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325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3" r:id="rId35"/>
    <p:sldId id="324" r:id="rId36"/>
    <p:sldId id="325" r:id="rId37"/>
    <p:sldId id="326" r:id="rId38"/>
    <p:sldId id="327" r:id="rId39"/>
    <p:sldId id="328" r:id="rId40"/>
    <p:sldId id="329" r:id="rId41"/>
    <p:sldId id="330" r:id="rId42"/>
    <p:sldId id="331" r:id="rId43"/>
    <p:sldId id="332" r:id="rId44"/>
    <p:sldId id="333" r:id="rId45"/>
    <p:sldId id="334" r:id="rId46"/>
    <p:sldId id="335" r:id="rId47"/>
    <p:sldId id="336" r:id="rId48"/>
    <p:sldId id="337" r:id="rId49"/>
    <p:sldId id="338" r:id="rId50"/>
    <p:sldId id="339" r:id="rId51"/>
    <p:sldId id="340" r:id="rId52"/>
    <p:sldId id="341" r:id="rId53"/>
    <p:sldId id="342" r:id="rId54"/>
    <p:sldId id="343" r:id="rId55"/>
    <p:sldId id="344" r:id="rId56"/>
    <p:sldId id="345" r:id="rId57"/>
    <p:sldId id="346" r:id="rId58"/>
    <p:sldId id="347" r:id="rId59"/>
    <p:sldId id="348" r:id="rId60"/>
    <p:sldId id="349" r:id="rId61"/>
    <p:sldId id="350" r:id="rId62"/>
    <p:sldId id="351" r:id="rId63"/>
    <p:sldId id="352" r:id="rId64"/>
    <p:sldId id="353" r:id="rId65"/>
    <p:sldId id="354" r:id="rId66"/>
    <p:sldId id="355" r:id="rId67"/>
    <p:sldId id="356" r:id="rId68"/>
    <p:sldId id="357" r:id="rId69"/>
    <p:sldId id="358" r:id="rId70"/>
    <p:sldId id="359" r:id="rId71"/>
    <p:sldId id="360" r:id="rId72"/>
    <p:sldId id="361" r:id="rId73"/>
    <p:sldId id="362" r:id="rId74"/>
    <p:sldId id="363" r:id="rId75"/>
    <p:sldId id="364" r:id="rId76"/>
    <p:sldId id="365" r:id="rId77"/>
    <p:sldId id="366" r:id="rId78"/>
    <p:sldId id="367" r:id="rId79"/>
    <p:sldId id="368" r:id="rId80"/>
    <p:sldId id="369" r:id="rId81"/>
    <p:sldId id="370" r:id="rId82"/>
    <p:sldId id="371" r:id="rId83"/>
    <p:sldId id="372" r:id="rId84"/>
    <p:sldId id="373" r:id="rId85"/>
    <p:sldId id="374" r:id="rId86"/>
    <p:sldId id="375" r:id="rId87"/>
    <p:sldId id="376" r:id="rId88"/>
    <p:sldId id="377" r:id="rId89"/>
    <p:sldId id="378" r:id="rId90"/>
    <p:sldId id="379" r:id="rId91"/>
    <p:sldId id="380" r:id="rId92"/>
    <p:sldId id="381" r:id="rId93"/>
    <p:sldId id="382" r:id="rId94"/>
    <p:sldId id="383" r:id="rId95"/>
    <p:sldId id="384" r:id="rId96"/>
    <p:sldId id="385" r:id="rId97"/>
    <p:sldId id="386" r:id="rId98"/>
    <p:sldId id="388" r:id="rId99"/>
    <p:sldId id="387" r:id="rId100"/>
    <p:sldId id="389" r:id="rId101"/>
    <p:sldId id="390" r:id="rId102"/>
    <p:sldId id="391" r:id="rId103"/>
    <p:sldId id="392" r:id="rId104"/>
    <p:sldId id="393" r:id="rId105"/>
    <p:sldId id="394" r:id="rId106"/>
    <p:sldId id="395" r:id="rId107"/>
    <p:sldId id="396" r:id="rId108"/>
    <p:sldId id="397" r:id="rId109"/>
    <p:sldId id="398" r:id="rId110"/>
    <p:sldId id="420" r:id="rId111"/>
    <p:sldId id="399" r:id="rId112"/>
    <p:sldId id="400" r:id="rId113"/>
    <p:sldId id="401" r:id="rId114"/>
    <p:sldId id="402" r:id="rId115"/>
    <p:sldId id="403" r:id="rId116"/>
    <p:sldId id="404" r:id="rId117"/>
    <p:sldId id="405" r:id="rId118"/>
    <p:sldId id="406" r:id="rId119"/>
    <p:sldId id="407" r:id="rId120"/>
    <p:sldId id="408" r:id="rId121"/>
    <p:sldId id="409" r:id="rId122"/>
    <p:sldId id="410" r:id="rId123"/>
    <p:sldId id="411" r:id="rId124"/>
    <p:sldId id="412" r:id="rId125"/>
    <p:sldId id="413" r:id="rId126"/>
    <p:sldId id="414" r:id="rId127"/>
    <p:sldId id="415" r:id="rId128"/>
    <p:sldId id="416" r:id="rId129"/>
    <p:sldId id="417" r:id="rId130"/>
    <p:sldId id="418" r:id="rId131"/>
    <p:sldId id="419" r:id="rId132"/>
    <p:sldId id="421" r:id="rId133"/>
    <p:sldId id="422" r:id="rId134"/>
    <p:sldId id="424" r:id="rId135"/>
    <p:sldId id="423" r:id="rId136"/>
    <p:sldId id="425" r:id="rId137"/>
    <p:sldId id="426" r:id="rId138"/>
    <p:sldId id="427" r:id="rId139"/>
    <p:sldId id="428" r:id="rId140"/>
    <p:sldId id="429" r:id="rId141"/>
    <p:sldId id="430" r:id="rId142"/>
    <p:sldId id="431" r:id="rId143"/>
    <p:sldId id="432" r:id="rId144"/>
    <p:sldId id="433" r:id="rId145"/>
    <p:sldId id="434" r:id="rId146"/>
    <p:sldId id="435" r:id="rId147"/>
    <p:sldId id="436" r:id="rId148"/>
    <p:sldId id="437" r:id="rId149"/>
    <p:sldId id="438" r:id="rId150"/>
    <p:sldId id="439" r:id="rId151"/>
    <p:sldId id="440" r:id="rId152"/>
    <p:sldId id="441" r:id="rId153"/>
    <p:sldId id="442" r:id="rId154"/>
    <p:sldId id="443" r:id="rId155"/>
    <p:sldId id="444" r:id="rId156"/>
    <p:sldId id="445" r:id="rId157"/>
    <p:sldId id="446" r:id="rId158"/>
    <p:sldId id="447" r:id="rId159"/>
    <p:sldId id="448" r:id="rId160"/>
    <p:sldId id="449" r:id="rId161"/>
    <p:sldId id="450" r:id="rId162"/>
    <p:sldId id="451" r:id="rId163"/>
    <p:sldId id="452" r:id="rId164"/>
    <p:sldId id="453" r:id="rId165"/>
    <p:sldId id="454" r:id="rId166"/>
    <p:sldId id="455" r:id="rId167"/>
    <p:sldId id="456" r:id="rId168"/>
    <p:sldId id="457" r:id="rId169"/>
    <p:sldId id="458" r:id="rId170"/>
    <p:sldId id="459" r:id="rId171"/>
    <p:sldId id="460" r:id="rId172"/>
    <p:sldId id="461" r:id="rId173"/>
    <p:sldId id="462" r:id="rId174"/>
    <p:sldId id="463" r:id="rId175"/>
    <p:sldId id="464" r:id="rId176"/>
    <p:sldId id="465" r:id="rId177"/>
    <p:sldId id="466" r:id="rId178"/>
    <p:sldId id="467" r:id="rId179"/>
    <p:sldId id="468" r:id="rId180"/>
    <p:sldId id="469" r:id="rId181"/>
    <p:sldId id="470" r:id="rId182"/>
    <p:sldId id="471" r:id="rId183"/>
    <p:sldId id="472" r:id="rId184"/>
    <p:sldId id="473" r:id="rId185"/>
    <p:sldId id="474" r:id="rId186"/>
    <p:sldId id="475" r:id="rId187"/>
    <p:sldId id="476" r:id="rId188"/>
    <p:sldId id="477" r:id="rId189"/>
    <p:sldId id="478" r:id="rId190"/>
    <p:sldId id="479" r:id="rId191"/>
    <p:sldId id="480" r:id="rId192"/>
    <p:sldId id="481" r:id="rId193"/>
    <p:sldId id="482" r:id="rId194"/>
    <p:sldId id="483" r:id="rId195"/>
    <p:sldId id="484" r:id="rId196"/>
    <p:sldId id="485" r:id="rId197"/>
    <p:sldId id="486" r:id="rId198"/>
    <p:sldId id="487" r:id="rId199"/>
    <p:sldId id="488" r:id="rId200"/>
    <p:sldId id="489" r:id="rId201"/>
    <p:sldId id="490" r:id="rId202"/>
    <p:sldId id="491" r:id="rId203"/>
    <p:sldId id="492" r:id="rId204"/>
    <p:sldId id="493" r:id="rId205"/>
    <p:sldId id="494" r:id="rId206"/>
    <p:sldId id="495" r:id="rId207"/>
    <p:sldId id="496" r:id="rId208"/>
    <p:sldId id="497" r:id="rId209"/>
    <p:sldId id="498" r:id="rId210"/>
    <p:sldId id="499" r:id="rId211"/>
    <p:sldId id="500" r:id="rId212"/>
    <p:sldId id="501" r:id="rId213"/>
    <p:sldId id="502" r:id="rId214"/>
    <p:sldId id="503" r:id="rId215"/>
    <p:sldId id="504" r:id="rId216"/>
    <p:sldId id="505" r:id="rId217"/>
    <p:sldId id="506" r:id="rId218"/>
    <p:sldId id="507" r:id="rId219"/>
    <p:sldId id="508" r:id="rId220"/>
    <p:sldId id="509" r:id="rId221"/>
    <p:sldId id="510" r:id="rId222"/>
    <p:sldId id="511" r:id="rId223"/>
    <p:sldId id="512" r:id="rId224"/>
    <p:sldId id="513" r:id="rId225"/>
    <p:sldId id="514" r:id="rId226"/>
    <p:sldId id="515" r:id="rId227"/>
    <p:sldId id="516" r:id="rId228"/>
    <p:sldId id="517" r:id="rId229"/>
    <p:sldId id="518" r:id="rId230"/>
    <p:sldId id="519" r:id="rId231"/>
    <p:sldId id="520" r:id="rId232"/>
    <p:sldId id="521" r:id="rId233"/>
    <p:sldId id="522" r:id="rId234"/>
    <p:sldId id="523" r:id="rId235"/>
    <p:sldId id="524" r:id="rId236"/>
    <p:sldId id="525" r:id="rId237"/>
    <p:sldId id="526" r:id="rId238"/>
    <p:sldId id="527" r:id="rId239"/>
    <p:sldId id="528" r:id="rId240"/>
    <p:sldId id="529" r:id="rId241"/>
    <p:sldId id="530" r:id="rId242"/>
    <p:sldId id="531" r:id="rId243"/>
    <p:sldId id="532" r:id="rId244"/>
    <p:sldId id="533" r:id="rId245"/>
    <p:sldId id="534" r:id="rId246"/>
    <p:sldId id="535" r:id="rId247"/>
    <p:sldId id="536" r:id="rId248"/>
    <p:sldId id="537" r:id="rId249"/>
    <p:sldId id="538" r:id="rId250"/>
    <p:sldId id="539" r:id="rId251"/>
    <p:sldId id="540" r:id="rId252"/>
    <p:sldId id="541" r:id="rId253"/>
    <p:sldId id="542" r:id="rId254"/>
    <p:sldId id="543" r:id="rId255"/>
    <p:sldId id="544" r:id="rId256"/>
    <p:sldId id="545" r:id="rId257"/>
    <p:sldId id="546" r:id="rId258"/>
    <p:sldId id="547" r:id="rId259"/>
    <p:sldId id="548" r:id="rId260"/>
    <p:sldId id="549" r:id="rId261"/>
    <p:sldId id="550" r:id="rId262"/>
    <p:sldId id="551" r:id="rId263"/>
    <p:sldId id="552" r:id="rId264"/>
    <p:sldId id="553" r:id="rId265"/>
    <p:sldId id="554" r:id="rId266"/>
    <p:sldId id="555" r:id="rId267"/>
    <p:sldId id="556" r:id="rId268"/>
    <p:sldId id="557" r:id="rId269"/>
    <p:sldId id="558" r:id="rId270"/>
    <p:sldId id="559" r:id="rId271"/>
    <p:sldId id="560" r:id="rId272"/>
    <p:sldId id="561" r:id="rId273"/>
    <p:sldId id="562" r:id="rId274"/>
    <p:sldId id="563" r:id="rId275"/>
    <p:sldId id="564" r:id="rId276"/>
    <p:sldId id="565" r:id="rId277"/>
    <p:sldId id="566" r:id="rId278"/>
    <p:sldId id="567" r:id="rId279"/>
    <p:sldId id="568" r:id="rId280"/>
    <p:sldId id="569" r:id="rId281"/>
    <p:sldId id="570" r:id="rId282"/>
    <p:sldId id="571" r:id="rId283"/>
    <p:sldId id="572" r:id="rId284"/>
    <p:sldId id="573" r:id="rId285"/>
    <p:sldId id="267" r:id="rId286"/>
    <p:sldId id="268" r:id="rId287"/>
    <p:sldId id="269" r:id="rId288"/>
    <p:sldId id="270" r:id="rId289"/>
    <p:sldId id="271" r:id="rId290"/>
    <p:sldId id="272" r:id="rId291"/>
    <p:sldId id="273" r:id="rId292"/>
    <p:sldId id="274" r:id="rId293"/>
    <p:sldId id="275" r:id="rId294"/>
    <p:sldId id="276" r:id="rId295"/>
    <p:sldId id="277" r:id="rId296"/>
    <p:sldId id="278" r:id="rId297"/>
    <p:sldId id="279" r:id="rId298"/>
    <p:sldId id="280" r:id="rId299"/>
    <p:sldId id="281" r:id="rId300"/>
    <p:sldId id="282" r:id="rId301"/>
    <p:sldId id="283" r:id="rId302"/>
    <p:sldId id="284" r:id="rId303"/>
    <p:sldId id="285" r:id="rId304"/>
    <p:sldId id="286" r:id="rId305"/>
    <p:sldId id="287" r:id="rId306"/>
    <p:sldId id="288" r:id="rId307"/>
    <p:sldId id="289" r:id="rId308"/>
    <p:sldId id="290" r:id="rId309"/>
    <p:sldId id="291" r:id="rId310"/>
    <p:sldId id="292" r:id="rId311"/>
    <p:sldId id="293" r:id="rId312"/>
    <p:sldId id="294" r:id="rId313"/>
    <p:sldId id="295" r:id="rId314"/>
    <p:sldId id="296" r:id="rId315"/>
    <p:sldId id="297" r:id="rId316"/>
    <p:sldId id="298" r:id="rId317"/>
    <p:sldId id="299" r:id="rId318"/>
    <p:sldId id="300" r:id="rId319"/>
    <p:sldId id="574" r:id="rId320"/>
    <p:sldId id="264" r:id="rId321"/>
    <p:sldId id="265" r:id="rId322"/>
    <p:sldId id="266" r:id="rId323"/>
    <p:sldId id="575" r:id="rId324"/>
  </p:sldIdLst>
  <p:sldSz cx="14630400" cy="8229600"/>
  <p:notesSz cx="14630400" cy="8229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9EFF494-59F3-4B59-91D9-989853C5CA6A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301"/>
          </p14:sldIdLst>
        </p14:section>
        <p14:section name="Module 1" id="{32ED1B5A-11AE-4EE2-A6F5-A050A15446F3}">
          <p14:sldIdLst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</p14:sldIdLst>
        </p14:section>
        <p14:section name="Module 2" id="{56D819B7-0470-4D3D-9F87-B78EA05498FB}">
          <p14:sldIdLst>
            <p14:sldId id="325"/>
            <p14:sldId id="326"/>
            <p14:sldId id="327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</p14:sldIdLst>
        </p14:section>
        <p14:section name="Module 3" id="{FB63233C-53D2-466E-B087-F5815608F00A}">
          <p14:sldIdLst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</p14:sldIdLst>
        </p14:section>
        <p14:section name="Module 4" id="{46C3166E-ABF0-4EED-AB38-5BB3ABD4D0BE}">
          <p14:sldIdLst>
            <p14:sldId id="363"/>
            <p14:sldId id="364"/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</p14:sldIdLst>
        </p14:section>
        <p14:section name="Module 5" id="{14422832-08D1-4D23-815E-A94462A5F5EA}">
          <p14:sldIdLst>
            <p14:sldId id="383"/>
            <p14:sldId id="384"/>
            <p14:sldId id="385"/>
            <p14:sldId id="386"/>
            <p14:sldId id="388"/>
            <p14:sldId id="387"/>
            <p14:sldId id="389"/>
            <p14:sldId id="390"/>
            <p14:sldId id="391"/>
            <p14:sldId id="392"/>
            <p14:sldId id="393"/>
            <p14:sldId id="394"/>
            <p14:sldId id="395"/>
          </p14:sldIdLst>
        </p14:section>
        <p14:section name="Module 6" id="{0A02946F-14D9-4142-9A7D-3B73CE23AC1A}">
          <p14:sldIdLst>
            <p14:sldId id="396"/>
            <p14:sldId id="397"/>
            <p14:sldId id="398"/>
            <p14:sldId id="420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</p14:sldIdLst>
        </p14:section>
        <p14:section name="Module 7" id="{8412A065-7F46-4130-A0D2-281671E18313}">
          <p14:sldIdLst>
            <p14:sldId id="419"/>
            <p14:sldId id="421"/>
            <p14:sldId id="422"/>
            <p14:sldId id="424"/>
            <p14:sldId id="423"/>
            <p14:sldId id="425"/>
            <p14:sldId id="426"/>
            <p14:sldId id="427"/>
            <p14:sldId id="428"/>
            <p14:sldId id="429"/>
            <p14:sldId id="430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</p14:sldIdLst>
        </p14:section>
        <p14:section name="Module 8" id="{1B172162-74A1-4728-846A-818BDA763A73}">
          <p14:sldIdLst>
            <p14:sldId id="441"/>
            <p14:sldId id="442"/>
            <p14:sldId id="443"/>
            <p14:sldId id="444"/>
            <p14:sldId id="445"/>
            <p14:sldId id="446"/>
            <p14:sldId id="447"/>
            <p14:sldId id="448"/>
            <p14:sldId id="449"/>
            <p14:sldId id="450"/>
            <p14:sldId id="451"/>
            <p14:sldId id="452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1"/>
            <p14:sldId id="462"/>
            <p14:sldId id="463"/>
            <p14:sldId id="464"/>
            <p14:sldId id="465"/>
            <p14:sldId id="466"/>
          </p14:sldIdLst>
        </p14:section>
        <p14:section name="Module 9" id="{58A70596-6F45-4693-B945-2AD0C8B6914F}">
          <p14:sldIdLst>
            <p14:sldId id="467"/>
            <p14:sldId id="468"/>
            <p14:sldId id="469"/>
            <p14:sldId id="470"/>
            <p14:sldId id="471"/>
            <p14:sldId id="472"/>
            <p14:sldId id="473"/>
            <p14:sldId id="474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</p14:sldIdLst>
        </p14:section>
        <p14:section name="Module 10" id="{B754E404-EBC7-445C-809D-5A2EEAC94EAC}">
          <p14:sldIdLst>
            <p14:sldId id="495"/>
            <p14:sldId id="496"/>
            <p14:sldId id="497"/>
            <p14:sldId id="498"/>
            <p14:sldId id="499"/>
            <p14:sldId id="500"/>
            <p14:sldId id="501"/>
            <p14:sldId id="502"/>
            <p14:sldId id="503"/>
            <p14:sldId id="504"/>
            <p14:sldId id="505"/>
            <p14:sldId id="506"/>
            <p14:sldId id="507"/>
            <p14:sldId id="508"/>
            <p14:sldId id="509"/>
            <p14:sldId id="510"/>
            <p14:sldId id="511"/>
            <p14:sldId id="512"/>
            <p14:sldId id="513"/>
            <p14:sldId id="514"/>
            <p14:sldId id="515"/>
            <p14:sldId id="516"/>
            <p14:sldId id="517"/>
            <p14:sldId id="518"/>
            <p14:sldId id="519"/>
            <p14:sldId id="520"/>
            <p14:sldId id="521"/>
            <p14:sldId id="522"/>
            <p14:sldId id="523"/>
            <p14:sldId id="524"/>
            <p14:sldId id="525"/>
            <p14:sldId id="526"/>
            <p14:sldId id="527"/>
            <p14:sldId id="528"/>
            <p14:sldId id="529"/>
            <p14:sldId id="530"/>
            <p14:sldId id="531"/>
            <p14:sldId id="532"/>
            <p14:sldId id="533"/>
            <p14:sldId id="534"/>
          </p14:sldIdLst>
        </p14:section>
        <p14:section name="Module 11" id="{AC60FDF9-99EB-462C-AB96-BF87A32D823C}">
          <p14:sldIdLst>
            <p14:sldId id="535"/>
            <p14:sldId id="536"/>
            <p14:sldId id="537"/>
            <p14:sldId id="538"/>
            <p14:sldId id="539"/>
            <p14:sldId id="540"/>
            <p14:sldId id="541"/>
            <p14:sldId id="542"/>
            <p14:sldId id="543"/>
            <p14:sldId id="544"/>
            <p14:sldId id="545"/>
            <p14:sldId id="546"/>
            <p14:sldId id="547"/>
            <p14:sldId id="548"/>
            <p14:sldId id="549"/>
          </p14:sldIdLst>
        </p14:section>
        <p14:section name="Module 12" id="{FD3114FD-D167-4570-B49C-CA5A39F35B97}">
          <p14:sldIdLst>
            <p14:sldId id="550"/>
            <p14:sldId id="551"/>
            <p14:sldId id="552"/>
            <p14:sldId id="553"/>
            <p14:sldId id="554"/>
            <p14:sldId id="555"/>
            <p14:sldId id="556"/>
            <p14:sldId id="557"/>
            <p14:sldId id="558"/>
            <p14:sldId id="559"/>
            <p14:sldId id="560"/>
            <p14:sldId id="561"/>
            <p14:sldId id="562"/>
            <p14:sldId id="563"/>
            <p14:sldId id="564"/>
            <p14:sldId id="565"/>
            <p14:sldId id="566"/>
            <p14:sldId id="567"/>
            <p14:sldId id="568"/>
            <p14:sldId id="569"/>
            <p14:sldId id="570"/>
            <p14:sldId id="571"/>
            <p14:sldId id="572"/>
            <p14:sldId id="573"/>
          </p14:sldIdLst>
        </p14:section>
        <p14:section name="Facilitation Guide" id="{93C3A937-37D5-4D77-9AD0-60CBACCF3729}">
          <p14:sldIdLst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  <p14:sldId id="293"/>
            <p14:sldId id="294"/>
            <p14:sldId id="295"/>
            <p14:sldId id="296"/>
            <p14:sldId id="297"/>
            <p14:sldId id="298"/>
            <p14:sldId id="299"/>
            <p14:sldId id="300"/>
            <p14:sldId id="574"/>
            <p14:sldId id="264"/>
            <p14:sldId id="265"/>
            <p14:sldId id="266"/>
            <p14:sldId id="5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FE4D2F3-B199-93BB-618A-9E8793B59B13}" name="Angel Zhou" initials="AZ" userId="Angel Zhou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4563698-696B-F97F-5D61-C79940B579BF}" v="1" dt="2021-02-11T20:06:00.941"/>
    <p1510:client id="{D2EEB89D-87B8-4C15-A6B4-B8D3BE47E7E9}" v="4" dt="2021-02-11T20:15:47.425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76" autoAdjust="0"/>
  </p:normalViewPr>
  <p:slideViewPr>
    <p:cSldViewPr>
      <p:cViewPr varScale="1">
        <p:scale>
          <a:sx n="88" d="100"/>
          <a:sy n="88" d="100"/>
        </p:scale>
        <p:origin x="808" y="184"/>
      </p:cViewPr>
      <p:guideLst>
        <p:guide orient="horz" pos="2880"/>
        <p:guide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99" Type="http://schemas.openxmlformats.org/officeDocument/2006/relationships/slide" Target="slides/slide295.xml"/><Relationship Id="rId21" Type="http://schemas.openxmlformats.org/officeDocument/2006/relationships/slide" Target="slides/slide17.xml"/><Relationship Id="rId63" Type="http://schemas.openxmlformats.org/officeDocument/2006/relationships/slide" Target="slides/slide59.xml"/><Relationship Id="rId159" Type="http://schemas.openxmlformats.org/officeDocument/2006/relationships/slide" Target="slides/slide155.xml"/><Relationship Id="rId324" Type="http://schemas.openxmlformats.org/officeDocument/2006/relationships/slide" Target="slides/slide320.xml"/><Relationship Id="rId170" Type="http://schemas.openxmlformats.org/officeDocument/2006/relationships/slide" Target="slides/slide166.xml"/><Relationship Id="rId226" Type="http://schemas.openxmlformats.org/officeDocument/2006/relationships/slide" Target="slides/slide222.xml"/><Relationship Id="rId268" Type="http://schemas.openxmlformats.org/officeDocument/2006/relationships/slide" Target="slides/slide264.xml"/><Relationship Id="rId32" Type="http://schemas.openxmlformats.org/officeDocument/2006/relationships/slide" Target="slides/slide28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5" Type="http://schemas.openxmlformats.org/officeDocument/2006/relationships/slide" Target="slides/slide1.xml"/><Relationship Id="rId181" Type="http://schemas.openxmlformats.org/officeDocument/2006/relationships/slide" Target="slides/slide177.xml"/><Relationship Id="rId237" Type="http://schemas.openxmlformats.org/officeDocument/2006/relationships/slide" Target="slides/slide233.xml"/><Relationship Id="rId279" Type="http://schemas.openxmlformats.org/officeDocument/2006/relationships/slide" Target="slides/slide275.xml"/><Relationship Id="rId43" Type="http://schemas.openxmlformats.org/officeDocument/2006/relationships/slide" Target="slides/slide39.xml"/><Relationship Id="rId139" Type="http://schemas.openxmlformats.org/officeDocument/2006/relationships/slide" Target="slides/slide135.xml"/><Relationship Id="rId290" Type="http://schemas.openxmlformats.org/officeDocument/2006/relationships/slide" Target="slides/slide286.xml"/><Relationship Id="rId304" Type="http://schemas.openxmlformats.org/officeDocument/2006/relationships/slide" Target="slides/slide300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92" Type="http://schemas.openxmlformats.org/officeDocument/2006/relationships/slide" Target="slides/slide188.xml"/><Relationship Id="rId206" Type="http://schemas.openxmlformats.org/officeDocument/2006/relationships/slide" Target="slides/slide202.xml"/><Relationship Id="rId248" Type="http://schemas.openxmlformats.org/officeDocument/2006/relationships/slide" Target="slides/slide244.xml"/><Relationship Id="rId12" Type="http://schemas.openxmlformats.org/officeDocument/2006/relationships/slide" Target="slides/slide8.xml"/><Relationship Id="rId108" Type="http://schemas.openxmlformats.org/officeDocument/2006/relationships/slide" Target="slides/slide104.xml"/><Relationship Id="rId315" Type="http://schemas.openxmlformats.org/officeDocument/2006/relationships/slide" Target="slides/slide311.xml"/><Relationship Id="rId54" Type="http://schemas.openxmlformats.org/officeDocument/2006/relationships/slide" Target="slides/slide50.xml"/><Relationship Id="rId96" Type="http://schemas.openxmlformats.org/officeDocument/2006/relationships/slide" Target="slides/slide92.xml"/><Relationship Id="rId161" Type="http://schemas.openxmlformats.org/officeDocument/2006/relationships/slide" Target="slides/slide157.xml"/><Relationship Id="rId217" Type="http://schemas.openxmlformats.org/officeDocument/2006/relationships/slide" Target="slides/slide213.xml"/><Relationship Id="rId259" Type="http://schemas.openxmlformats.org/officeDocument/2006/relationships/slide" Target="slides/slide255.xml"/><Relationship Id="rId23" Type="http://schemas.openxmlformats.org/officeDocument/2006/relationships/slide" Target="slides/slide19.xml"/><Relationship Id="rId119" Type="http://schemas.openxmlformats.org/officeDocument/2006/relationships/slide" Target="slides/slide115.xml"/><Relationship Id="rId270" Type="http://schemas.openxmlformats.org/officeDocument/2006/relationships/slide" Target="slides/slide266.xml"/><Relationship Id="rId326" Type="http://schemas.openxmlformats.org/officeDocument/2006/relationships/presProps" Target="presProps.xml"/><Relationship Id="rId65" Type="http://schemas.openxmlformats.org/officeDocument/2006/relationships/slide" Target="slides/slide61.xml"/><Relationship Id="rId130" Type="http://schemas.openxmlformats.org/officeDocument/2006/relationships/slide" Target="slides/slide126.xml"/><Relationship Id="rId172" Type="http://schemas.openxmlformats.org/officeDocument/2006/relationships/slide" Target="slides/slide168.xml"/><Relationship Id="rId228" Type="http://schemas.openxmlformats.org/officeDocument/2006/relationships/slide" Target="slides/slide224.xml"/><Relationship Id="rId281" Type="http://schemas.openxmlformats.org/officeDocument/2006/relationships/slide" Target="slides/slide277.xml"/><Relationship Id="rId34" Type="http://schemas.openxmlformats.org/officeDocument/2006/relationships/slide" Target="slides/slide30.xml"/><Relationship Id="rId76" Type="http://schemas.openxmlformats.org/officeDocument/2006/relationships/slide" Target="slides/slide72.xml"/><Relationship Id="rId141" Type="http://schemas.openxmlformats.org/officeDocument/2006/relationships/slide" Target="slides/slide137.xml"/><Relationship Id="rId7" Type="http://schemas.openxmlformats.org/officeDocument/2006/relationships/slide" Target="slides/slide3.xml"/><Relationship Id="rId183" Type="http://schemas.openxmlformats.org/officeDocument/2006/relationships/slide" Target="slides/slide179.xml"/><Relationship Id="rId239" Type="http://schemas.openxmlformats.org/officeDocument/2006/relationships/slide" Target="slides/slide235.xml"/><Relationship Id="rId250" Type="http://schemas.openxmlformats.org/officeDocument/2006/relationships/slide" Target="slides/slide246.xml"/><Relationship Id="rId271" Type="http://schemas.openxmlformats.org/officeDocument/2006/relationships/slide" Target="slides/slide267.xml"/><Relationship Id="rId292" Type="http://schemas.openxmlformats.org/officeDocument/2006/relationships/slide" Target="slides/slide288.xml"/><Relationship Id="rId306" Type="http://schemas.openxmlformats.org/officeDocument/2006/relationships/slide" Target="slides/slide302.xml"/><Relationship Id="rId24" Type="http://schemas.openxmlformats.org/officeDocument/2006/relationships/slide" Target="slides/slide20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31" Type="http://schemas.openxmlformats.org/officeDocument/2006/relationships/slide" Target="slides/slide127.xml"/><Relationship Id="rId327" Type="http://schemas.openxmlformats.org/officeDocument/2006/relationships/viewProps" Target="viewProps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208" Type="http://schemas.openxmlformats.org/officeDocument/2006/relationships/slide" Target="slides/slide204.xml"/><Relationship Id="rId229" Type="http://schemas.openxmlformats.org/officeDocument/2006/relationships/slide" Target="slides/slide225.xml"/><Relationship Id="rId240" Type="http://schemas.openxmlformats.org/officeDocument/2006/relationships/slide" Target="slides/slide236.xml"/><Relationship Id="rId261" Type="http://schemas.openxmlformats.org/officeDocument/2006/relationships/slide" Target="slides/slide257.xml"/><Relationship Id="rId14" Type="http://schemas.openxmlformats.org/officeDocument/2006/relationships/slide" Target="slides/slide10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282" Type="http://schemas.openxmlformats.org/officeDocument/2006/relationships/slide" Target="slides/slide278.xml"/><Relationship Id="rId317" Type="http://schemas.openxmlformats.org/officeDocument/2006/relationships/slide" Target="slides/slide313.xml"/><Relationship Id="rId8" Type="http://schemas.openxmlformats.org/officeDocument/2006/relationships/slide" Target="slides/slide4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219" Type="http://schemas.openxmlformats.org/officeDocument/2006/relationships/slide" Target="slides/slide215.xml"/><Relationship Id="rId230" Type="http://schemas.openxmlformats.org/officeDocument/2006/relationships/slide" Target="slides/slide226.xml"/><Relationship Id="rId251" Type="http://schemas.openxmlformats.org/officeDocument/2006/relationships/slide" Target="slides/slide247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272" Type="http://schemas.openxmlformats.org/officeDocument/2006/relationships/slide" Target="slides/slide268.xml"/><Relationship Id="rId293" Type="http://schemas.openxmlformats.org/officeDocument/2006/relationships/slide" Target="slides/slide289.xml"/><Relationship Id="rId307" Type="http://schemas.openxmlformats.org/officeDocument/2006/relationships/slide" Target="slides/slide303.xml"/><Relationship Id="rId328" Type="http://schemas.openxmlformats.org/officeDocument/2006/relationships/theme" Target="theme/theme1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95" Type="http://schemas.openxmlformats.org/officeDocument/2006/relationships/slide" Target="slides/slide191.xml"/><Relationship Id="rId209" Type="http://schemas.openxmlformats.org/officeDocument/2006/relationships/slide" Target="slides/slide205.xml"/><Relationship Id="rId220" Type="http://schemas.openxmlformats.org/officeDocument/2006/relationships/slide" Target="slides/slide216.xml"/><Relationship Id="rId241" Type="http://schemas.openxmlformats.org/officeDocument/2006/relationships/slide" Target="slides/slide23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262" Type="http://schemas.openxmlformats.org/officeDocument/2006/relationships/slide" Target="slides/slide258.xml"/><Relationship Id="rId283" Type="http://schemas.openxmlformats.org/officeDocument/2006/relationships/slide" Target="slides/slide279.xml"/><Relationship Id="rId318" Type="http://schemas.openxmlformats.org/officeDocument/2006/relationships/slide" Target="slides/slide314.xml"/><Relationship Id="rId78" Type="http://schemas.openxmlformats.org/officeDocument/2006/relationships/slide" Target="slides/slide74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64" Type="http://schemas.openxmlformats.org/officeDocument/2006/relationships/slide" Target="slides/slide160.xml"/><Relationship Id="rId185" Type="http://schemas.openxmlformats.org/officeDocument/2006/relationships/slide" Target="slides/slide181.xml"/><Relationship Id="rId9" Type="http://schemas.openxmlformats.org/officeDocument/2006/relationships/slide" Target="slides/slide5.xml"/><Relationship Id="rId210" Type="http://schemas.openxmlformats.org/officeDocument/2006/relationships/slide" Target="slides/slide206.xml"/><Relationship Id="rId26" Type="http://schemas.openxmlformats.org/officeDocument/2006/relationships/slide" Target="slides/slide22.xml"/><Relationship Id="rId231" Type="http://schemas.openxmlformats.org/officeDocument/2006/relationships/slide" Target="slides/slide227.xml"/><Relationship Id="rId252" Type="http://schemas.openxmlformats.org/officeDocument/2006/relationships/slide" Target="slides/slide248.xml"/><Relationship Id="rId273" Type="http://schemas.openxmlformats.org/officeDocument/2006/relationships/slide" Target="slides/slide269.xml"/><Relationship Id="rId294" Type="http://schemas.openxmlformats.org/officeDocument/2006/relationships/slide" Target="slides/slide290.xml"/><Relationship Id="rId308" Type="http://schemas.openxmlformats.org/officeDocument/2006/relationships/slide" Target="slides/slide304.xml"/><Relationship Id="rId329" Type="http://schemas.openxmlformats.org/officeDocument/2006/relationships/tableStyles" Target="tableStyles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slide" Target="slides/slide192.xml"/><Relationship Id="rId200" Type="http://schemas.openxmlformats.org/officeDocument/2006/relationships/slide" Target="slides/slide196.xml"/><Relationship Id="rId16" Type="http://schemas.openxmlformats.org/officeDocument/2006/relationships/slide" Target="slides/slide12.xml"/><Relationship Id="rId221" Type="http://schemas.openxmlformats.org/officeDocument/2006/relationships/slide" Target="slides/slide217.xml"/><Relationship Id="rId242" Type="http://schemas.openxmlformats.org/officeDocument/2006/relationships/slide" Target="slides/slide238.xml"/><Relationship Id="rId263" Type="http://schemas.openxmlformats.org/officeDocument/2006/relationships/slide" Target="slides/slide259.xml"/><Relationship Id="rId284" Type="http://schemas.openxmlformats.org/officeDocument/2006/relationships/slide" Target="slides/slide280.xml"/><Relationship Id="rId319" Type="http://schemas.openxmlformats.org/officeDocument/2006/relationships/slide" Target="slides/slide315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330" Type="http://schemas.microsoft.com/office/2015/10/relationships/revisionInfo" Target="revisionInfo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11" Type="http://schemas.openxmlformats.org/officeDocument/2006/relationships/slide" Target="slides/slide207.xml"/><Relationship Id="rId232" Type="http://schemas.openxmlformats.org/officeDocument/2006/relationships/slide" Target="slides/slide228.xml"/><Relationship Id="rId253" Type="http://schemas.openxmlformats.org/officeDocument/2006/relationships/slide" Target="slides/slide249.xml"/><Relationship Id="rId274" Type="http://schemas.openxmlformats.org/officeDocument/2006/relationships/slide" Target="slides/slide270.xml"/><Relationship Id="rId295" Type="http://schemas.openxmlformats.org/officeDocument/2006/relationships/slide" Target="slides/slide291.xml"/><Relationship Id="rId309" Type="http://schemas.openxmlformats.org/officeDocument/2006/relationships/slide" Target="slides/slide305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320" Type="http://schemas.openxmlformats.org/officeDocument/2006/relationships/slide" Target="slides/slide316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slide" Target="slides/slide172.xml"/><Relationship Id="rId197" Type="http://schemas.openxmlformats.org/officeDocument/2006/relationships/slide" Target="slides/slide193.xml"/><Relationship Id="rId201" Type="http://schemas.openxmlformats.org/officeDocument/2006/relationships/slide" Target="slides/slide197.xml"/><Relationship Id="rId222" Type="http://schemas.openxmlformats.org/officeDocument/2006/relationships/slide" Target="slides/slide218.xml"/><Relationship Id="rId243" Type="http://schemas.openxmlformats.org/officeDocument/2006/relationships/slide" Target="slides/slide239.xml"/><Relationship Id="rId264" Type="http://schemas.openxmlformats.org/officeDocument/2006/relationships/slide" Target="slides/slide260.xml"/><Relationship Id="rId285" Type="http://schemas.openxmlformats.org/officeDocument/2006/relationships/slide" Target="slides/slide281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310" Type="http://schemas.openxmlformats.org/officeDocument/2006/relationships/slide" Target="slides/slide306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87" Type="http://schemas.openxmlformats.org/officeDocument/2006/relationships/slide" Target="slides/slide183.xml"/><Relationship Id="rId331" Type="http://schemas.microsoft.com/office/2018/10/relationships/authors" Target="authors.xml"/><Relationship Id="rId1" Type="http://schemas.openxmlformats.org/officeDocument/2006/relationships/customXml" Target="../customXml/item1.xml"/><Relationship Id="rId212" Type="http://schemas.openxmlformats.org/officeDocument/2006/relationships/slide" Target="slides/slide208.xml"/><Relationship Id="rId233" Type="http://schemas.openxmlformats.org/officeDocument/2006/relationships/slide" Target="slides/slide229.xml"/><Relationship Id="rId254" Type="http://schemas.openxmlformats.org/officeDocument/2006/relationships/slide" Target="slides/slide250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275" Type="http://schemas.openxmlformats.org/officeDocument/2006/relationships/slide" Target="slides/slide271.xml"/><Relationship Id="rId296" Type="http://schemas.openxmlformats.org/officeDocument/2006/relationships/slide" Target="slides/slide292.xml"/><Relationship Id="rId300" Type="http://schemas.openxmlformats.org/officeDocument/2006/relationships/slide" Target="slides/slide296.xml"/><Relationship Id="rId60" Type="http://schemas.openxmlformats.org/officeDocument/2006/relationships/slide" Target="slides/slide56.xml"/><Relationship Id="rId81" Type="http://schemas.openxmlformats.org/officeDocument/2006/relationships/slide" Target="slides/slide77.xml"/><Relationship Id="rId135" Type="http://schemas.openxmlformats.org/officeDocument/2006/relationships/slide" Target="slides/slide131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slide" Target="slides/slide194.xml"/><Relationship Id="rId321" Type="http://schemas.openxmlformats.org/officeDocument/2006/relationships/slide" Target="slides/slide317.xml"/><Relationship Id="rId202" Type="http://schemas.openxmlformats.org/officeDocument/2006/relationships/slide" Target="slides/slide198.xml"/><Relationship Id="rId223" Type="http://schemas.openxmlformats.org/officeDocument/2006/relationships/slide" Target="slides/slide219.xml"/><Relationship Id="rId244" Type="http://schemas.openxmlformats.org/officeDocument/2006/relationships/slide" Target="slides/slide240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265" Type="http://schemas.openxmlformats.org/officeDocument/2006/relationships/slide" Target="slides/slide261.xml"/><Relationship Id="rId286" Type="http://schemas.openxmlformats.org/officeDocument/2006/relationships/slide" Target="slides/slide282.xml"/><Relationship Id="rId50" Type="http://schemas.openxmlformats.org/officeDocument/2006/relationships/slide" Target="slides/slide46.xml"/><Relationship Id="rId104" Type="http://schemas.openxmlformats.org/officeDocument/2006/relationships/slide" Target="slides/slide100.xml"/><Relationship Id="rId125" Type="http://schemas.openxmlformats.org/officeDocument/2006/relationships/slide" Target="slides/slide121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311" Type="http://schemas.openxmlformats.org/officeDocument/2006/relationships/slide" Target="slides/slide307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13" Type="http://schemas.openxmlformats.org/officeDocument/2006/relationships/slide" Target="slides/slide209.xml"/><Relationship Id="rId234" Type="http://schemas.openxmlformats.org/officeDocument/2006/relationships/slide" Target="slides/slide230.xml"/><Relationship Id="rId2" Type="http://schemas.openxmlformats.org/officeDocument/2006/relationships/customXml" Target="../customXml/item2.xml"/><Relationship Id="rId29" Type="http://schemas.openxmlformats.org/officeDocument/2006/relationships/slide" Target="slides/slide25.xml"/><Relationship Id="rId255" Type="http://schemas.openxmlformats.org/officeDocument/2006/relationships/slide" Target="slides/slide251.xml"/><Relationship Id="rId276" Type="http://schemas.openxmlformats.org/officeDocument/2006/relationships/slide" Target="slides/slide272.xml"/><Relationship Id="rId297" Type="http://schemas.openxmlformats.org/officeDocument/2006/relationships/slide" Target="slides/slide293.xml"/><Relationship Id="rId40" Type="http://schemas.openxmlformats.org/officeDocument/2006/relationships/slide" Target="slides/slide36.xml"/><Relationship Id="rId115" Type="http://schemas.openxmlformats.org/officeDocument/2006/relationships/slide" Target="slides/slide111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301" Type="http://schemas.openxmlformats.org/officeDocument/2006/relationships/slide" Target="slides/slide297.xml"/><Relationship Id="rId322" Type="http://schemas.openxmlformats.org/officeDocument/2006/relationships/slide" Target="slides/slide318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9" Type="http://schemas.openxmlformats.org/officeDocument/2006/relationships/slide" Target="slides/slide195.xml"/><Relationship Id="rId203" Type="http://schemas.openxmlformats.org/officeDocument/2006/relationships/slide" Target="slides/slide199.xml"/><Relationship Id="rId19" Type="http://schemas.openxmlformats.org/officeDocument/2006/relationships/slide" Target="slides/slide15.xml"/><Relationship Id="rId224" Type="http://schemas.openxmlformats.org/officeDocument/2006/relationships/slide" Target="slides/slide220.xml"/><Relationship Id="rId245" Type="http://schemas.openxmlformats.org/officeDocument/2006/relationships/slide" Target="slides/slide241.xml"/><Relationship Id="rId266" Type="http://schemas.openxmlformats.org/officeDocument/2006/relationships/slide" Target="slides/slide262.xml"/><Relationship Id="rId287" Type="http://schemas.openxmlformats.org/officeDocument/2006/relationships/slide" Target="slides/slide283.xml"/><Relationship Id="rId30" Type="http://schemas.openxmlformats.org/officeDocument/2006/relationships/slide" Target="slides/slide2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312" Type="http://schemas.openxmlformats.org/officeDocument/2006/relationships/slide" Target="slides/slide308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189" Type="http://schemas.openxmlformats.org/officeDocument/2006/relationships/slide" Target="slides/slide185.xml"/><Relationship Id="rId3" Type="http://schemas.openxmlformats.org/officeDocument/2006/relationships/customXml" Target="../customXml/item3.xml"/><Relationship Id="rId214" Type="http://schemas.openxmlformats.org/officeDocument/2006/relationships/slide" Target="slides/slide210.xml"/><Relationship Id="rId235" Type="http://schemas.openxmlformats.org/officeDocument/2006/relationships/slide" Target="slides/slide231.xml"/><Relationship Id="rId256" Type="http://schemas.openxmlformats.org/officeDocument/2006/relationships/slide" Target="slides/slide252.xml"/><Relationship Id="rId277" Type="http://schemas.openxmlformats.org/officeDocument/2006/relationships/slide" Target="slides/slide273.xml"/><Relationship Id="rId298" Type="http://schemas.openxmlformats.org/officeDocument/2006/relationships/slide" Target="slides/slide294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302" Type="http://schemas.openxmlformats.org/officeDocument/2006/relationships/slide" Target="slides/slide298.xml"/><Relationship Id="rId323" Type="http://schemas.openxmlformats.org/officeDocument/2006/relationships/slide" Target="slides/slide319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179" Type="http://schemas.openxmlformats.org/officeDocument/2006/relationships/slide" Target="slides/slide175.xml"/><Relationship Id="rId190" Type="http://schemas.openxmlformats.org/officeDocument/2006/relationships/slide" Target="slides/slide186.xml"/><Relationship Id="rId204" Type="http://schemas.openxmlformats.org/officeDocument/2006/relationships/slide" Target="slides/slide200.xml"/><Relationship Id="rId225" Type="http://schemas.openxmlformats.org/officeDocument/2006/relationships/slide" Target="slides/slide221.xml"/><Relationship Id="rId246" Type="http://schemas.openxmlformats.org/officeDocument/2006/relationships/slide" Target="slides/slide242.xml"/><Relationship Id="rId267" Type="http://schemas.openxmlformats.org/officeDocument/2006/relationships/slide" Target="slides/slide263.xml"/><Relationship Id="rId288" Type="http://schemas.openxmlformats.org/officeDocument/2006/relationships/slide" Target="slides/slide284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313" Type="http://schemas.openxmlformats.org/officeDocument/2006/relationships/slide" Target="slides/slide309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94" Type="http://schemas.openxmlformats.org/officeDocument/2006/relationships/slide" Target="slides/slide90.xml"/><Relationship Id="rId148" Type="http://schemas.openxmlformats.org/officeDocument/2006/relationships/slide" Target="slides/slide144.xml"/><Relationship Id="rId169" Type="http://schemas.openxmlformats.org/officeDocument/2006/relationships/slide" Target="slides/slide165.xml"/><Relationship Id="rId4" Type="http://schemas.openxmlformats.org/officeDocument/2006/relationships/slideMaster" Target="slideMasters/slideMaster1.xml"/><Relationship Id="rId180" Type="http://schemas.openxmlformats.org/officeDocument/2006/relationships/slide" Target="slides/slide176.xml"/><Relationship Id="rId215" Type="http://schemas.openxmlformats.org/officeDocument/2006/relationships/slide" Target="slides/slide211.xml"/><Relationship Id="rId236" Type="http://schemas.openxmlformats.org/officeDocument/2006/relationships/slide" Target="slides/slide232.xml"/><Relationship Id="rId257" Type="http://schemas.openxmlformats.org/officeDocument/2006/relationships/slide" Target="slides/slide253.xml"/><Relationship Id="rId278" Type="http://schemas.openxmlformats.org/officeDocument/2006/relationships/slide" Target="slides/slide274.xml"/><Relationship Id="rId303" Type="http://schemas.openxmlformats.org/officeDocument/2006/relationships/slide" Target="slides/slide299.xml"/><Relationship Id="rId42" Type="http://schemas.openxmlformats.org/officeDocument/2006/relationships/slide" Target="slides/slide38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91" Type="http://schemas.openxmlformats.org/officeDocument/2006/relationships/slide" Target="slides/slide187.xml"/><Relationship Id="rId205" Type="http://schemas.openxmlformats.org/officeDocument/2006/relationships/slide" Target="slides/slide201.xml"/><Relationship Id="rId247" Type="http://schemas.openxmlformats.org/officeDocument/2006/relationships/slide" Target="slides/slide243.xml"/><Relationship Id="rId107" Type="http://schemas.openxmlformats.org/officeDocument/2006/relationships/slide" Target="slides/slide103.xml"/><Relationship Id="rId289" Type="http://schemas.openxmlformats.org/officeDocument/2006/relationships/slide" Target="slides/slide285.xml"/><Relationship Id="rId11" Type="http://schemas.openxmlformats.org/officeDocument/2006/relationships/slide" Target="slides/slide7.xml"/><Relationship Id="rId53" Type="http://schemas.openxmlformats.org/officeDocument/2006/relationships/slide" Target="slides/slide49.xml"/><Relationship Id="rId149" Type="http://schemas.openxmlformats.org/officeDocument/2006/relationships/slide" Target="slides/slide145.xml"/><Relationship Id="rId314" Type="http://schemas.openxmlformats.org/officeDocument/2006/relationships/slide" Target="slides/slide310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216" Type="http://schemas.openxmlformats.org/officeDocument/2006/relationships/slide" Target="slides/slide212.xml"/><Relationship Id="rId258" Type="http://schemas.openxmlformats.org/officeDocument/2006/relationships/slide" Target="slides/slide254.xml"/><Relationship Id="rId22" Type="http://schemas.openxmlformats.org/officeDocument/2006/relationships/slide" Target="slides/slide18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325" Type="http://schemas.openxmlformats.org/officeDocument/2006/relationships/notesMaster" Target="notesMasters/notesMaster1.xml"/><Relationship Id="rId171" Type="http://schemas.openxmlformats.org/officeDocument/2006/relationships/slide" Target="slides/slide167.xml"/><Relationship Id="rId227" Type="http://schemas.openxmlformats.org/officeDocument/2006/relationships/slide" Target="slides/slide223.xml"/><Relationship Id="rId269" Type="http://schemas.openxmlformats.org/officeDocument/2006/relationships/slide" Target="slides/slide265.xml"/><Relationship Id="rId33" Type="http://schemas.openxmlformats.org/officeDocument/2006/relationships/slide" Target="slides/slide29.xml"/><Relationship Id="rId129" Type="http://schemas.openxmlformats.org/officeDocument/2006/relationships/slide" Target="slides/slide125.xml"/><Relationship Id="rId280" Type="http://schemas.openxmlformats.org/officeDocument/2006/relationships/slide" Target="slides/slide276.xml"/><Relationship Id="rId75" Type="http://schemas.openxmlformats.org/officeDocument/2006/relationships/slide" Target="slides/slide71.xml"/><Relationship Id="rId140" Type="http://schemas.openxmlformats.org/officeDocument/2006/relationships/slide" Target="slides/slide136.xml"/><Relationship Id="rId182" Type="http://schemas.openxmlformats.org/officeDocument/2006/relationships/slide" Target="slides/slide178.xml"/><Relationship Id="rId6" Type="http://schemas.openxmlformats.org/officeDocument/2006/relationships/slide" Target="slides/slide2.xml"/><Relationship Id="rId238" Type="http://schemas.openxmlformats.org/officeDocument/2006/relationships/slide" Target="slides/slide234.xml"/><Relationship Id="rId291" Type="http://schemas.openxmlformats.org/officeDocument/2006/relationships/slide" Target="slides/slide287.xml"/><Relationship Id="rId305" Type="http://schemas.openxmlformats.org/officeDocument/2006/relationships/slide" Target="slides/slide301.xml"/><Relationship Id="rId44" Type="http://schemas.openxmlformats.org/officeDocument/2006/relationships/slide" Target="slides/slide40.xml"/><Relationship Id="rId86" Type="http://schemas.openxmlformats.org/officeDocument/2006/relationships/slide" Target="slides/slide82.xml"/><Relationship Id="rId151" Type="http://schemas.openxmlformats.org/officeDocument/2006/relationships/slide" Target="slides/slide147.xml"/><Relationship Id="rId193" Type="http://schemas.openxmlformats.org/officeDocument/2006/relationships/slide" Target="slides/slide189.xml"/><Relationship Id="rId207" Type="http://schemas.openxmlformats.org/officeDocument/2006/relationships/slide" Target="slides/slide203.xml"/><Relationship Id="rId249" Type="http://schemas.openxmlformats.org/officeDocument/2006/relationships/slide" Target="slides/slide245.xml"/><Relationship Id="rId13" Type="http://schemas.openxmlformats.org/officeDocument/2006/relationships/slide" Target="slides/slide9.xml"/><Relationship Id="rId109" Type="http://schemas.openxmlformats.org/officeDocument/2006/relationships/slide" Target="slides/slide105.xml"/><Relationship Id="rId260" Type="http://schemas.openxmlformats.org/officeDocument/2006/relationships/slide" Target="slides/slide256.xml"/><Relationship Id="rId316" Type="http://schemas.openxmlformats.org/officeDocument/2006/relationships/slide" Target="slides/slide312.xml"/><Relationship Id="rId55" Type="http://schemas.openxmlformats.org/officeDocument/2006/relationships/slide" Target="slides/slide51.xml"/><Relationship Id="rId97" Type="http://schemas.openxmlformats.org/officeDocument/2006/relationships/slide" Target="slides/slide93.xml"/><Relationship Id="rId120" Type="http://schemas.openxmlformats.org/officeDocument/2006/relationships/slide" Target="slides/slide116.xml"/><Relationship Id="rId162" Type="http://schemas.openxmlformats.org/officeDocument/2006/relationships/slide" Target="slides/slide158.xml"/><Relationship Id="rId218" Type="http://schemas.openxmlformats.org/officeDocument/2006/relationships/slide" Target="slides/slide214.xml"/></Relationships>
</file>

<file path=ppt/media/image1.jp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8286750" y="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C507DA-0C74-45E9-B966-D891DC639C18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45050" y="1028700"/>
            <a:ext cx="4940300" cy="2778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463675" y="3960813"/>
            <a:ext cx="11703050" cy="32400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781685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8286750" y="7816850"/>
            <a:ext cx="6340475" cy="4127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5FD38-D87A-4C60-99F3-6A6D14A9AA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5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5FD38-D87A-4C60-99F3-6A6D14A9AA76}" type="slidenum">
              <a:rPr lang="en-US" smtClean="0"/>
              <a:t>123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5165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5FD38-D87A-4C60-99F3-6A6D14A9AA76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004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97280" y="2551176"/>
            <a:ext cx="12435840" cy="172821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194560" y="4608576"/>
            <a:ext cx="10241280" cy="2057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bg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spcBef>
                <a:spcPts val="195"/>
              </a:spcBef>
            </a:pPr>
            <a:fld id="{81D60167-4931-47E6-BA6A-407CBD079E47}" type="slidenum">
              <a:rPr lang="en-US" smtClean="0"/>
              <a:pPr marL="38100">
                <a:spcBef>
                  <a:spcPts val="195"/>
                </a:spcBef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2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solidFill>
            <a:schemeClr val="bg1"/>
          </a:solidFill>
        </p:spPr>
        <p:txBody>
          <a:bodyPr lIns="0" tIns="0" rIns="0" bIns="0"/>
          <a:lstStyle>
            <a:lvl1pPr>
              <a:defRPr sz="12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2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24597" y="1271130"/>
            <a:ext cx="4460240" cy="49479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534656" y="1892808"/>
            <a:ext cx="6364224" cy="54315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22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184666"/>
          </a:xfrm>
        </p:spPr>
        <p:txBody>
          <a:bodyPr lIns="0" tIns="0" rIns="0" bIns="0"/>
          <a:lstStyle>
            <a:lvl1pPr>
              <a:defRPr sz="12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spcBef>
                <a:spcPts val="195"/>
              </a:spcBef>
            </a:pPr>
            <a:fld id="{81D60167-4931-47E6-BA6A-407CBD079E47}" type="slidenum">
              <a:rPr lang="en-US" smtClean="0"/>
              <a:pPr marL="38100">
                <a:spcBef>
                  <a:spcPts val="195"/>
                </a:spcBef>
              </a:pPr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2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88250" y="-332495"/>
            <a:ext cx="3447415" cy="1884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cs typeface="Segoe U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00668" y="3415465"/>
            <a:ext cx="12829062" cy="36525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tx1"/>
                </a:solidFill>
                <a:latin typeface="Segoe UI Semibold"/>
                <a:cs typeface="Segoe UI Semibold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974336" y="7653528"/>
            <a:ext cx="4681728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731520" y="7653528"/>
            <a:ext cx="3364992" cy="4114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6/9/21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18466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200" b="1" i="0">
                <a:solidFill>
                  <a:schemeClr val="bg1"/>
                </a:solidFill>
                <a:latin typeface="Segoe UI Semibold"/>
                <a:cs typeface="Segoe UI Semibold"/>
              </a:defRPr>
            </a:lvl1pPr>
          </a:lstStyle>
          <a:p>
            <a:pPr marL="38100">
              <a:spcBef>
                <a:spcPts val="195"/>
              </a:spcBef>
            </a:pPr>
            <a:fld id="{81D60167-4931-47E6-BA6A-407CBD079E47}" type="slidenum">
              <a:rPr lang="en-US" smtClean="0"/>
              <a:pPr marL="38100">
                <a:spcBef>
                  <a:spcPts val="195"/>
                </a:spcBef>
              </a:pPr>
              <a:t>‹#›</a:t>
            </a:fld>
            <a:endParaRPr lang="en-US" dirty="0">
              <a:solidFill>
                <a:schemeClr val="bg1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FUHktK96sjA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6_J7FfgWVc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jpg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9esoCjjUGQ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XxN99Le0nc" TargetMode="External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c0vjzdVojKw" TargetMode="Externa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BZt8htsrf2k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315200" cy="5486400"/>
          </a:xfrm>
          <a:custGeom>
            <a:avLst/>
            <a:gdLst/>
            <a:ahLst/>
            <a:cxnLst/>
            <a:rect l="l" t="t" r="r" b="b"/>
            <a:pathLst>
              <a:path w="7315200" h="5486400">
                <a:moveTo>
                  <a:pt x="0" y="5486400"/>
                </a:moveTo>
                <a:lnTo>
                  <a:pt x="7315200" y="5486400"/>
                </a:lnTo>
                <a:lnTo>
                  <a:pt x="7315200" y="0"/>
                </a:lnTo>
                <a:lnTo>
                  <a:pt x="0" y="0"/>
                </a:lnTo>
                <a:lnTo>
                  <a:pt x="0" y="54864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5486400"/>
            <a:ext cx="7315200" cy="2743200"/>
          </a:xfrm>
          <a:custGeom>
            <a:avLst/>
            <a:gdLst/>
            <a:ahLst/>
            <a:cxnLst/>
            <a:rect l="l" t="t" r="r" b="b"/>
            <a:pathLst>
              <a:path w="7315200" h="2743200">
                <a:moveTo>
                  <a:pt x="0" y="2743200"/>
                </a:moveTo>
                <a:lnTo>
                  <a:pt x="7315200" y="2743200"/>
                </a:lnTo>
                <a:lnTo>
                  <a:pt x="7315200" y="0"/>
                </a:lnTo>
                <a:lnTo>
                  <a:pt x="0" y="0"/>
                </a:lnTo>
                <a:lnTo>
                  <a:pt x="0" y="2743200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92859"/>
            <a:ext cx="4774565" cy="2704465"/>
          </a:xfrm>
          <a:prstGeom prst="rect">
            <a:avLst/>
          </a:prstGeom>
        </p:spPr>
        <p:txBody>
          <a:bodyPr vert="horz" wrap="square" lIns="0" tIns="278130" rIns="0" bIns="0" rtlCol="0">
            <a:spAutoFit/>
          </a:bodyPr>
          <a:lstStyle/>
          <a:p>
            <a:pPr marL="12700" marR="5080">
              <a:lnSpc>
                <a:spcPts val="9480"/>
              </a:lnSpc>
              <a:spcBef>
                <a:spcPts val="2190"/>
              </a:spcBef>
            </a:pPr>
            <a:r>
              <a:rPr sz="9650" spc="-40" dirty="0"/>
              <a:t>Educator  </a:t>
            </a:r>
            <a:r>
              <a:rPr sz="9650" spc="-45" dirty="0"/>
              <a:t>Kit</a:t>
            </a:r>
            <a:endParaRPr sz="9650"/>
          </a:p>
        </p:txBody>
      </p:sp>
      <p:sp>
        <p:nvSpPr>
          <p:cNvPr id="5" name="object 5"/>
          <p:cNvSpPr txBox="1"/>
          <p:nvPr/>
        </p:nvSpPr>
        <p:spPr>
          <a:xfrm>
            <a:off x="673100" y="5749404"/>
            <a:ext cx="4271010" cy="16459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447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Growth </a:t>
            </a:r>
            <a:r>
              <a:rPr sz="3600" b="1" dirty="0">
                <a:solidFill>
                  <a:srgbClr val="243A5E"/>
                </a:solidFill>
                <a:latin typeface="Segoe UI Semibold"/>
                <a:cs typeface="Segoe UI Semibold"/>
              </a:rPr>
              <a:t>&amp;</a:t>
            </a:r>
            <a:r>
              <a:rPr sz="3600" b="1" spc="-13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Resilience 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in</a:t>
            </a:r>
            <a:r>
              <a:rPr sz="3600" b="1" spc="-4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110" dirty="0">
                <a:solidFill>
                  <a:srgbClr val="243A5E"/>
                </a:solidFill>
                <a:latin typeface="Segoe UI Semibold"/>
                <a:cs typeface="Segoe UI Semibold"/>
              </a:rPr>
              <a:t>Tech</a:t>
            </a:r>
            <a:endParaRPr sz="3600">
              <a:latin typeface="Segoe UI Semibold"/>
              <a:cs typeface="Segoe UI Semibold"/>
            </a:endParaRPr>
          </a:p>
          <a:p>
            <a:pPr marL="16510">
              <a:lnSpc>
                <a:spcPct val="100000"/>
              </a:lnSpc>
              <a:spcBef>
                <a:spcPts val="2200"/>
              </a:spcBef>
            </a:pP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 </a:t>
            </a:r>
            <a:r>
              <a:rPr sz="1800" b="1" spc="45" dirty="0">
                <a:solidFill>
                  <a:srgbClr val="243A5E"/>
                </a:solidFill>
                <a:latin typeface="Segoe UI Semibold"/>
                <a:cs typeface="Segoe UI Semibold"/>
              </a:rPr>
              <a:t>MICROSOFT </a:t>
            </a:r>
            <a:r>
              <a:rPr sz="1800" b="1" spc="35" dirty="0">
                <a:solidFill>
                  <a:srgbClr val="243A5E"/>
                </a:solidFill>
                <a:latin typeface="Segoe UI Semibold"/>
                <a:cs typeface="Segoe UI Semibold"/>
              </a:rPr>
              <a:t>MENTORING</a:t>
            </a:r>
            <a:r>
              <a:rPr sz="1800" b="1" spc="3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800" b="1" spc="45" dirty="0">
                <a:solidFill>
                  <a:srgbClr val="243A5E"/>
                </a:solidFill>
                <a:latin typeface="Segoe UI Semibold"/>
                <a:cs typeface="Segoe UI Semibold"/>
              </a:rPr>
              <a:t>PROGRAM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315200" y="0"/>
            <a:ext cx="7310602" cy="822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10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8567420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100" dirty="0">
                <a:latin typeface="Calibri"/>
                <a:cs typeface="Calibri"/>
              </a:rPr>
              <a:t>Recognize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95" dirty="0">
                <a:latin typeface="Calibri"/>
                <a:cs typeface="Calibri"/>
              </a:rPr>
              <a:t>Discomfort</a:t>
            </a:r>
            <a:endParaRPr sz="2200" dirty="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45" dirty="0">
                <a:latin typeface="Segoe UI Semibold"/>
                <a:cs typeface="Segoe UI Semibold"/>
              </a:rPr>
              <a:t>Mentoring </a:t>
            </a:r>
            <a:r>
              <a:rPr sz="8000" b="1" spc="-80" dirty="0">
                <a:latin typeface="Segoe UI Semibold"/>
                <a:cs typeface="Segoe UI Semibold"/>
              </a:rPr>
              <a:t>Roles</a:t>
            </a:r>
            <a:r>
              <a:rPr sz="8000" b="1" spc="-215" dirty="0">
                <a:latin typeface="Segoe UI Semibold"/>
                <a:cs typeface="Segoe UI Semibold"/>
              </a:rPr>
              <a:t> </a:t>
            </a:r>
            <a:r>
              <a:rPr sz="8000" b="1" dirty="0">
                <a:latin typeface="Segoe UI Semibold"/>
                <a:cs typeface="Segoe UI Semibold"/>
              </a:rPr>
              <a:t>&amp;  </a:t>
            </a:r>
            <a:r>
              <a:rPr sz="8000" b="1" spc="-45" dirty="0">
                <a:latin typeface="Segoe UI Semibold"/>
                <a:cs typeface="Segoe UI Semibold"/>
              </a:rPr>
              <a:t>Expectations</a:t>
            </a:r>
            <a:endParaRPr sz="8000" dirty="0">
              <a:latin typeface="Segoe UI Semibold"/>
              <a:cs typeface="Segoe UI Semibold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4BB597BF-09E8-4129-AB5D-312A305031C3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24282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01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959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significance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learner’s notes 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5" dirty="0">
                <a:latin typeface="Segoe UI Semibold"/>
                <a:cs typeface="Segoe UI Semibold"/>
              </a:rPr>
              <a:t> organization?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1168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—Why and </a:t>
            </a:r>
            <a:r>
              <a:rPr sz="1800" b="1" spc="-5" dirty="0">
                <a:latin typeface="Segoe UI Semibold"/>
                <a:cs typeface="Segoe UI Semibold"/>
              </a:rPr>
              <a:t>how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think it is contributing to  the </a:t>
            </a:r>
            <a:r>
              <a:rPr sz="1800" b="1" spc="-10" dirty="0">
                <a:latin typeface="Segoe UI Semibold"/>
                <a:cs typeface="Segoe UI Semibold"/>
              </a:rPr>
              <a:t>learner’s </a:t>
            </a:r>
            <a:r>
              <a:rPr sz="1800" b="1" dirty="0">
                <a:latin typeface="Segoe UI Semibold"/>
                <a:cs typeface="Segoe UI Semibold"/>
              </a:rPr>
              <a:t>feelings about </a:t>
            </a:r>
            <a:r>
              <a:rPr sz="1800" b="1" spc="-5" dirty="0">
                <a:latin typeface="Segoe UI Semibold"/>
                <a:cs typeface="Segoe UI Semibold"/>
              </a:rPr>
              <a:t>his </a:t>
            </a:r>
            <a:r>
              <a:rPr sz="1800" b="1" spc="-10" dirty="0">
                <a:latin typeface="Segoe UI Semibold"/>
                <a:cs typeface="Segoe UI Semibold"/>
              </a:rPr>
              <a:t>progress?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15234" y="972492"/>
            <a:ext cx="5563235" cy="2774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2700" marR="229235" indent="317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seeks out 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advice during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session. 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can’t help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 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notes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endParaRPr sz="2200">
              <a:latin typeface="Segoe UI Semibold"/>
              <a:cs typeface="Segoe UI Semibold"/>
            </a:endParaRPr>
          </a:p>
          <a:p>
            <a:pPr marL="23495" marR="5080" indent="3175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disorganized.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him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the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pseudocode 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 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working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on, it was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challenge. He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shares: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942" y="4076625"/>
            <a:ext cx="583057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485" marR="5080" indent="-58419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“I’ve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spent more time on this course than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any.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feeling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I’m starting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scratch.</a:t>
            </a:r>
            <a:endParaRPr sz="2200">
              <a:latin typeface="Segoe UI Semibold"/>
              <a:cs typeface="Segoe UI Semibold"/>
            </a:endParaRPr>
          </a:p>
          <a:p>
            <a:pPr marL="70485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I’m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just 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getting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anywhere.”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87811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6672" y="986308"/>
            <a:ext cx="525653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3419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—Why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the learners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deflated?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467329"/>
            <a:ext cx="4132579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7335" marR="5080" indent="-25527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—Where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they in their </a:t>
            </a:r>
            <a:r>
              <a:rPr sz="1800" b="1" spc="-15" dirty="0">
                <a:latin typeface="Segoe UI Semibold"/>
                <a:cs typeface="Segoe UI Semibold"/>
              </a:rPr>
              <a:t>self-regulated  </a:t>
            </a:r>
            <a:r>
              <a:rPr sz="1800" b="1" spc="-5" dirty="0">
                <a:latin typeface="Segoe UI Semibold"/>
                <a:cs typeface="Segoe UI Semibold"/>
              </a:rPr>
              <a:t>feedback loop?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305377"/>
            <a:ext cx="3754754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8920" marR="5080" indent="-236854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say to help them </a:t>
            </a:r>
            <a:r>
              <a:rPr sz="1800" b="1" spc="-10" dirty="0">
                <a:latin typeface="Segoe UI Semibold"/>
                <a:cs typeface="Segoe UI Semibold"/>
              </a:rPr>
              <a:t>to  </a:t>
            </a:r>
            <a:r>
              <a:rPr sz="1800" b="1" spc="-5" dirty="0">
                <a:latin typeface="Segoe UI Semibold"/>
                <a:cs typeface="Segoe UI Semibold"/>
              </a:rPr>
              <a:t>move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forward?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85617" y="972492"/>
            <a:ext cx="5756910" cy="2774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762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8255" indent="32384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project.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excited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design 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subsequent implementation.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</a:t>
            </a:r>
            <a:endParaRPr sz="2200">
              <a:latin typeface="Segoe UI Semibold"/>
              <a:cs typeface="Segoe UI Semibold"/>
            </a:endParaRPr>
          </a:p>
          <a:p>
            <a:pPr marL="49530" marR="5080" indent="6985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 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program,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however,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hit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number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snags—so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runtime errors!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Deflated,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heads on their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desks.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64662" y="4076625"/>
            <a:ext cx="47199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040" marR="5080" indent="-53975">
              <a:lnSpc>
                <a:spcPct val="106100"/>
              </a:lnSpc>
              <a:spcBef>
                <a:spcPts val="100"/>
              </a:spcBef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“We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just want to give up.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design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perfect!”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87811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299090"/>
            <a:ext cx="5587365" cy="3227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9431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self-regulated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  isn’t developed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overnight,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people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strategic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approach through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and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engaging in</a:t>
            </a:r>
            <a:r>
              <a:rPr sz="2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encouraging our mentees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building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positive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culture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trial (and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error).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Both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mentors can benefit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87811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u="sng" spc="-3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88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87811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5" dirty="0">
                <a:latin typeface="Segoe UI Semibold"/>
                <a:cs typeface="Segoe UI Semibold"/>
              </a:rPr>
              <a:t>ra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54024"/>
            <a:ext cx="2274570" cy="970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Zimmerman, B.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5" dirty="0">
                <a:latin typeface="Segoe UI Semibold"/>
                <a:cs typeface="Segoe UI Semibold"/>
              </a:rPr>
              <a:t>(1989).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social  cognitive view </a:t>
            </a:r>
            <a:r>
              <a:rPr sz="1200" b="1" spc="-10" dirty="0">
                <a:latin typeface="Segoe UI Semibold"/>
                <a:cs typeface="Segoe UI Semibold"/>
              </a:rPr>
              <a:t>of self-regulated  </a:t>
            </a:r>
            <a:r>
              <a:rPr sz="1200" b="1" dirty="0">
                <a:latin typeface="Segoe UI Semibold"/>
                <a:cs typeface="Segoe UI Semibold"/>
              </a:rPr>
              <a:t>academic </a:t>
            </a:r>
            <a:r>
              <a:rPr sz="1200" b="1" spc="-5" dirty="0">
                <a:latin typeface="Segoe UI Semibold"/>
                <a:cs typeface="Segoe UI Semibold"/>
              </a:rPr>
              <a:t>learning. Journal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dirty="0">
                <a:latin typeface="Segoe UI Semibold"/>
                <a:cs typeface="Segoe UI Semibold"/>
              </a:rPr>
              <a:t>Educational </a:t>
            </a:r>
            <a:r>
              <a:rPr sz="1200" b="1" spc="-15" dirty="0">
                <a:latin typeface="Segoe UI Semibold"/>
                <a:cs typeface="Segoe UI Semibold"/>
              </a:rPr>
              <a:t>Psychology,</a:t>
            </a:r>
            <a:r>
              <a:rPr sz="1200" b="1" spc="-2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81(3),</a:t>
            </a:r>
            <a:endParaRPr sz="1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5" dirty="0">
                <a:latin typeface="Segoe UI Semibold"/>
                <a:cs typeface="Segoe UI Semibold"/>
              </a:rPr>
              <a:t>329-339.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497024"/>
            <a:ext cx="2663825" cy="458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9017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Zimmerman, B.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5" dirty="0">
                <a:latin typeface="Segoe UI Semibold"/>
                <a:cs typeface="Segoe UI Semibold"/>
              </a:rPr>
              <a:t>(2002). </a:t>
            </a:r>
            <a:r>
              <a:rPr sz="1200" b="1" dirty="0">
                <a:latin typeface="Segoe UI Semibold"/>
                <a:cs typeface="Segoe UI Semibold"/>
              </a:rPr>
              <a:t>Becoming</a:t>
            </a:r>
            <a:r>
              <a:rPr sz="1200" b="1" spc="-6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a  </a:t>
            </a:r>
            <a:r>
              <a:rPr sz="1200" b="1" spc="-10" dirty="0">
                <a:latin typeface="Segoe UI Semibold"/>
                <a:cs typeface="Segoe UI Semibold"/>
              </a:rPr>
              <a:t>self-regulated </a:t>
            </a:r>
            <a:r>
              <a:rPr sz="1200" b="1" dirty="0">
                <a:latin typeface="Segoe UI Semibold"/>
                <a:cs typeface="Segoe UI Semibold"/>
              </a:rPr>
              <a:t>learner: </a:t>
            </a:r>
            <a:r>
              <a:rPr sz="1200" b="1" spc="-5" dirty="0">
                <a:latin typeface="Segoe UI Semibold"/>
                <a:cs typeface="Segoe UI Semibold"/>
              </a:rPr>
              <a:t>An overview.  </a:t>
            </a:r>
            <a:r>
              <a:rPr sz="1200" b="1" spc="5" dirty="0">
                <a:latin typeface="Segoe UI Semibold"/>
                <a:cs typeface="Segoe UI Semibold"/>
              </a:rPr>
              <a:t>Theory </a:t>
            </a:r>
            <a:r>
              <a:rPr sz="1200" b="1" spc="-5" dirty="0">
                <a:latin typeface="Segoe UI Semibold"/>
                <a:cs typeface="Segoe UI Semibold"/>
              </a:rPr>
              <a:t>into Practice, 41(2),</a:t>
            </a:r>
            <a:r>
              <a:rPr sz="1200" b="1" spc="-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64-70.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260350">
              <a:lnSpc>
                <a:spcPct val="104200"/>
              </a:lnSpc>
            </a:pPr>
            <a:r>
              <a:rPr sz="1200" b="1" spc="5" dirty="0">
                <a:latin typeface="Segoe UI Semibold"/>
                <a:cs typeface="Segoe UI Semibold"/>
              </a:rPr>
              <a:t>Barak, </a:t>
            </a:r>
            <a:r>
              <a:rPr sz="1200" b="1" spc="-5" dirty="0">
                <a:latin typeface="Segoe UI Semibold"/>
                <a:cs typeface="Segoe UI Semibold"/>
              </a:rPr>
              <a:t>M. (2010). Motivating </a:t>
            </a:r>
            <a:r>
              <a:rPr sz="1200" b="1" spc="-15" dirty="0">
                <a:latin typeface="Segoe UI Semibold"/>
                <a:cs typeface="Segoe UI Semibold"/>
              </a:rPr>
              <a:t>self-  </a:t>
            </a:r>
            <a:r>
              <a:rPr sz="1200" b="1" spc="-10" dirty="0">
                <a:latin typeface="Segoe UI Semibold"/>
                <a:cs typeface="Segoe UI Semibold"/>
              </a:rPr>
              <a:t>regulated </a:t>
            </a:r>
            <a:r>
              <a:rPr sz="1200" b="1" spc="-5" dirty="0">
                <a:latin typeface="Segoe UI Semibold"/>
                <a:cs typeface="Segoe UI Semibold"/>
              </a:rPr>
              <a:t>learning in </a:t>
            </a:r>
            <a:r>
              <a:rPr sz="1200" b="1" spc="-10" dirty="0">
                <a:latin typeface="Segoe UI Semibold"/>
                <a:cs typeface="Segoe UI Semibold"/>
              </a:rPr>
              <a:t>technology  </a:t>
            </a:r>
            <a:r>
              <a:rPr sz="1200" b="1" spc="-5" dirty="0">
                <a:latin typeface="Segoe UI Semibold"/>
                <a:cs typeface="Segoe UI Semibold"/>
              </a:rPr>
              <a:t>education. International Journal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20" dirty="0">
                <a:latin typeface="Segoe UI Semibold"/>
                <a:cs typeface="Segoe UI Semibold"/>
              </a:rPr>
              <a:t>Technology </a:t>
            </a:r>
            <a:r>
              <a:rPr sz="1200" b="1" spc="-5" dirty="0">
                <a:latin typeface="Segoe UI Semibold"/>
                <a:cs typeface="Segoe UI Semibold"/>
              </a:rPr>
              <a:t>Design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20,  381-401.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1115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Nelson, </a:t>
            </a:r>
            <a:r>
              <a:rPr sz="1200" b="1" dirty="0">
                <a:latin typeface="Segoe UI Semibold"/>
                <a:cs typeface="Segoe UI Semibold"/>
              </a:rPr>
              <a:t>K. </a:t>
            </a:r>
            <a:r>
              <a:rPr sz="1200" b="1" spc="-5" dirty="0">
                <a:latin typeface="Segoe UI Semibold"/>
                <a:cs typeface="Segoe UI Semibold"/>
              </a:rPr>
              <a:t>G., Shell, </a:t>
            </a:r>
            <a:r>
              <a:rPr sz="1200" b="1" spc="-35" dirty="0">
                <a:latin typeface="Segoe UI Semibold"/>
                <a:cs typeface="Segoe UI Semibold"/>
              </a:rPr>
              <a:t>D. F., </a:t>
            </a:r>
            <a:r>
              <a:rPr sz="1200" b="1" spc="-5" dirty="0">
                <a:latin typeface="Segoe UI Semibold"/>
                <a:cs typeface="Segoe UI Semibold"/>
              </a:rPr>
              <a:t>Husman, 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5" dirty="0">
                <a:latin typeface="Segoe UI Semibold"/>
                <a:cs typeface="Segoe UI Semibold"/>
              </a:rPr>
              <a:t>Fishman, </a:t>
            </a:r>
            <a:r>
              <a:rPr sz="1200" b="1" dirty="0">
                <a:latin typeface="Segoe UI Semibold"/>
                <a:cs typeface="Segoe UI Semibold"/>
              </a:rPr>
              <a:t>E.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Soh, </a:t>
            </a:r>
            <a:r>
              <a:rPr sz="1200" b="1" dirty="0">
                <a:latin typeface="Segoe UI Semibold"/>
                <a:cs typeface="Segoe UI Semibold"/>
              </a:rPr>
              <a:t>L.,</a:t>
            </a:r>
            <a:r>
              <a:rPr sz="1200" b="1" spc="-5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(2015).</a:t>
            </a:r>
            <a:endParaRPr sz="1200">
              <a:latin typeface="Segoe UI Semibold"/>
              <a:cs typeface="Segoe UI Semibold"/>
            </a:endParaRPr>
          </a:p>
          <a:p>
            <a:pPr marL="12700" marR="227329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Motivational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10" dirty="0">
                <a:latin typeface="Segoe UI Semibold"/>
                <a:cs typeface="Segoe UI Semibold"/>
              </a:rPr>
              <a:t>self-regulated  </a:t>
            </a:r>
            <a:r>
              <a:rPr sz="1200" b="1" spc="-5" dirty="0">
                <a:latin typeface="Segoe UI Semibold"/>
                <a:cs typeface="Segoe UI Semibold"/>
              </a:rPr>
              <a:t>learning profiles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students taking  </a:t>
            </a:r>
            <a:r>
              <a:rPr sz="1200" b="1" dirty="0">
                <a:latin typeface="Segoe UI Semibold"/>
                <a:cs typeface="Segoe UI Semibold"/>
              </a:rPr>
              <a:t>a foundational </a:t>
            </a:r>
            <a:r>
              <a:rPr sz="1200" b="1" spc="-5" dirty="0">
                <a:latin typeface="Segoe UI Semibold"/>
                <a:cs typeface="Segoe UI Semibold"/>
              </a:rPr>
              <a:t>engineering course. 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Engineering Education,  </a:t>
            </a:r>
            <a:r>
              <a:rPr sz="1200" b="1" spc="-5" dirty="0">
                <a:latin typeface="Segoe UI Semibold"/>
                <a:cs typeface="Segoe UI Semibold"/>
              </a:rPr>
              <a:t>104(1),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74-100.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30" dirty="0">
                <a:latin typeface="Segoe UI Semibold"/>
                <a:cs typeface="Segoe UI Semibold"/>
              </a:rPr>
              <a:t>Yan, </a:t>
            </a:r>
            <a:r>
              <a:rPr sz="1200" b="1" spc="-65" dirty="0">
                <a:latin typeface="Segoe UI Semibold"/>
                <a:cs typeface="Segoe UI Semibold"/>
              </a:rPr>
              <a:t>V. </a:t>
            </a:r>
            <a:r>
              <a:rPr sz="1200" b="1" spc="5" dirty="0">
                <a:latin typeface="Segoe UI Semibold"/>
                <a:cs typeface="Segoe UI Semibold"/>
              </a:rPr>
              <a:t>X., </a:t>
            </a:r>
            <a:r>
              <a:rPr sz="1200" b="1" dirty="0">
                <a:latin typeface="Segoe UI Semibold"/>
                <a:cs typeface="Segoe UI Semibold"/>
              </a:rPr>
              <a:t>Thai, K.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5" dirty="0">
                <a:latin typeface="Segoe UI Semibold"/>
                <a:cs typeface="Segoe UI Semibold"/>
              </a:rPr>
              <a:t>Bjork,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A.  (2014). Habits </a:t>
            </a:r>
            <a:r>
              <a:rPr sz="1200" b="1" dirty="0">
                <a:latin typeface="Segoe UI Semibold"/>
                <a:cs typeface="Segoe UI Semibold"/>
              </a:rPr>
              <a:t>and beliefs </a:t>
            </a:r>
            <a:r>
              <a:rPr sz="1200" b="1" spc="-5" dirty="0">
                <a:latin typeface="Segoe UI Semibold"/>
                <a:cs typeface="Segoe UI Semibold"/>
              </a:rPr>
              <a:t>that </a:t>
            </a:r>
            <a:r>
              <a:rPr sz="1200" b="1" dirty="0">
                <a:latin typeface="Segoe UI Semibold"/>
                <a:cs typeface="Segoe UI Semibold"/>
              </a:rPr>
              <a:t>guide  </a:t>
            </a:r>
            <a:r>
              <a:rPr sz="1200" b="1" spc="-10" dirty="0">
                <a:latin typeface="Segoe UI Semibold"/>
                <a:cs typeface="Segoe UI Semibold"/>
              </a:rPr>
              <a:t>self-regulated </a:t>
            </a:r>
            <a:r>
              <a:rPr sz="1200" b="1" spc="-5" dirty="0">
                <a:latin typeface="Segoe UI Semibold"/>
                <a:cs typeface="Segoe UI Semibold"/>
              </a:rPr>
              <a:t>learning: Do they </a:t>
            </a:r>
            <a:r>
              <a:rPr sz="1200" b="1" spc="5" dirty="0">
                <a:latin typeface="Segoe UI Semibold"/>
                <a:cs typeface="Segoe UI Semibold"/>
              </a:rPr>
              <a:t>vary  </a:t>
            </a:r>
            <a:r>
              <a:rPr sz="1200" b="1" spc="-5" dirty="0">
                <a:latin typeface="Segoe UI Semibold"/>
                <a:cs typeface="Segoe UI Semibold"/>
              </a:rPr>
              <a:t>with </a:t>
            </a:r>
            <a:r>
              <a:rPr sz="1200" b="1" dirty="0">
                <a:latin typeface="Segoe UI Semibold"/>
                <a:cs typeface="Segoe UI Semibold"/>
              </a:rPr>
              <a:t>mindsets?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Applied  </a:t>
            </a:r>
            <a:r>
              <a:rPr sz="1200" b="1" spc="-10" dirty="0">
                <a:latin typeface="Segoe UI Semibold"/>
                <a:cs typeface="Segoe UI Semibold"/>
              </a:rPr>
              <a:t>Research </a:t>
            </a:r>
            <a:r>
              <a:rPr sz="1200" b="1" spc="-5" dirty="0">
                <a:latin typeface="Segoe UI Semibold"/>
                <a:cs typeface="Segoe UI Semibold"/>
              </a:rPr>
              <a:t>in </a:t>
            </a:r>
            <a:r>
              <a:rPr sz="1200" b="1" dirty="0">
                <a:latin typeface="Segoe UI Semibold"/>
                <a:cs typeface="Segoe UI Semibold"/>
              </a:rPr>
              <a:t>Memory and </a:t>
            </a:r>
            <a:r>
              <a:rPr sz="1200" b="1" spc="-5" dirty="0">
                <a:latin typeface="Segoe UI Semibold"/>
                <a:cs typeface="Segoe UI Semibold"/>
              </a:rPr>
              <a:t>Cognition, 3,  140-152.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104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552894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65" dirty="0">
                <a:latin typeface="Calibri"/>
                <a:cs typeface="Calibri"/>
              </a:rPr>
              <a:t>Strategize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75" dirty="0">
                <a:latin typeface="Calibri"/>
                <a:cs typeface="Calibri"/>
              </a:rPr>
              <a:t>Solutions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50" dirty="0">
                <a:latin typeface="Segoe UI Semibold"/>
                <a:cs typeface="Segoe UI Semibold"/>
              </a:rPr>
              <a:t>Mirror </a:t>
            </a:r>
            <a:r>
              <a:rPr sz="8000" b="1" spc="-40" dirty="0">
                <a:latin typeface="Segoe UI Semibold"/>
                <a:cs typeface="Segoe UI Semibold"/>
              </a:rPr>
              <a:t>and  </a:t>
            </a:r>
            <a:r>
              <a:rPr sz="8000" b="1" spc="-55" dirty="0">
                <a:latin typeface="Segoe UI Semibold"/>
                <a:cs typeface="Segoe UI Semibold"/>
              </a:rPr>
              <a:t>Coach</a:t>
            </a:r>
            <a:r>
              <a:rPr sz="8000" b="1" spc="-150" dirty="0">
                <a:latin typeface="Segoe UI Semibold"/>
                <a:cs typeface="Segoe UI Semibold"/>
              </a:rPr>
              <a:t> </a:t>
            </a:r>
            <a:r>
              <a:rPr sz="8000" b="1" spc="-90" dirty="0">
                <a:latin typeface="Segoe UI Semibold"/>
                <a:cs typeface="Segoe UI Semibold"/>
              </a:rPr>
              <a:t>Roles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4E6384CF-E077-4802-B3D7-776F4847BC09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06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4835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9429750" cy="4648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this</a:t>
            </a:r>
            <a:r>
              <a:rPr sz="3600" b="1" spc="-6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module:</a:t>
            </a:r>
            <a:endParaRPr sz="3600" dirty="0">
              <a:latin typeface="Segoe UI Semibold"/>
              <a:cs typeface="Segoe UI Semibold"/>
            </a:endParaRPr>
          </a:p>
          <a:p>
            <a:pPr marL="506095" marR="1033780" indent="-494030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—Understand the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mirror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and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coach</a:t>
            </a:r>
            <a:r>
              <a:rPr sz="3600" b="1" spc="-12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274B47"/>
                </a:solidFill>
                <a:latin typeface="Segoe UI Semibold"/>
                <a:cs typeface="Segoe UI Semibold"/>
              </a:rPr>
              <a:t>roles 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mentoring</a:t>
            </a:r>
            <a:endParaRPr sz="3600" dirty="0">
              <a:latin typeface="Segoe UI Semibold"/>
              <a:cs typeface="Segoe UI Semibold"/>
            </a:endParaRPr>
          </a:p>
          <a:p>
            <a:pPr marL="506095" marR="5080" indent="-494030">
              <a:lnSpc>
                <a:spcPts val="4000"/>
              </a:lnSpc>
            </a:pP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—</a:t>
            </a:r>
            <a:r>
              <a:rPr lang="en-US"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Reflect on h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ow each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mentor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role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can </a:t>
            </a:r>
            <a:r>
              <a:rPr sz="3600" b="1" spc="-5" dirty="0">
                <a:solidFill>
                  <a:srgbClr val="274B47"/>
                </a:solidFill>
                <a:latin typeface="Segoe UI Semibold"/>
                <a:cs typeface="Segoe UI Semibold"/>
              </a:rPr>
              <a:t>support</a:t>
            </a:r>
            <a:r>
              <a:rPr sz="3600" b="1" spc="-22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learning 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within </a:t>
            </a:r>
            <a:r>
              <a:rPr sz="3600" b="1" dirty="0">
                <a:solidFill>
                  <a:srgbClr val="274B47"/>
                </a:solidFill>
                <a:latin typeface="Segoe UI Semibold"/>
                <a:cs typeface="Segoe UI Semibold"/>
              </a:rPr>
              <a:t>a</a:t>
            </a:r>
            <a:r>
              <a:rPr sz="3600" b="1" spc="-6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student</a:t>
            </a:r>
            <a:endParaRPr sz="3600" dirty="0">
              <a:latin typeface="Segoe UI Semibold"/>
              <a:cs typeface="Segoe UI Semibold"/>
            </a:endParaRPr>
          </a:p>
          <a:p>
            <a:pPr marL="497205" marR="441959" indent="-485140">
              <a:lnSpc>
                <a:spcPts val="4000"/>
              </a:lnSpc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—Practice </a:t>
            </a:r>
            <a:r>
              <a:rPr sz="3600" b="1" spc="-35" dirty="0">
                <a:solidFill>
                  <a:srgbClr val="274B47"/>
                </a:solidFill>
                <a:latin typeface="Segoe UI Semibold"/>
                <a:cs typeface="Segoe UI Semibold"/>
              </a:rPr>
              <a:t>key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listening skills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as </a:t>
            </a:r>
            <a:r>
              <a:rPr sz="3600" b="1" dirty="0">
                <a:solidFill>
                  <a:srgbClr val="274B47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mentor</a:t>
            </a:r>
            <a:r>
              <a:rPr sz="3600" b="1" spc="-23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to  </a:t>
            </a:r>
            <a:r>
              <a:rPr sz="3600" b="1" spc="-30" dirty="0">
                <a:solidFill>
                  <a:srgbClr val="274B47"/>
                </a:solidFill>
                <a:latin typeface="Segoe UI Semibold"/>
                <a:cs typeface="Segoe UI Semibold"/>
              </a:rPr>
              <a:t>improve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your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understanding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their  learning</a:t>
            </a:r>
            <a:r>
              <a:rPr sz="3600" b="1" spc="-4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process</a:t>
            </a:r>
            <a:endParaRPr sz="36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69892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117407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41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9351645" cy="3114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Today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we’ll focus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two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roles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play—</a:t>
            </a: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the </a:t>
            </a:r>
            <a:r>
              <a:rPr sz="3600" b="1" spc="-25" dirty="0">
                <a:solidFill>
                  <a:srgbClr val="30E5D0"/>
                </a:solidFill>
                <a:latin typeface="Segoe UI Semibold"/>
                <a:cs typeface="Segoe UI Semibold"/>
              </a:rPr>
              <a:t>mirror </a:t>
            </a:r>
            <a:r>
              <a:rPr sz="3600" b="1" spc="-15" dirty="0">
                <a:solidFill>
                  <a:srgbClr val="30E5D0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the</a:t>
            </a:r>
            <a:r>
              <a:rPr sz="3600" b="1" spc="-229" dirty="0">
                <a:solidFill>
                  <a:srgbClr val="30E5D0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0E5D0"/>
                </a:solidFill>
                <a:latin typeface="Segoe UI Semibold"/>
                <a:cs typeface="Segoe UI Semibold"/>
              </a:rPr>
              <a:t>coach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. 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We’ll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 about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these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roles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 help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learner to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progress.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Then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we’ll practice  playing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both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these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roles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think about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where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they might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best</a:t>
            </a:r>
            <a:r>
              <a:rPr sz="3600" b="1" spc="-1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used.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106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69892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117407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41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5114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 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and/or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Group</a:t>
            </a:r>
            <a:r>
              <a:rPr sz="3600" b="1" spc="-1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36638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yourself 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comfortable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one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(mirror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vs.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coach)?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107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77596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cues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indicate  someone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mirror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should ease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bit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towards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coaching?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62527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86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6">
            <a:extLst>
              <a:ext uri="{FF2B5EF4-FFF2-40B4-BE49-F238E27FC236}">
                <a16:creationId xmlns:a16="http://schemas.microsoft.com/office/drawing/2014/main" id="{E3D66A46-E524-4C98-94FC-B389DDBAD7D5}"/>
              </a:ext>
            </a:extLst>
          </p:cNvPr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108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9186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9441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Mirror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and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Coach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Roles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9441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Mirror/Coach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9441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Mirror/Coach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10-15</a:t>
                      </a:r>
                      <a:r>
                        <a:rPr sz="1800" b="1" spc="-4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9441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Mirror/Coach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Role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Playing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5720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 Debrief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9186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4028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69892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117407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41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75107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Reflect </a:t>
            </a:r>
            <a:r>
              <a:rPr sz="3600" b="1" spc="-15" dirty="0">
                <a:latin typeface="Segoe UI Semibold"/>
                <a:cs typeface="Segoe UI Semibold"/>
              </a:rPr>
              <a:t>and </a:t>
            </a:r>
            <a:r>
              <a:rPr sz="3600" b="1" spc="-20" dirty="0">
                <a:latin typeface="Segoe UI Semibold"/>
                <a:cs typeface="Segoe UI Semibold"/>
              </a:rPr>
              <a:t>write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down  (individually)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74000" y="1359334"/>
            <a:ext cx="564324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had anyone closely study 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(e.g.,  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sports, music,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domain)?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4000" y="2197381"/>
            <a:ext cx="589597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had someone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record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(e.g., video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performance) and analyze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with you so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could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changes?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that experience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4000" y="3314778"/>
            <a:ext cx="5962650" cy="2814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155575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asked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someone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misunderstood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were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stuck in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process?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Or maybe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misunderstood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goal?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Perhaps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started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advice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before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realized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(minutes later)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misunderstanding.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interrupt them, so they could better understand?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Or did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continue to listen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thank them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 it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help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you?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strong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perceive 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listening skills to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13004894" y="6877549"/>
            <a:ext cx="578485" cy="860425"/>
          </a:xfrm>
          <a:custGeom>
            <a:avLst/>
            <a:gdLst/>
            <a:ahLst/>
            <a:cxnLst/>
            <a:rect l="l" t="t" r="r" b="b"/>
            <a:pathLst>
              <a:path w="578484" h="860425">
                <a:moveTo>
                  <a:pt x="89816" y="647242"/>
                </a:moveTo>
                <a:lnTo>
                  <a:pt x="79853" y="648630"/>
                </a:lnTo>
                <a:lnTo>
                  <a:pt x="71626" y="653581"/>
                </a:lnTo>
                <a:lnTo>
                  <a:pt x="65881" y="661249"/>
                </a:lnTo>
                <a:lnTo>
                  <a:pt x="63362" y="670788"/>
                </a:lnTo>
                <a:lnTo>
                  <a:pt x="69970" y="720949"/>
                </a:lnTo>
                <a:lnTo>
                  <a:pt x="88605" y="766105"/>
                </a:lnTo>
                <a:lnTo>
                  <a:pt x="117478" y="804422"/>
                </a:lnTo>
                <a:lnTo>
                  <a:pt x="154802" y="834064"/>
                </a:lnTo>
                <a:lnTo>
                  <a:pt x="198789" y="853195"/>
                </a:lnTo>
                <a:lnTo>
                  <a:pt x="247651" y="859980"/>
                </a:lnTo>
                <a:lnTo>
                  <a:pt x="273883" y="857606"/>
                </a:lnTo>
                <a:lnTo>
                  <a:pt x="299455" y="851836"/>
                </a:lnTo>
                <a:lnTo>
                  <a:pt x="324036" y="842671"/>
                </a:lnTo>
                <a:lnTo>
                  <a:pt x="347296" y="830110"/>
                </a:lnTo>
                <a:lnTo>
                  <a:pt x="370756" y="809282"/>
                </a:lnTo>
                <a:lnTo>
                  <a:pt x="247651" y="809282"/>
                </a:lnTo>
                <a:lnTo>
                  <a:pt x="204838" y="802264"/>
                </a:lnTo>
                <a:lnTo>
                  <a:pt x="167782" y="782690"/>
                </a:lnTo>
                <a:lnTo>
                  <a:pt x="138641" y="752774"/>
                </a:lnTo>
                <a:lnTo>
                  <a:pt x="119574" y="714735"/>
                </a:lnTo>
                <a:lnTo>
                  <a:pt x="112739" y="670788"/>
                </a:lnTo>
                <a:lnTo>
                  <a:pt x="110518" y="661891"/>
                </a:lnTo>
                <a:lnTo>
                  <a:pt x="105573" y="654605"/>
                </a:lnTo>
                <a:lnTo>
                  <a:pt x="98480" y="649525"/>
                </a:lnTo>
                <a:lnTo>
                  <a:pt x="89816" y="647242"/>
                </a:lnTo>
                <a:close/>
              </a:path>
              <a:path w="578484" h="860425">
                <a:moveTo>
                  <a:pt x="455128" y="54317"/>
                </a:moveTo>
                <a:lnTo>
                  <a:pt x="284685" y="54317"/>
                </a:lnTo>
                <a:lnTo>
                  <a:pt x="333047" y="58353"/>
                </a:lnTo>
                <a:lnTo>
                  <a:pt x="378278" y="71840"/>
                </a:lnTo>
                <a:lnTo>
                  <a:pt x="419397" y="93793"/>
                </a:lnTo>
                <a:lnTo>
                  <a:pt x="455420" y="123224"/>
                </a:lnTo>
                <a:lnTo>
                  <a:pt x="485368" y="159148"/>
                </a:lnTo>
                <a:lnTo>
                  <a:pt x="508259" y="200579"/>
                </a:lnTo>
                <a:lnTo>
                  <a:pt x="523111" y="246528"/>
                </a:lnTo>
                <a:lnTo>
                  <a:pt x="528944" y="296011"/>
                </a:lnTo>
                <a:lnTo>
                  <a:pt x="524438" y="347019"/>
                </a:lnTo>
                <a:lnTo>
                  <a:pt x="510756" y="395819"/>
                </a:lnTo>
                <a:lnTo>
                  <a:pt x="487651" y="442921"/>
                </a:lnTo>
                <a:lnTo>
                  <a:pt x="454877" y="488835"/>
                </a:lnTo>
                <a:lnTo>
                  <a:pt x="429953" y="525945"/>
                </a:lnTo>
                <a:lnTo>
                  <a:pt x="413094" y="565324"/>
                </a:lnTo>
                <a:lnTo>
                  <a:pt x="401671" y="605439"/>
                </a:lnTo>
                <a:lnTo>
                  <a:pt x="392545" y="647242"/>
                </a:lnTo>
                <a:lnTo>
                  <a:pt x="383595" y="687759"/>
                </a:lnTo>
                <a:lnTo>
                  <a:pt x="370989" y="726909"/>
                </a:lnTo>
                <a:lnTo>
                  <a:pt x="351604" y="760630"/>
                </a:lnTo>
                <a:lnTo>
                  <a:pt x="321718" y="787565"/>
                </a:lnTo>
                <a:lnTo>
                  <a:pt x="286337" y="803176"/>
                </a:lnTo>
                <a:lnTo>
                  <a:pt x="247651" y="809282"/>
                </a:lnTo>
                <a:lnTo>
                  <a:pt x="370756" y="809282"/>
                </a:lnTo>
                <a:lnTo>
                  <a:pt x="413867" y="751239"/>
                </a:lnTo>
                <a:lnTo>
                  <a:pt x="429879" y="704208"/>
                </a:lnTo>
                <a:lnTo>
                  <a:pt x="443176" y="644537"/>
                </a:lnTo>
                <a:lnTo>
                  <a:pt x="448880" y="618819"/>
                </a:lnTo>
                <a:lnTo>
                  <a:pt x="458729" y="584107"/>
                </a:lnTo>
                <a:lnTo>
                  <a:pt x="472382" y="551772"/>
                </a:lnTo>
                <a:lnTo>
                  <a:pt x="491911" y="522325"/>
                </a:lnTo>
                <a:lnTo>
                  <a:pt x="522906" y="480199"/>
                </a:lnTo>
                <a:lnTo>
                  <a:pt x="547087" y="436464"/>
                </a:lnTo>
                <a:lnTo>
                  <a:pt x="564411" y="391250"/>
                </a:lnTo>
                <a:lnTo>
                  <a:pt x="574837" y="344690"/>
                </a:lnTo>
                <a:lnTo>
                  <a:pt x="578255" y="297827"/>
                </a:lnTo>
                <a:lnTo>
                  <a:pt x="578250" y="296011"/>
                </a:lnTo>
                <a:lnTo>
                  <a:pt x="574585" y="249452"/>
                </a:lnTo>
                <a:lnTo>
                  <a:pt x="563563" y="203118"/>
                </a:lnTo>
                <a:lnTo>
                  <a:pt x="546012" y="160525"/>
                </a:lnTo>
                <a:lnTo>
                  <a:pt x="522477" y="121619"/>
                </a:lnTo>
                <a:lnTo>
                  <a:pt x="493557" y="87015"/>
                </a:lnTo>
                <a:lnTo>
                  <a:pt x="459848" y="57326"/>
                </a:lnTo>
                <a:lnTo>
                  <a:pt x="455128" y="54317"/>
                </a:lnTo>
                <a:close/>
              </a:path>
              <a:path w="578484" h="860425">
                <a:moveTo>
                  <a:pt x="285574" y="152082"/>
                </a:moveTo>
                <a:lnTo>
                  <a:pt x="239302" y="160878"/>
                </a:lnTo>
                <a:lnTo>
                  <a:pt x="199422" y="183363"/>
                </a:lnTo>
                <a:lnTo>
                  <a:pt x="168304" y="216929"/>
                </a:lnTo>
                <a:lnTo>
                  <a:pt x="148318" y="258968"/>
                </a:lnTo>
                <a:lnTo>
                  <a:pt x="141835" y="306870"/>
                </a:lnTo>
                <a:lnTo>
                  <a:pt x="144261" y="335655"/>
                </a:lnTo>
                <a:lnTo>
                  <a:pt x="151317" y="363337"/>
                </a:lnTo>
                <a:lnTo>
                  <a:pt x="162672" y="389491"/>
                </a:lnTo>
                <a:lnTo>
                  <a:pt x="177992" y="413689"/>
                </a:lnTo>
                <a:lnTo>
                  <a:pt x="184164" y="421843"/>
                </a:lnTo>
                <a:lnTo>
                  <a:pt x="196316" y="439226"/>
                </a:lnTo>
                <a:lnTo>
                  <a:pt x="204667" y="454317"/>
                </a:lnTo>
                <a:lnTo>
                  <a:pt x="208719" y="468559"/>
                </a:lnTo>
                <a:lnTo>
                  <a:pt x="207977" y="483400"/>
                </a:lnTo>
                <a:lnTo>
                  <a:pt x="203810" y="492904"/>
                </a:lnTo>
                <a:lnTo>
                  <a:pt x="196505" y="505125"/>
                </a:lnTo>
                <a:lnTo>
                  <a:pt x="187881" y="518024"/>
                </a:lnTo>
                <a:lnTo>
                  <a:pt x="179757" y="529564"/>
                </a:lnTo>
                <a:lnTo>
                  <a:pt x="175350" y="535901"/>
                </a:lnTo>
                <a:lnTo>
                  <a:pt x="171820" y="541337"/>
                </a:lnTo>
                <a:lnTo>
                  <a:pt x="168289" y="545858"/>
                </a:lnTo>
                <a:lnTo>
                  <a:pt x="160188" y="558715"/>
                </a:lnTo>
                <a:lnTo>
                  <a:pt x="154402" y="572676"/>
                </a:lnTo>
                <a:lnTo>
                  <a:pt x="150930" y="587487"/>
                </a:lnTo>
                <a:lnTo>
                  <a:pt x="149773" y="602894"/>
                </a:lnTo>
                <a:lnTo>
                  <a:pt x="157047" y="639373"/>
                </a:lnTo>
                <a:lnTo>
                  <a:pt x="176885" y="669316"/>
                </a:lnTo>
                <a:lnTo>
                  <a:pt x="206314" y="689585"/>
                </a:lnTo>
                <a:lnTo>
                  <a:pt x="242356" y="697039"/>
                </a:lnTo>
                <a:lnTo>
                  <a:pt x="264485" y="694097"/>
                </a:lnTo>
                <a:lnTo>
                  <a:pt x="303118" y="672597"/>
                </a:lnTo>
                <a:lnTo>
                  <a:pt x="320814" y="646341"/>
                </a:lnTo>
                <a:lnTo>
                  <a:pt x="241479" y="646341"/>
                </a:lnTo>
                <a:lnTo>
                  <a:pt x="224682" y="642847"/>
                </a:lnTo>
                <a:lnTo>
                  <a:pt x="210947" y="633328"/>
                </a:lnTo>
                <a:lnTo>
                  <a:pt x="201676" y="619225"/>
                </a:lnTo>
                <a:lnTo>
                  <a:pt x="198274" y="601979"/>
                </a:lnTo>
                <a:lnTo>
                  <a:pt x="198783" y="594683"/>
                </a:lnTo>
                <a:lnTo>
                  <a:pt x="200366" y="587727"/>
                </a:lnTo>
                <a:lnTo>
                  <a:pt x="203107" y="581109"/>
                </a:lnTo>
                <a:lnTo>
                  <a:pt x="207088" y="574827"/>
                </a:lnTo>
                <a:lnTo>
                  <a:pt x="207977" y="573925"/>
                </a:lnTo>
                <a:lnTo>
                  <a:pt x="210618" y="569391"/>
                </a:lnTo>
                <a:lnTo>
                  <a:pt x="215025" y="563968"/>
                </a:lnTo>
                <a:lnTo>
                  <a:pt x="218556" y="558533"/>
                </a:lnTo>
                <a:lnTo>
                  <a:pt x="229906" y="542495"/>
                </a:lnTo>
                <a:lnTo>
                  <a:pt x="240624" y="525890"/>
                </a:lnTo>
                <a:lnTo>
                  <a:pt x="249301" y="509395"/>
                </a:lnTo>
                <a:lnTo>
                  <a:pt x="254700" y="493356"/>
                </a:lnTo>
                <a:lnTo>
                  <a:pt x="256438" y="462222"/>
                </a:lnTo>
                <a:lnTo>
                  <a:pt x="249414" y="435078"/>
                </a:lnTo>
                <a:lnTo>
                  <a:pt x="237098" y="411498"/>
                </a:lnTo>
                <a:lnTo>
                  <a:pt x="222963" y="391058"/>
                </a:lnTo>
                <a:lnTo>
                  <a:pt x="217667" y="383819"/>
                </a:lnTo>
                <a:lnTo>
                  <a:pt x="206083" y="366575"/>
                </a:lnTo>
                <a:lnTo>
                  <a:pt x="197720" y="347721"/>
                </a:lnTo>
                <a:lnTo>
                  <a:pt x="192498" y="327678"/>
                </a:lnTo>
                <a:lnTo>
                  <a:pt x="190336" y="306870"/>
                </a:lnTo>
                <a:lnTo>
                  <a:pt x="198203" y="267873"/>
                </a:lnTo>
                <a:lnTo>
                  <a:pt x="219545" y="235921"/>
                </a:lnTo>
                <a:lnTo>
                  <a:pt x="250971" y="214322"/>
                </a:lnTo>
                <a:lnTo>
                  <a:pt x="289092" y="206387"/>
                </a:lnTo>
                <a:lnTo>
                  <a:pt x="400963" y="206387"/>
                </a:lnTo>
                <a:lnTo>
                  <a:pt x="373183" y="179248"/>
                </a:lnTo>
                <a:lnTo>
                  <a:pt x="332234" y="158734"/>
                </a:lnTo>
                <a:lnTo>
                  <a:pt x="285574" y="152082"/>
                </a:lnTo>
                <a:close/>
              </a:path>
              <a:path w="578484" h="860425">
                <a:moveTo>
                  <a:pt x="292952" y="617488"/>
                </a:moveTo>
                <a:lnTo>
                  <a:pt x="283982" y="620754"/>
                </a:lnTo>
                <a:lnTo>
                  <a:pt x="276747" y="627329"/>
                </a:lnTo>
                <a:lnTo>
                  <a:pt x="269872" y="635266"/>
                </a:lnTo>
                <a:lnTo>
                  <a:pt x="261428" y="641249"/>
                </a:lnTo>
                <a:lnTo>
                  <a:pt x="251826" y="645026"/>
                </a:lnTo>
                <a:lnTo>
                  <a:pt x="241479" y="646341"/>
                </a:lnTo>
                <a:lnTo>
                  <a:pt x="320814" y="646341"/>
                </a:lnTo>
                <a:lnTo>
                  <a:pt x="320840" y="637632"/>
                </a:lnTo>
                <a:lnTo>
                  <a:pt x="317559" y="629046"/>
                </a:lnTo>
                <a:lnTo>
                  <a:pt x="311139" y="621906"/>
                </a:lnTo>
                <a:lnTo>
                  <a:pt x="302418" y="617786"/>
                </a:lnTo>
                <a:lnTo>
                  <a:pt x="292952" y="617488"/>
                </a:lnTo>
                <a:close/>
              </a:path>
              <a:path w="578484" h="860425">
                <a:moveTo>
                  <a:pt x="289092" y="0"/>
                </a:moveTo>
                <a:lnTo>
                  <a:pt x="242210" y="3890"/>
                </a:lnTo>
                <a:lnTo>
                  <a:pt x="197726" y="15157"/>
                </a:lnTo>
                <a:lnTo>
                  <a:pt x="156237" y="33191"/>
                </a:lnTo>
                <a:lnTo>
                  <a:pt x="118340" y="57385"/>
                </a:lnTo>
                <a:lnTo>
                  <a:pt x="84633" y="87129"/>
                </a:lnTo>
                <a:lnTo>
                  <a:pt x="55714" y="121817"/>
                </a:lnTo>
                <a:lnTo>
                  <a:pt x="32165" y="160878"/>
                </a:lnTo>
                <a:lnTo>
                  <a:pt x="14631" y="203586"/>
                </a:lnTo>
                <a:lnTo>
                  <a:pt x="3663" y="249452"/>
                </a:lnTo>
                <a:lnTo>
                  <a:pt x="17" y="296011"/>
                </a:lnTo>
                <a:lnTo>
                  <a:pt x="0" y="299631"/>
                </a:lnTo>
                <a:lnTo>
                  <a:pt x="2051" y="329212"/>
                </a:lnTo>
                <a:lnTo>
                  <a:pt x="8029" y="362208"/>
                </a:lnTo>
                <a:lnTo>
                  <a:pt x="16982" y="392659"/>
                </a:lnTo>
                <a:lnTo>
                  <a:pt x="28081" y="416407"/>
                </a:lnTo>
                <a:lnTo>
                  <a:pt x="28970" y="416407"/>
                </a:lnTo>
                <a:lnTo>
                  <a:pt x="28970" y="417309"/>
                </a:lnTo>
                <a:lnTo>
                  <a:pt x="29846" y="418223"/>
                </a:lnTo>
                <a:lnTo>
                  <a:pt x="36958" y="425320"/>
                </a:lnTo>
                <a:lnTo>
                  <a:pt x="45723" y="428855"/>
                </a:lnTo>
                <a:lnTo>
                  <a:pt x="55148" y="428658"/>
                </a:lnTo>
                <a:lnTo>
                  <a:pt x="64238" y="424560"/>
                </a:lnTo>
                <a:lnTo>
                  <a:pt x="71157" y="417258"/>
                </a:lnTo>
                <a:lnTo>
                  <a:pt x="74601" y="408260"/>
                </a:lnTo>
                <a:lnTo>
                  <a:pt x="74407" y="398586"/>
                </a:lnTo>
                <a:lnTo>
                  <a:pt x="70410" y="389254"/>
                </a:lnTo>
                <a:lnTo>
                  <a:pt x="62641" y="372663"/>
                </a:lnTo>
                <a:lnTo>
                  <a:pt x="55864" y="349537"/>
                </a:lnTo>
                <a:lnTo>
                  <a:pt x="51070" y="323184"/>
                </a:lnTo>
                <a:lnTo>
                  <a:pt x="49315" y="297827"/>
                </a:lnTo>
                <a:lnTo>
                  <a:pt x="49357" y="296011"/>
                </a:lnTo>
                <a:lnTo>
                  <a:pt x="54846" y="248694"/>
                </a:lnTo>
                <a:lnTo>
                  <a:pt x="69049" y="203763"/>
                </a:lnTo>
                <a:lnTo>
                  <a:pt x="90960" y="163032"/>
                </a:lnTo>
                <a:lnTo>
                  <a:pt x="119681" y="127414"/>
                </a:lnTo>
                <a:lnTo>
                  <a:pt x="154314" y="97821"/>
                </a:lnTo>
                <a:lnTo>
                  <a:pt x="193958" y="75165"/>
                </a:lnTo>
                <a:lnTo>
                  <a:pt x="237714" y="60360"/>
                </a:lnTo>
                <a:lnTo>
                  <a:pt x="284685" y="54317"/>
                </a:lnTo>
                <a:lnTo>
                  <a:pt x="455128" y="54317"/>
                </a:lnTo>
                <a:lnTo>
                  <a:pt x="421949" y="33167"/>
                </a:lnTo>
                <a:lnTo>
                  <a:pt x="380458" y="15150"/>
                </a:lnTo>
                <a:lnTo>
                  <a:pt x="335973" y="3889"/>
                </a:lnTo>
                <a:lnTo>
                  <a:pt x="289092" y="0"/>
                </a:lnTo>
                <a:close/>
              </a:path>
              <a:path w="578484" h="860425">
                <a:moveTo>
                  <a:pt x="400963" y="206387"/>
                </a:moveTo>
                <a:lnTo>
                  <a:pt x="289092" y="206387"/>
                </a:lnTo>
                <a:lnTo>
                  <a:pt x="327081" y="214337"/>
                </a:lnTo>
                <a:lnTo>
                  <a:pt x="358205" y="236035"/>
                </a:lnTo>
                <a:lnTo>
                  <a:pt x="379242" y="268259"/>
                </a:lnTo>
                <a:lnTo>
                  <a:pt x="386970" y="307784"/>
                </a:lnTo>
                <a:lnTo>
                  <a:pt x="386970" y="310502"/>
                </a:lnTo>
                <a:lnTo>
                  <a:pt x="389620" y="320033"/>
                </a:lnTo>
                <a:lnTo>
                  <a:pt x="395573" y="327698"/>
                </a:lnTo>
                <a:lnTo>
                  <a:pt x="403839" y="332647"/>
                </a:lnTo>
                <a:lnTo>
                  <a:pt x="413425" y="334035"/>
                </a:lnTo>
                <a:lnTo>
                  <a:pt x="422714" y="331321"/>
                </a:lnTo>
                <a:lnTo>
                  <a:pt x="430182" y="325210"/>
                </a:lnTo>
                <a:lnTo>
                  <a:pt x="435002" y="316720"/>
                </a:lnTo>
                <a:lnTo>
                  <a:pt x="436223" y="307784"/>
                </a:lnTo>
                <a:lnTo>
                  <a:pt x="436348" y="299631"/>
                </a:lnTo>
                <a:lnTo>
                  <a:pt x="427782" y="252129"/>
                </a:lnTo>
                <a:lnTo>
                  <a:pt x="405879" y="211191"/>
                </a:lnTo>
                <a:lnTo>
                  <a:pt x="400963" y="206387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728160" y="7035779"/>
            <a:ext cx="197485" cy="38735"/>
          </a:xfrm>
          <a:custGeom>
            <a:avLst/>
            <a:gdLst/>
            <a:ahLst/>
            <a:cxnLst/>
            <a:rect l="l" t="t" r="r" b="b"/>
            <a:pathLst>
              <a:path w="197484" h="38734">
                <a:moveTo>
                  <a:pt x="0" y="38366"/>
                </a:moveTo>
                <a:lnTo>
                  <a:pt x="197383" y="0"/>
                </a:lnTo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704703" y="6803903"/>
            <a:ext cx="113030" cy="111760"/>
          </a:xfrm>
          <a:custGeom>
            <a:avLst/>
            <a:gdLst/>
            <a:ahLst/>
            <a:cxnLst/>
            <a:rect l="l" t="t" r="r" b="b"/>
            <a:pathLst>
              <a:path w="113030" h="111759">
                <a:moveTo>
                  <a:pt x="0" y="111455"/>
                </a:moveTo>
                <a:lnTo>
                  <a:pt x="112712" y="0"/>
                </a:lnTo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751616" y="7232934"/>
            <a:ext cx="165100" cy="60325"/>
          </a:xfrm>
          <a:custGeom>
            <a:avLst/>
            <a:gdLst/>
            <a:ahLst/>
            <a:cxnLst/>
            <a:rect l="l" t="t" r="r" b="b"/>
            <a:pathLst>
              <a:path w="165100" h="60325">
                <a:moveTo>
                  <a:pt x="0" y="0"/>
                </a:moveTo>
                <a:lnTo>
                  <a:pt x="164998" y="60274"/>
                </a:lnTo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109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04480" y="1292842"/>
            <a:ext cx="5614035" cy="3398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427355">
              <a:lnSpc>
                <a:spcPts val="4000"/>
              </a:lnSpc>
              <a:spcBef>
                <a:spcPts val="500"/>
              </a:spcBef>
            </a:pPr>
            <a:r>
              <a:rPr sz="3600" b="1" spc="35" dirty="0">
                <a:solidFill>
                  <a:srgbClr val="FFFFFF"/>
                </a:solidFill>
                <a:latin typeface="Calibri"/>
                <a:cs typeface="Calibri"/>
              </a:rPr>
              <a:t>You </a:t>
            </a:r>
            <a:r>
              <a:rPr sz="3600" b="1" spc="120" dirty="0">
                <a:solidFill>
                  <a:srgbClr val="FFFFFF"/>
                </a:solidFill>
                <a:latin typeface="Calibri"/>
                <a:cs typeface="Calibri"/>
              </a:rPr>
              <a:t>can </a:t>
            </a:r>
            <a:r>
              <a:rPr sz="3600" b="1" spc="65" dirty="0">
                <a:solidFill>
                  <a:srgbClr val="FFFFFF"/>
                </a:solidFill>
                <a:latin typeface="Calibri"/>
                <a:cs typeface="Calibri"/>
              </a:rPr>
              <a:t>start </a:t>
            </a:r>
            <a:r>
              <a:rPr sz="3600" b="1" spc="175" dirty="0">
                <a:solidFill>
                  <a:srgbClr val="FFFFFF"/>
                </a:solidFill>
                <a:latin typeface="Calibri"/>
                <a:cs typeface="Calibri"/>
              </a:rPr>
              <a:t>by </a:t>
            </a:r>
            <a:r>
              <a:rPr sz="3600" b="1" spc="185" dirty="0">
                <a:solidFill>
                  <a:srgbClr val="FFFFFF"/>
                </a:solidFill>
                <a:latin typeface="Calibri"/>
                <a:cs typeface="Calibri"/>
              </a:rPr>
              <a:t>making</a:t>
            </a:r>
            <a:r>
              <a:rPr sz="3600" b="1" spc="-52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600" b="1" spc="40" dirty="0">
                <a:solidFill>
                  <a:srgbClr val="FFFFFF"/>
                </a:solidFill>
                <a:latin typeface="Calibri"/>
                <a:cs typeface="Calibri"/>
              </a:rPr>
              <a:t>a  </a:t>
            </a:r>
            <a:r>
              <a:rPr sz="3600" b="1" spc="45" dirty="0">
                <a:solidFill>
                  <a:srgbClr val="FFFFFF"/>
                </a:solidFill>
                <a:latin typeface="Calibri"/>
                <a:cs typeface="Calibri"/>
              </a:rPr>
              <a:t>list </a:t>
            </a:r>
            <a:r>
              <a:rPr sz="3600" b="1" spc="100" dirty="0">
                <a:solidFill>
                  <a:srgbClr val="FFFFFF"/>
                </a:solidFill>
                <a:latin typeface="Calibri"/>
                <a:cs typeface="Calibri"/>
              </a:rPr>
              <a:t>of core</a:t>
            </a:r>
            <a:r>
              <a:rPr sz="3600" b="1" spc="-20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3600" b="1" spc="75" dirty="0">
                <a:solidFill>
                  <a:srgbClr val="FFFFFF"/>
                </a:solidFill>
                <a:latin typeface="Calibri"/>
                <a:cs typeface="Calibri"/>
              </a:rPr>
              <a:t>expectations:</a:t>
            </a:r>
            <a:endParaRPr sz="36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2800"/>
              </a:spcBef>
            </a:pPr>
            <a:r>
              <a:rPr sz="1800" b="1" spc="75" dirty="0">
                <a:solidFill>
                  <a:srgbClr val="FFFFFF"/>
                </a:solidFill>
                <a:latin typeface="Calibri"/>
                <a:cs typeface="Calibri"/>
              </a:rPr>
              <a:t>Time </a:t>
            </a:r>
            <a:r>
              <a:rPr sz="1800" b="1" spc="80" dirty="0">
                <a:solidFill>
                  <a:srgbClr val="FFFFFF"/>
                </a:solidFill>
                <a:latin typeface="Calibri"/>
                <a:cs typeface="Calibri"/>
              </a:rPr>
              <a:t>commitment </a:t>
            </a:r>
            <a:r>
              <a:rPr sz="1800" b="1" spc="75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1800" b="1" spc="-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b="1" spc="60" dirty="0">
                <a:solidFill>
                  <a:srgbClr val="FFFFFF"/>
                </a:solidFill>
                <a:latin typeface="Calibri"/>
                <a:cs typeface="Calibri"/>
              </a:rPr>
              <a:t>schedule</a:t>
            </a: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203700"/>
              </a:lnSpc>
            </a:pPr>
            <a:r>
              <a:rPr sz="1800" b="1" spc="65" dirty="0">
                <a:solidFill>
                  <a:srgbClr val="FFFFFF"/>
                </a:solidFill>
                <a:latin typeface="Calibri"/>
                <a:cs typeface="Calibri"/>
              </a:rPr>
              <a:t>Accountability </a:t>
            </a:r>
            <a:r>
              <a:rPr sz="1800" b="1" spc="70" dirty="0">
                <a:solidFill>
                  <a:srgbClr val="FFFFFF"/>
                </a:solidFill>
                <a:latin typeface="Calibri"/>
                <a:cs typeface="Calibri"/>
              </a:rPr>
              <a:t>(submitting </a:t>
            </a:r>
            <a:r>
              <a:rPr sz="1800" b="1" spc="40" dirty="0">
                <a:solidFill>
                  <a:srgbClr val="FFFFFF"/>
                </a:solidFill>
                <a:latin typeface="Calibri"/>
                <a:cs typeface="Calibri"/>
              </a:rPr>
              <a:t>timesheets </a:t>
            </a:r>
            <a:r>
              <a:rPr sz="1800" b="1" spc="60" dirty="0">
                <a:solidFill>
                  <a:srgbClr val="FFFFFF"/>
                </a:solidFill>
                <a:latin typeface="Calibri"/>
                <a:cs typeface="Calibri"/>
              </a:rPr>
              <a:t>or assignments)  </a:t>
            </a:r>
            <a:r>
              <a:rPr sz="1800" b="1" spc="40" dirty="0">
                <a:solidFill>
                  <a:srgbClr val="FFFFFF"/>
                </a:solidFill>
                <a:latin typeface="Calibri"/>
                <a:cs typeface="Calibri"/>
              </a:rPr>
              <a:t>Resources </a:t>
            </a:r>
            <a:r>
              <a:rPr sz="1800" b="1" spc="50" dirty="0">
                <a:solidFill>
                  <a:srgbClr val="FFFFFF"/>
                </a:solidFill>
                <a:latin typeface="Calibri"/>
                <a:cs typeface="Calibri"/>
              </a:rPr>
              <a:t>(for the </a:t>
            </a:r>
            <a:r>
              <a:rPr sz="1800" b="1" spc="40" dirty="0">
                <a:solidFill>
                  <a:srgbClr val="FFFFFF"/>
                </a:solidFill>
                <a:latin typeface="Calibri"/>
                <a:cs typeface="Calibri"/>
              </a:rPr>
              <a:t>course, </a:t>
            </a:r>
            <a:r>
              <a:rPr sz="1800" b="1" spc="55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1800" b="1" spc="-14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b="1" spc="55" dirty="0">
                <a:solidFill>
                  <a:srgbClr val="FFFFFF"/>
                </a:solidFill>
                <a:latin typeface="Calibri"/>
                <a:cs typeface="Calibri"/>
              </a:rPr>
              <a:t>mentors)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8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1800" b="1" spc="50" dirty="0">
                <a:solidFill>
                  <a:srgbClr val="FFFFFF"/>
                </a:solidFill>
                <a:latin typeface="Calibri"/>
                <a:cs typeface="Calibri"/>
              </a:rPr>
              <a:t>Behavioral </a:t>
            </a:r>
            <a:r>
              <a:rPr sz="1800" b="1" spc="85" dirty="0">
                <a:solidFill>
                  <a:srgbClr val="FFFFFF"/>
                </a:solidFill>
                <a:latin typeface="Calibri"/>
                <a:cs typeface="Calibri"/>
              </a:rPr>
              <a:t>code</a:t>
            </a:r>
            <a:r>
              <a:rPr sz="18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b="1" spc="70" dirty="0">
                <a:solidFill>
                  <a:srgbClr val="FFFFFF"/>
                </a:solidFill>
                <a:latin typeface="Calibri"/>
                <a:cs typeface="Calibri"/>
              </a:rPr>
              <a:t>(conduct)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3519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98367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9360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417391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48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1281903"/>
            <a:ext cx="4520565" cy="43592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40" dirty="0">
                <a:latin typeface="Segoe UI Semibold"/>
                <a:cs typeface="Segoe UI Semibold"/>
              </a:rPr>
              <a:t>Pre-Work</a:t>
            </a:r>
            <a:endParaRPr sz="3600">
              <a:latin typeface="Segoe UI Semibold"/>
              <a:cs typeface="Segoe UI Semibold"/>
            </a:endParaRPr>
          </a:p>
          <a:p>
            <a:pPr marL="12700" marR="92710">
              <a:lnSpc>
                <a:spcPct val="101800"/>
              </a:lnSpc>
              <a:spcBef>
                <a:spcPts val="3404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will the </a:t>
            </a:r>
            <a:r>
              <a:rPr sz="1800" b="1" dirty="0">
                <a:latin typeface="Segoe UI Semibold"/>
                <a:cs typeface="Segoe UI Semibold"/>
              </a:rPr>
              <a:t>academic peer mentors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know  </a:t>
            </a:r>
            <a:r>
              <a:rPr sz="1800" b="1" spc="-5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expectations are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them? </a:t>
            </a:r>
            <a:r>
              <a:rPr sz="1800" b="1" dirty="0">
                <a:latin typeface="Segoe UI Semibold"/>
                <a:cs typeface="Segoe UI Semibold"/>
              </a:rPr>
              <a:t>This 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great </a:t>
            </a:r>
            <a:r>
              <a:rPr sz="1800" b="1" spc="-5" dirty="0">
                <a:latin typeface="Segoe UI Semibold"/>
                <a:cs typeface="Segoe UI Semibold"/>
              </a:rPr>
              <a:t>time to write </a:t>
            </a:r>
            <a:r>
              <a:rPr sz="1800" b="1" dirty="0">
                <a:latin typeface="Segoe UI Semibold"/>
                <a:cs typeface="Segoe UI Semibold"/>
              </a:rPr>
              <a:t>down, </a:t>
            </a:r>
            <a:r>
              <a:rPr sz="1800" b="1" spc="-10" dirty="0">
                <a:latin typeface="Segoe UI Semibold"/>
                <a:cs typeface="Segoe UI Semibold"/>
              </a:rPr>
              <a:t>even </a:t>
            </a:r>
            <a:r>
              <a:rPr sz="1800" b="1" dirty="0">
                <a:latin typeface="Segoe UI Semibold"/>
                <a:cs typeface="Segoe UI Semibold"/>
              </a:rPr>
              <a:t>as a  </a:t>
            </a:r>
            <a:r>
              <a:rPr sz="1800" b="1" spc="-5" dirty="0">
                <a:latin typeface="Segoe UI Semibold"/>
                <a:cs typeface="Segoe UI Semibold"/>
              </a:rPr>
              <a:t>set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bullet points, </a:t>
            </a:r>
            <a:r>
              <a:rPr sz="1800" b="1" spc="-5" dirty="0">
                <a:latin typeface="Segoe UI Semibold"/>
                <a:cs typeface="Segoe UI Semibold"/>
              </a:rPr>
              <a:t>what the </a:t>
            </a:r>
            <a:r>
              <a:rPr sz="1800" b="1" dirty="0">
                <a:latin typeface="Segoe UI Semibold"/>
                <a:cs typeface="Segoe UI Semibold"/>
              </a:rPr>
              <a:t>mentors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are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signing on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in terms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their </a:t>
            </a:r>
            <a:r>
              <a:rPr sz="1800" b="1" spc="-10" dirty="0">
                <a:latin typeface="Segoe UI Semibold"/>
                <a:cs typeface="Segoe UI Semibold"/>
              </a:rPr>
              <a:t>role. </a:t>
            </a:r>
            <a:r>
              <a:rPr sz="1800" b="1" spc="-5" dirty="0">
                <a:latin typeface="Segoe UI Semibold"/>
                <a:cs typeface="Segoe UI Semibold"/>
              </a:rPr>
              <a:t>Having  mentors understand what is </a:t>
            </a:r>
            <a:r>
              <a:rPr sz="1800" b="1" spc="-10" dirty="0">
                <a:latin typeface="Segoe UI Semibold"/>
                <a:cs typeface="Segoe UI Semibold"/>
              </a:rPr>
              <a:t>expected  </a:t>
            </a:r>
            <a:r>
              <a:rPr sz="1800" b="1" dirty="0">
                <a:latin typeface="Segoe UI Semibold"/>
                <a:cs typeface="Segoe UI Semibold"/>
              </a:rPr>
              <a:t>behavior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important </a:t>
            </a:r>
            <a:r>
              <a:rPr sz="1800" b="1" spc="-5" dirty="0">
                <a:latin typeface="Segoe UI Semibold"/>
                <a:cs typeface="Segoe UI Semibold"/>
              </a:rPr>
              <a:t>so they can </a:t>
            </a:r>
            <a:r>
              <a:rPr sz="1800" b="1" dirty="0">
                <a:latin typeface="Segoe UI Semibold"/>
                <a:cs typeface="Segoe UI Semibold"/>
              </a:rPr>
              <a:t>meet 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expectations. </a:t>
            </a:r>
            <a:r>
              <a:rPr sz="1800" b="1" spc="-25" dirty="0">
                <a:latin typeface="Segoe UI Semibold"/>
                <a:cs typeface="Segoe UI Semibold"/>
              </a:rPr>
              <a:t>We </a:t>
            </a:r>
            <a:r>
              <a:rPr sz="1800" b="1" spc="-10" dirty="0">
                <a:latin typeface="Segoe UI Semibold"/>
                <a:cs typeface="Segoe UI Semibold"/>
              </a:rPr>
              <a:t>recommend </a:t>
            </a:r>
            <a:r>
              <a:rPr sz="1800" b="1" dirty="0">
                <a:latin typeface="Segoe UI Semibold"/>
                <a:cs typeface="Segoe UI Semibold"/>
              </a:rPr>
              <a:t>kicking  </a:t>
            </a:r>
            <a:r>
              <a:rPr sz="1800" b="1" spc="-20" dirty="0">
                <a:latin typeface="Segoe UI Semibold"/>
                <a:cs typeface="Segoe UI Semibold"/>
              </a:rPr>
              <a:t>off </a:t>
            </a:r>
            <a:r>
              <a:rPr sz="1800" b="1" spc="-5" dirty="0">
                <a:latin typeface="Segoe UI Semibold"/>
                <a:cs typeface="Segoe UI Semibold"/>
              </a:rPr>
              <a:t>mentor preparation with </a:t>
            </a:r>
            <a:r>
              <a:rPr sz="1800" b="1" dirty="0">
                <a:latin typeface="Segoe UI Semibold"/>
                <a:cs typeface="Segoe UI Semibold"/>
              </a:rPr>
              <a:t>a module </a:t>
            </a:r>
            <a:r>
              <a:rPr sz="1800" b="1" spc="-5" dirty="0">
                <a:latin typeface="Segoe UI Semibold"/>
                <a:cs typeface="Segoe UI Semibold"/>
              </a:rPr>
              <a:t>on  mentor expectations, so you will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dirty="0">
                <a:latin typeface="Segoe UI Semibold"/>
                <a:cs typeface="Segoe UI Semibold"/>
              </a:rPr>
              <a:t>a  </a:t>
            </a:r>
            <a:r>
              <a:rPr sz="1800" b="1" spc="-5" dirty="0">
                <a:latin typeface="Segoe UI Semibold"/>
                <a:cs typeface="Segoe UI Semibold"/>
              </a:rPr>
              <a:t>chance to </a:t>
            </a:r>
            <a:r>
              <a:rPr sz="1800" b="1" dirty="0">
                <a:latin typeface="Segoe UI Semibold"/>
                <a:cs typeface="Segoe UI Semibold"/>
              </a:rPr>
              <a:t>clarify </a:t>
            </a:r>
            <a:r>
              <a:rPr sz="1800" b="1" spc="-10" dirty="0">
                <a:latin typeface="Segoe UI Semibold"/>
                <a:cs typeface="Segoe UI Semibold"/>
              </a:rPr>
              <a:t>your</a:t>
            </a:r>
            <a:r>
              <a:rPr sz="1800" b="1" spc="-3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expectations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with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them.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864725" y="1061346"/>
            <a:ext cx="518604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5778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plays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 strong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“leading the learner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it,”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then the  learner is not helped in the longer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85400" y="2483771"/>
            <a:ext cx="5240655" cy="10928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incorrectly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assume</a:t>
            </a:r>
            <a:endParaRPr sz="2200">
              <a:latin typeface="Segoe UI Semibold"/>
              <a:cs typeface="Segoe UI Semibold"/>
            </a:endParaRPr>
          </a:p>
          <a:p>
            <a:pPr marL="53340" marR="5080" indent="-8255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kind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is needed without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fully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understanding 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learner.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3958" y="4591006"/>
            <a:ext cx="513143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If </a:t>
            </a:r>
            <a:r>
              <a:rPr sz="2200" b="1" spc="-5" dirty="0">
                <a:latin typeface="Segoe UI Semibold"/>
                <a:cs typeface="Segoe UI Semibold"/>
              </a:rPr>
              <a:t>the mentor withholds </a:t>
            </a:r>
            <a:r>
              <a:rPr sz="2200" b="1" dirty="0">
                <a:latin typeface="Segoe UI Semibold"/>
                <a:cs typeface="Segoe UI Semibold"/>
              </a:rPr>
              <a:t>and </a:t>
            </a:r>
            <a:r>
              <a:rPr sz="2200" b="1" spc="-10" dirty="0">
                <a:latin typeface="Segoe UI Semibold"/>
                <a:cs typeface="Segoe UI Semibold"/>
              </a:rPr>
              <a:t>makes </a:t>
            </a:r>
            <a:r>
              <a:rPr sz="2200" b="1" spc="-5" dirty="0">
                <a:latin typeface="Segoe UI Semibold"/>
                <a:cs typeface="Segoe UI Semibold"/>
              </a:rPr>
              <a:t>the  learner </a:t>
            </a:r>
            <a:r>
              <a:rPr sz="2200" b="1" dirty="0">
                <a:latin typeface="Segoe UI Semibold"/>
                <a:cs typeface="Segoe UI Semibold"/>
              </a:rPr>
              <a:t>guess </a:t>
            </a:r>
            <a:r>
              <a:rPr sz="2200" b="1" spc="-5" dirty="0">
                <a:latin typeface="Segoe UI Semibold"/>
                <a:cs typeface="Segoe UI Semibold"/>
              </a:rPr>
              <a:t>too </a:t>
            </a:r>
            <a:r>
              <a:rPr sz="2200" b="1" dirty="0">
                <a:latin typeface="Segoe UI Semibold"/>
                <a:cs typeface="Segoe UI Semibold"/>
              </a:rPr>
              <a:t>much, </a:t>
            </a:r>
            <a:r>
              <a:rPr sz="2200" b="1" spc="-5" dirty="0">
                <a:latin typeface="Segoe UI Semibold"/>
                <a:cs typeface="Segoe UI Semibold"/>
              </a:rPr>
              <a:t>the learner </a:t>
            </a:r>
            <a:r>
              <a:rPr sz="2200" b="1" dirty="0">
                <a:latin typeface="Segoe UI Semibold"/>
                <a:cs typeface="Segoe UI Semibold"/>
              </a:rPr>
              <a:t>may  get</a:t>
            </a:r>
            <a:r>
              <a:rPr sz="2200" b="1" spc="-5" dirty="0">
                <a:latin typeface="Segoe UI Semibold"/>
                <a:cs typeface="Segoe UI Semibold"/>
              </a:rPr>
              <a:t> frustrated.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1278111"/>
            <a:ext cx="444817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Mentors </a:t>
            </a:r>
            <a:r>
              <a:rPr sz="3600" b="1" spc="-25" dirty="0">
                <a:latin typeface="Segoe UI Semibold"/>
                <a:cs typeface="Segoe UI Semibold"/>
              </a:rPr>
              <a:t>have </a:t>
            </a:r>
            <a:r>
              <a:rPr sz="3600" b="1" spc="-20" dirty="0">
                <a:latin typeface="Segoe UI Semibold"/>
                <a:cs typeface="Segoe UI Semibold"/>
              </a:rPr>
              <a:t>to</a:t>
            </a:r>
            <a:r>
              <a:rPr sz="3600" b="1" spc="-1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walk  </a:t>
            </a:r>
            <a:r>
              <a:rPr sz="3600" b="1" dirty="0">
                <a:latin typeface="Segoe UI Semibold"/>
                <a:cs typeface="Segoe UI Semibold"/>
              </a:rPr>
              <a:t>a </a:t>
            </a:r>
            <a:r>
              <a:rPr sz="3600" b="1" spc="-20" dirty="0">
                <a:latin typeface="Segoe UI Semibold"/>
                <a:cs typeface="Segoe UI Semibold"/>
              </a:rPr>
              <a:t>fine</a:t>
            </a:r>
            <a:r>
              <a:rPr sz="3600" b="1" spc="-9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line: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1763010" y="2676547"/>
            <a:ext cx="2867660" cy="5553075"/>
          </a:xfrm>
          <a:custGeom>
            <a:avLst/>
            <a:gdLst/>
            <a:ahLst/>
            <a:cxnLst/>
            <a:rect l="l" t="t" r="r" b="b"/>
            <a:pathLst>
              <a:path w="2867659" h="5553075">
                <a:moveTo>
                  <a:pt x="2867389" y="274071"/>
                </a:moveTo>
                <a:lnTo>
                  <a:pt x="2722918" y="231777"/>
                </a:lnTo>
                <a:lnTo>
                  <a:pt x="1544259" y="0"/>
                </a:lnTo>
                <a:lnTo>
                  <a:pt x="919603" y="82244"/>
                </a:lnTo>
                <a:lnTo>
                  <a:pt x="640357" y="622065"/>
                </a:lnTo>
                <a:lnTo>
                  <a:pt x="497928" y="1763016"/>
                </a:lnTo>
                <a:lnTo>
                  <a:pt x="67284" y="2504709"/>
                </a:lnTo>
                <a:lnTo>
                  <a:pt x="14017" y="2589380"/>
                </a:lnTo>
                <a:lnTo>
                  <a:pt x="0" y="2643772"/>
                </a:lnTo>
                <a:lnTo>
                  <a:pt x="28597" y="2691438"/>
                </a:lnTo>
                <a:lnTo>
                  <a:pt x="103174" y="2755928"/>
                </a:lnTo>
                <a:lnTo>
                  <a:pt x="438111" y="2947329"/>
                </a:lnTo>
                <a:lnTo>
                  <a:pt x="438111" y="3473694"/>
                </a:lnTo>
                <a:lnTo>
                  <a:pt x="404845" y="3805663"/>
                </a:lnTo>
                <a:lnTo>
                  <a:pt x="441107" y="3976134"/>
                </a:lnTo>
                <a:lnTo>
                  <a:pt x="589514" y="4038939"/>
                </a:lnTo>
                <a:lnTo>
                  <a:pt x="892683" y="4047911"/>
                </a:lnTo>
                <a:lnTo>
                  <a:pt x="1442948" y="4047911"/>
                </a:lnTo>
                <a:lnTo>
                  <a:pt x="1442948" y="5553052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395103" y="2676547"/>
            <a:ext cx="4105910" cy="5156835"/>
          </a:xfrm>
          <a:custGeom>
            <a:avLst/>
            <a:gdLst/>
            <a:ahLst/>
            <a:cxnLst/>
            <a:rect l="l" t="t" r="r" b="b"/>
            <a:pathLst>
              <a:path w="4105909" h="5156834">
                <a:moveTo>
                  <a:pt x="712875" y="3485657"/>
                </a:moveTo>
                <a:lnTo>
                  <a:pt x="311763" y="3031444"/>
                </a:lnTo>
                <a:lnTo>
                  <a:pt x="105788" y="2723028"/>
                </a:lnTo>
                <a:lnTo>
                  <a:pt x="29902" y="2419099"/>
                </a:lnTo>
                <a:lnTo>
                  <a:pt x="19061" y="1978345"/>
                </a:lnTo>
                <a:lnTo>
                  <a:pt x="0" y="1183937"/>
                </a:lnTo>
                <a:lnTo>
                  <a:pt x="135699" y="737201"/>
                </a:lnTo>
                <a:lnTo>
                  <a:pt x="554008" y="474394"/>
                </a:lnTo>
                <a:lnTo>
                  <a:pt x="1382774" y="231777"/>
                </a:lnTo>
                <a:lnTo>
                  <a:pt x="2561433" y="0"/>
                </a:lnTo>
                <a:lnTo>
                  <a:pt x="3186088" y="82244"/>
                </a:lnTo>
                <a:lnTo>
                  <a:pt x="3465334" y="622065"/>
                </a:lnTo>
                <a:lnTo>
                  <a:pt x="3607763" y="1763016"/>
                </a:lnTo>
                <a:lnTo>
                  <a:pt x="4038408" y="2504709"/>
                </a:lnTo>
                <a:lnTo>
                  <a:pt x="4091675" y="2589380"/>
                </a:lnTo>
                <a:lnTo>
                  <a:pt x="4105692" y="2643772"/>
                </a:lnTo>
                <a:lnTo>
                  <a:pt x="4077095" y="2691438"/>
                </a:lnTo>
                <a:lnTo>
                  <a:pt x="4002517" y="2755928"/>
                </a:lnTo>
                <a:lnTo>
                  <a:pt x="3667580" y="2947329"/>
                </a:lnTo>
                <a:lnTo>
                  <a:pt x="3667580" y="3473694"/>
                </a:lnTo>
                <a:lnTo>
                  <a:pt x="3700847" y="3805663"/>
                </a:lnTo>
                <a:lnTo>
                  <a:pt x="3664585" y="3976134"/>
                </a:lnTo>
                <a:lnTo>
                  <a:pt x="3516177" y="4038939"/>
                </a:lnTo>
                <a:lnTo>
                  <a:pt x="3213009" y="4047911"/>
                </a:lnTo>
                <a:lnTo>
                  <a:pt x="2662744" y="4047911"/>
                </a:lnTo>
                <a:lnTo>
                  <a:pt x="2662744" y="5156444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877853" y="1032255"/>
            <a:ext cx="4592320" cy="6807200"/>
          </a:xfrm>
          <a:custGeom>
            <a:avLst/>
            <a:gdLst/>
            <a:ahLst/>
            <a:cxnLst/>
            <a:rect l="l" t="t" r="r" b="b"/>
            <a:pathLst>
              <a:path w="4592320" h="6807200">
                <a:moveTo>
                  <a:pt x="4592307" y="3403358"/>
                </a:moveTo>
                <a:lnTo>
                  <a:pt x="4591987" y="3460785"/>
                </a:lnTo>
                <a:lnTo>
                  <a:pt x="4591029" y="3517983"/>
                </a:lnTo>
                <a:lnTo>
                  <a:pt x="4589439" y="3574943"/>
                </a:lnTo>
                <a:lnTo>
                  <a:pt x="4587222" y="3631658"/>
                </a:lnTo>
                <a:lnTo>
                  <a:pt x="4584383" y="3688122"/>
                </a:lnTo>
                <a:lnTo>
                  <a:pt x="4580927" y="3744325"/>
                </a:lnTo>
                <a:lnTo>
                  <a:pt x="4576859" y="3800262"/>
                </a:lnTo>
                <a:lnTo>
                  <a:pt x="4572183" y="3855924"/>
                </a:lnTo>
                <a:lnTo>
                  <a:pt x="4566906" y="3911305"/>
                </a:lnTo>
                <a:lnTo>
                  <a:pt x="4561031" y="3966396"/>
                </a:lnTo>
                <a:lnTo>
                  <a:pt x="4554565" y="4021190"/>
                </a:lnTo>
                <a:lnTo>
                  <a:pt x="4547511" y="4075680"/>
                </a:lnTo>
                <a:lnTo>
                  <a:pt x="4539876" y="4129859"/>
                </a:lnTo>
                <a:lnTo>
                  <a:pt x="4531664" y="4183718"/>
                </a:lnTo>
                <a:lnTo>
                  <a:pt x="4522879" y="4237251"/>
                </a:lnTo>
                <a:lnTo>
                  <a:pt x="4513528" y="4290449"/>
                </a:lnTo>
                <a:lnTo>
                  <a:pt x="4503615" y="4343306"/>
                </a:lnTo>
                <a:lnTo>
                  <a:pt x="4493145" y="4395815"/>
                </a:lnTo>
                <a:lnTo>
                  <a:pt x="4482123" y="4447967"/>
                </a:lnTo>
                <a:lnTo>
                  <a:pt x="4470554" y="4499755"/>
                </a:lnTo>
                <a:lnTo>
                  <a:pt x="4458444" y="4551172"/>
                </a:lnTo>
                <a:lnTo>
                  <a:pt x="4445796" y="4602210"/>
                </a:lnTo>
                <a:lnTo>
                  <a:pt x="4432618" y="4652862"/>
                </a:lnTo>
                <a:lnTo>
                  <a:pt x="4418912" y="4703121"/>
                </a:lnTo>
                <a:lnTo>
                  <a:pt x="4404684" y="4752978"/>
                </a:lnTo>
                <a:lnTo>
                  <a:pt x="4389940" y="4802427"/>
                </a:lnTo>
                <a:lnTo>
                  <a:pt x="4374685" y="4851460"/>
                </a:lnTo>
                <a:lnTo>
                  <a:pt x="4358922" y="4900070"/>
                </a:lnTo>
                <a:lnTo>
                  <a:pt x="4342658" y="4948249"/>
                </a:lnTo>
                <a:lnTo>
                  <a:pt x="4325898" y="4995990"/>
                </a:lnTo>
                <a:lnTo>
                  <a:pt x="4308646" y="5043285"/>
                </a:lnTo>
                <a:lnTo>
                  <a:pt x="4290907" y="5090127"/>
                </a:lnTo>
                <a:lnTo>
                  <a:pt x="4272687" y="5136508"/>
                </a:lnTo>
                <a:lnTo>
                  <a:pt x="4253990" y="5182422"/>
                </a:lnTo>
                <a:lnTo>
                  <a:pt x="4234822" y="5227860"/>
                </a:lnTo>
                <a:lnTo>
                  <a:pt x="4215187" y="5272815"/>
                </a:lnTo>
                <a:lnTo>
                  <a:pt x="4195091" y="5317279"/>
                </a:lnTo>
                <a:lnTo>
                  <a:pt x="4174539" y="5361246"/>
                </a:lnTo>
                <a:lnTo>
                  <a:pt x="4153535" y="5404708"/>
                </a:lnTo>
                <a:lnTo>
                  <a:pt x="4132085" y="5447656"/>
                </a:lnTo>
                <a:lnTo>
                  <a:pt x="4110194" y="5490085"/>
                </a:lnTo>
                <a:lnTo>
                  <a:pt x="4087866" y="5531986"/>
                </a:lnTo>
                <a:lnTo>
                  <a:pt x="4065107" y="5573353"/>
                </a:lnTo>
                <a:lnTo>
                  <a:pt x="4041922" y="5614176"/>
                </a:lnTo>
                <a:lnTo>
                  <a:pt x="4018315" y="5654450"/>
                </a:lnTo>
                <a:lnTo>
                  <a:pt x="3994292" y="5694166"/>
                </a:lnTo>
                <a:lnTo>
                  <a:pt x="3969858" y="5733318"/>
                </a:lnTo>
                <a:lnTo>
                  <a:pt x="3945018" y="5771897"/>
                </a:lnTo>
                <a:lnTo>
                  <a:pt x="3919777" y="5809897"/>
                </a:lnTo>
                <a:lnTo>
                  <a:pt x="3894139" y="5847310"/>
                </a:lnTo>
                <a:lnTo>
                  <a:pt x="3868111" y="5884128"/>
                </a:lnTo>
                <a:lnTo>
                  <a:pt x="3841696" y="5920343"/>
                </a:lnTo>
                <a:lnTo>
                  <a:pt x="3814900" y="5955950"/>
                </a:lnTo>
                <a:lnTo>
                  <a:pt x="3787729" y="5990939"/>
                </a:lnTo>
                <a:lnTo>
                  <a:pt x="3760186" y="6025305"/>
                </a:lnTo>
                <a:lnTo>
                  <a:pt x="3732277" y="6059038"/>
                </a:lnTo>
                <a:lnTo>
                  <a:pt x="3704008" y="6092132"/>
                </a:lnTo>
                <a:lnTo>
                  <a:pt x="3675382" y="6124579"/>
                </a:lnTo>
                <a:lnTo>
                  <a:pt x="3646405" y="6156373"/>
                </a:lnTo>
                <a:lnTo>
                  <a:pt x="3617083" y="6187504"/>
                </a:lnTo>
                <a:lnTo>
                  <a:pt x="3587420" y="6217967"/>
                </a:lnTo>
                <a:lnTo>
                  <a:pt x="3557421" y="6247753"/>
                </a:lnTo>
                <a:lnTo>
                  <a:pt x="3527091" y="6276855"/>
                </a:lnTo>
                <a:lnTo>
                  <a:pt x="3496435" y="6305266"/>
                </a:lnTo>
                <a:lnTo>
                  <a:pt x="3465458" y="6332978"/>
                </a:lnTo>
                <a:lnTo>
                  <a:pt x="3434166" y="6359984"/>
                </a:lnTo>
                <a:lnTo>
                  <a:pt x="3402563" y="6386276"/>
                </a:lnTo>
                <a:lnTo>
                  <a:pt x="3370654" y="6411847"/>
                </a:lnTo>
                <a:lnTo>
                  <a:pt x="3338445" y="6436690"/>
                </a:lnTo>
                <a:lnTo>
                  <a:pt x="3305939" y="6460796"/>
                </a:lnTo>
                <a:lnTo>
                  <a:pt x="3273144" y="6484159"/>
                </a:lnTo>
                <a:lnTo>
                  <a:pt x="3240062" y="6506771"/>
                </a:lnTo>
                <a:lnTo>
                  <a:pt x="3206700" y="6528624"/>
                </a:lnTo>
                <a:lnTo>
                  <a:pt x="3173063" y="6549712"/>
                </a:lnTo>
                <a:lnTo>
                  <a:pt x="3139154" y="6570027"/>
                </a:lnTo>
                <a:lnTo>
                  <a:pt x="3104981" y="6589560"/>
                </a:lnTo>
                <a:lnTo>
                  <a:pt x="3070547" y="6608306"/>
                </a:lnTo>
                <a:lnTo>
                  <a:pt x="3035857" y="6626256"/>
                </a:lnTo>
                <a:lnTo>
                  <a:pt x="3000917" y="6643403"/>
                </a:lnTo>
                <a:lnTo>
                  <a:pt x="2965731" y="6659740"/>
                </a:lnTo>
                <a:lnTo>
                  <a:pt x="2930305" y="6675258"/>
                </a:lnTo>
                <a:lnTo>
                  <a:pt x="2894644" y="6689951"/>
                </a:lnTo>
                <a:lnTo>
                  <a:pt x="2858752" y="6703812"/>
                </a:lnTo>
                <a:lnTo>
                  <a:pt x="2822635" y="6716832"/>
                </a:lnTo>
                <a:lnTo>
                  <a:pt x="2786297" y="6729004"/>
                </a:lnTo>
                <a:lnTo>
                  <a:pt x="2749745" y="6740322"/>
                </a:lnTo>
                <a:lnTo>
                  <a:pt x="2712982" y="6750776"/>
                </a:lnTo>
                <a:lnTo>
                  <a:pt x="2676013" y="6760361"/>
                </a:lnTo>
                <a:lnTo>
                  <a:pt x="2638845" y="6769068"/>
                </a:lnTo>
                <a:lnTo>
                  <a:pt x="2601481" y="6776890"/>
                </a:lnTo>
                <a:lnTo>
                  <a:pt x="2563927" y="6783820"/>
                </a:lnTo>
                <a:lnTo>
                  <a:pt x="2526188" y="6789850"/>
                </a:lnTo>
                <a:lnTo>
                  <a:pt x="2488269" y="6794973"/>
                </a:lnTo>
                <a:lnTo>
                  <a:pt x="2450175" y="6799181"/>
                </a:lnTo>
                <a:lnTo>
                  <a:pt x="2411910" y="6802467"/>
                </a:lnTo>
                <a:lnTo>
                  <a:pt x="2373481" y="6804823"/>
                </a:lnTo>
                <a:lnTo>
                  <a:pt x="2334891" y="6806242"/>
                </a:lnTo>
                <a:lnTo>
                  <a:pt x="2296147" y="6806717"/>
                </a:lnTo>
                <a:lnTo>
                  <a:pt x="2257402" y="6806242"/>
                </a:lnTo>
                <a:lnTo>
                  <a:pt x="2218813" y="6804823"/>
                </a:lnTo>
                <a:lnTo>
                  <a:pt x="2180383" y="6802467"/>
                </a:lnTo>
                <a:lnTo>
                  <a:pt x="2142119" y="6799181"/>
                </a:lnTo>
                <a:lnTo>
                  <a:pt x="2104025" y="6794973"/>
                </a:lnTo>
                <a:lnTo>
                  <a:pt x="2066105" y="6789850"/>
                </a:lnTo>
                <a:lnTo>
                  <a:pt x="2028366" y="6783820"/>
                </a:lnTo>
                <a:lnTo>
                  <a:pt x="1990813" y="6776890"/>
                </a:lnTo>
                <a:lnTo>
                  <a:pt x="1953449" y="6769068"/>
                </a:lnTo>
                <a:lnTo>
                  <a:pt x="1916281" y="6760361"/>
                </a:lnTo>
                <a:lnTo>
                  <a:pt x="1879312" y="6750776"/>
                </a:lnTo>
                <a:lnTo>
                  <a:pt x="1842549" y="6740322"/>
                </a:lnTo>
                <a:lnTo>
                  <a:pt x="1805997" y="6729004"/>
                </a:lnTo>
                <a:lnTo>
                  <a:pt x="1769659" y="6716832"/>
                </a:lnTo>
                <a:lnTo>
                  <a:pt x="1733542" y="6703812"/>
                </a:lnTo>
                <a:lnTo>
                  <a:pt x="1697651" y="6689951"/>
                </a:lnTo>
                <a:lnTo>
                  <a:pt x="1661989" y="6675258"/>
                </a:lnTo>
                <a:lnTo>
                  <a:pt x="1626564" y="6659740"/>
                </a:lnTo>
                <a:lnTo>
                  <a:pt x="1591378" y="6643403"/>
                </a:lnTo>
                <a:lnTo>
                  <a:pt x="1556438" y="6626256"/>
                </a:lnTo>
                <a:lnTo>
                  <a:pt x="1521749" y="6608306"/>
                </a:lnTo>
                <a:lnTo>
                  <a:pt x="1487315" y="6589560"/>
                </a:lnTo>
                <a:lnTo>
                  <a:pt x="1453141" y="6570027"/>
                </a:lnTo>
                <a:lnTo>
                  <a:pt x="1419233" y="6549712"/>
                </a:lnTo>
                <a:lnTo>
                  <a:pt x="1385596" y="6528624"/>
                </a:lnTo>
                <a:lnTo>
                  <a:pt x="1352234" y="6506771"/>
                </a:lnTo>
                <a:lnTo>
                  <a:pt x="1319152" y="6484159"/>
                </a:lnTo>
                <a:lnTo>
                  <a:pt x="1286357" y="6460796"/>
                </a:lnTo>
                <a:lnTo>
                  <a:pt x="1253852" y="6436690"/>
                </a:lnTo>
                <a:lnTo>
                  <a:pt x="1221642" y="6411847"/>
                </a:lnTo>
                <a:lnTo>
                  <a:pt x="1189734" y="6386276"/>
                </a:lnTo>
                <a:lnTo>
                  <a:pt x="1158131" y="6359984"/>
                </a:lnTo>
                <a:lnTo>
                  <a:pt x="1126839" y="6332978"/>
                </a:lnTo>
                <a:lnTo>
                  <a:pt x="1095862" y="6305266"/>
                </a:lnTo>
                <a:lnTo>
                  <a:pt x="1065207" y="6276855"/>
                </a:lnTo>
                <a:lnTo>
                  <a:pt x="1034877" y="6247753"/>
                </a:lnTo>
                <a:lnTo>
                  <a:pt x="1004878" y="6217967"/>
                </a:lnTo>
                <a:lnTo>
                  <a:pt x="975215" y="6187504"/>
                </a:lnTo>
                <a:lnTo>
                  <a:pt x="945893" y="6156373"/>
                </a:lnTo>
                <a:lnTo>
                  <a:pt x="916916" y="6124579"/>
                </a:lnTo>
                <a:lnTo>
                  <a:pt x="888291" y="6092132"/>
                </a:lnTo>
                <a:lnTo>
                  <a:pt x="860021" y="6059038"/>
                </a:lnTo>
                <a:lnTo>
                  <a:pt x="832113" y="6025305"/>
                </a:lnTo>
                <a:lnTo>
                  <a:pt x="804570" y="5990939"/>
                </a:lnTo>
                <a:lnTo>
                  <a:pt x="777399" y="5955950"/>
                </a:lnTo>
                <a:lnTo>
                  <a:pt x="750603" y="5920343"/>
                </a:lnTo>
                <a:lnTo>
                  <a:pt x="724189" y="5884128"/>
                </a:lnTo>
                <a:lnTo>
                  <a:pt x="698160" y="5847310"/>
                </a:lnTo>
                <a:lnTo>
                  <a:pt x="672523" y="5809897"/>
                </a:lnTo>
                <a:lnTo>
                  <a:pt x="647282" y="5771897"/>
                </a:lnTo>
                <a:lnTo>
                  <a:pt x="622442" y="5733318"/>
                </a:lnTo>
                <a:lnTo>
                  <a:pt x="598008" y="5694166"/>
                </a:lnTo>
                <a:lnTo>
                  <a:pt x="573986" y="5654450"/>
                </a:lnTo>
                <a:lnTo>
                  <a:pt x="550379" y="5614176"/>
                </a:lnTo>
                <a:lnTo>
                  <a:pt x="527194" y="5573353"/>
                </a:lnTo>
                <a:lnTo>
                  <a:pt x="504435" y="5531986"/>
                </a:lnTo>
                <a:lnTo>
                  <a:pt x="482108" y="5490085"/>
                </a:lnTo>
                <a:lnTo>
                  <a:pt x="460217" y="5447656"/>
                </a:lnTo>
                <a:lnTo>
                  <a:pt x="438767" y="5404708"/>
                </a:lnTo>
                <a:lnTo>
                  <a:pt x="417763" y="5361246"/>
                </a:lnTo>
                <a:lnTo>
                  <a:pt x="397211" y="5317279"/>
                </a:lnTo>
                <a:lnTo>
                  <a:pt x="377115" y="5272815"/>
                </a:lnTo>
                <a:lnTo>
                  <a:pt x="357481" y="5227860"/>
                </a:lnTo>
                <a:lnTo>
                  <a:pt x="338313" y="5182422"/>
                </a:lnTo>
                <a:lnTo>
                  <a:pt x="319616" y="5136508"/>
                </a:lnTo>
                <a:lnTo>
                  <a:pt x="301396" y="5090127"/>
                </a:lnTo>
                <a:lnTo>
                  <a:pt x="283658" y="5043285"/>
                </a:lnTo>
                <a:lnTo>
                  <a:pt x="266406" y="4995990"/>
                </a:lnTo>
                <a:lnTo>
                  <a:pt x="249645" y="4948249"/>
                </a:lnTo>
                <a:lnTo>
                  <a:pt x="233382" y="4900070"/>
                </a:lnTo>
                <a:lnTo>
                  <a:pt x="217619" y="4851460"/>
                </a:lnTo>
                <a:lnTo>
                  <a:pt x="202364" y="4802427"/>
                </a:lnTo>
                <a:lnTo>
                  <a:pt x="187620" y="4752978"/>
                </a:lnTo>
                <a:lnTo>
                  <a:pt x="173393" y="4703121"/>
                </a:lnTo>
                <a:lnTo>
                  <a:pt x="159687" y="4652862"/>
                </a:lnTo>
                <a:lnTo>
                  <a:pt x="146508" y="4602210"/>
                </a:lnTo>
                <a:lnTo>
                  <a:pt x="133861" y="4551172"/>
                </a:lnTo>
                <a:lnTo>
                  <a:pt x="121751" y="4499755"/>
                </a:lnTo>
                <a:lnTo>
                  <a:pt x="110182" y="4447967"/>
                </a:lnTo>
                <a:lnTo>
                  <a:pt x="99160" y="4395815"/>
                </a:lnTo>
                <a:lnTo>
                  <a:pt x="88691" y="4343306"/>
                </a:lnTo>
                <a:lnTo>
                  <a:pt x="78778" y="4290449"/>
                </a:lnTo>
                <a:lnTo>
                  <a:pt x="69426" y="4237251"/>
                </a:lnTo>
                <a:lnTo>
                  <a:pt x="60642" y="4183718"/>
                </a:lnTo>
                <a:lnTo>
                  <a:pt x="52430" y="4129859"/>
                </a:lnTo>
                <a:lnTo>
                  <a:pt x="44794" y="4075680"/>
                </a:lnTo>
                <a:lnTo>
                  <a:pt x="37741" y="4021190"/>
                </a:lnTo>
                <a:lnTo>
                  <a:pt x="31274" y="3966396"/>
                </a:lnTo>
                <a:lnTo>
                  <a:pt x="25400" y="3911305"/>
                </a:lnTo>
                <a:lnTo>
                  <a:pt x="20123" y="3855924"/>
                </a:lnTo>
                <a:lnTo>
                  <a:pt x="15447" y="3800262"/>
                </a:lnTo>
                <a:lnTo>
                  <a:pt x="11379" y="3744325"/>
                </a:lnTo>
                <a:lnTo>
                  <a:pt x="7923" y="3688122"/>
                </a:lnTo>
                <a:lnTo>
                  <a:pt x="5084" y="3631658"/>
                </a:lnTo>
                <a:lnTo>
                  <a:pt x="2867" y="3574943"/>
                </a:lnTo>
                <a:lnTo>
                  <a:pt x="1277" y="3517983"/>
                </a:lnTo>
                <a:lnTo>
                  <a:pt x="320" y="3460785"/>
                </a:lnTo>
                <a:lnTo>
                  <a:pt x="0" y="3403358"/>
                </a:lnTo>
                <a:lnTo>
                  <a:pt x="320" y="3345931"/>
                </a:lnTo>
                <a:lnTo>
                  <a:pt x="1277" y="3288734"/>
                </a:lnTo>
                <a:lnTo>
                  <a:pt x="2867" y="3231774"/>
                </a:lnTo>
                <a:lnTo>
                  <a:pt x="5084" y="3175058"/>
                </a:lnTo>
                <a:lnTo>
                  <a:pt x="7923" y="3118595"/>
                </a:lnTo>
                <a:lnTo>
                  <a:pt x="11379" y="3062391"/>
                </a:lnTo>
                <a:lnTo>
                  <a:pt x="15447" y="3006454"/>
                </a:lnTo>
                <a:lnTo>
                  <a:pt x="20123" y="2950792"/>
                </a:lnTo>
                <a:lnTo>
                  <a:pt x="25400" y="2895412"/>
                </a:lnTo>
                <a:lnTo>
                  <a:pt x="31274" y="2840320"/>
                </a:lnTo>
                <a:lnTo>
                  <a:pt x="37741" y="2785526"/>
                </a:lnTo>
                <a:lnTo>
                  <a:pt x="44794" y="2731036"/>
                </a:lnTo>
                <a:lnTo>
                  <a:pt x="52430" y="2676858"/>
                </a:lnTo>
                <a:lnTo>
                  <a:pt x="60642" y="2622999"/>
                </a:lnTo>
                <a:lnTo>
                  <a:pt x="69426" y="2569466"/>
                </a:lnTo>
                <a:lnTo>
                  <a:pt x="78778" y="2516267"/>
                </a:lnTo>
                <a:lnTo>
                  <a:pt x="88691" y="2463410"/>
                </a:lnTo>
                <a:lnTo>
                  <a:pt x="99160" y="2410902"/>
                </a:lnTo>
                <a:lnTo>
                  <a:pt x="110182" y="2358750"/>
                </a:lnTo>
                <a:lnTo>
                  <a:pt x="121751" y="2306962"/>
                </a:lnTo>
                <a:lnTo>
                  <a:pt x="133861" y="2255545"/>
                </a:lnTo>
                <a:lnTo>
                  <a:pt x="146508" y="2204506"/>
                </a:lnTo>
                <a:lnTo>
                  <a:pt x="159687" y="2153854"/>
                </a:lnTo>
                <a:lnTo>
                  <a:pt x="173393" y="2103596"/>
                </a:lnTo>
                <a:lnTo>
                  <a:pt x="187620" y="2053738"/>
                </a:lnTo>
                <a:lnTo>
                  <a:pt x="202364" y="2004289"/>
                </a:lnTo>
                <a:lnTo>
                  <a:pt x="217619" y="1955256"/>
                </a:lnTo>
                <a:lnTo>
                  <a:pt x="233382" y="1906646"/>
                </a:lnTo>
                <a:lnTo>
                  <a:pt x="249645" y="1858467"/>
                </a:lnTo>
                <a:lnTo>
                  <a:pt x="266406" y="1810726"/>
                </a:lnTo>
                <a:lnTo>
                  <a:pt x="283658" y="1763431"/>
                </a:lnTo>
                <a:lnTo>
                  <a:pt x="301396" y="1716589"/>
                </a:lnTo>
                <a:lnTo>
                  <a:pt x="319616" y="1670208"/>
                </a:lnTo>
                <a:lnTo>
                  <a:pt x="338313" y="1624295"/>
                </a:lnTo>
                <a:lnTo>
                  <a:pt x="357481" y="1578857"/>
                </a:lnTo>
                <a:lnTo>
                  <a:pt x="377115" y="1533902"/>
                </a:lnTo>
                <a:lnTo>
                  <a:pt x="397211" y="1489437"/>
                </a:lnTo>
                <a:lnTo>
                  <a:pt x="417763" y="1445470"/>
                </a:lnTo>
                <a:lnTo>
                  <a:pt x="438767" y="1402009"/>
                </a:lnTo>
                <a:lnTo>
                  <a:pt x="460217" y="1359060"/>
                </a:lnTo>
                <a:lnTo>
                  <a:pt x="482108" y="1316631"/>
                </a:lnTo>
                <a:lnTo>
                  <a:pt x="504435" y="1274730"/>
                </a:lnTo>
                <a:lnTo>
                  <a:pt x="527194" y="1233364"/>
                </a:lnTo>
                <a:lnTo>
                  <a:pt x="550379" y="1192540"/>
                </a:lnTo>
                <a:lnTo>
                  <a:pt x="573986" y="1152266"/>
                </a:lnTo>
                <a:lnTo>
                  <a:pt x="598008" y="1112550"/>
                </a:lnTo>
                <a:lnTo>
                  <a:pt x="622442" y="1073398"/>
                </a:lnTo>
                <a:lnTo>
                  <a:pt x="647282" y="1034819"/>
                </a:lnTo>
                <a:lnTo>
                  <a:pt x="672523" y="996819"/>
                </a:lnTo>
                <a:lnTo>
                  <a:pt x="698160" y="959407"/>
                </a:lnTo>
                <a:lnTo>
                  <a:pt x="724189" y="922589"/>
                </a:lnTo>
                <a:lnTo>
                  <a:pt x="750603" y="886373"/>
                </a:lnTo>
                <a:lnTo>
                  <a:pt x="777399" y="850766"/>
                </a:lnTo>
                <a:lnTo>
                  <a:pt x="804570" y="815777"/>
                </a:lnTo>
                <a:lnTo>
                  <a:pt x="832113" y="781412"/>
                </a:lnTo>
                <a:lnTo>
                  <a:pt x="860021" y="747678"/>
                </a:lnTo>
                <a:lnTo>
                  <a:pt x="888291" y="714584"/>
                </a:lnTo>
                <a:lnTo>
                  <a:pt x="916916" y="682137"/>
                </a:lnTo>
                <a:lnTo>
                  <a:pt x="945893" y="650344"/>
                </a:lnTo>
                <a:lnTo>
                  <a:pt x="975215" y="619212"/>
                </a:lnTo>
                <a:lnTo>
                  <a:pt x="1004878" y="588749"/>
                </a:lnTo>
                <a:lnTo>
                  <a:pt x="1034877" y="558963"/>
                </a:lnTo>
                <a:lnTo>
                  <a:pt x="1065207" y="529861"/>
                </a:lnTo>
                <a:lnTo>
                  <a:pt x="1095862" y="501450"/>
                </a:lnTo>
                <a:lnTo>
                  <a:pt x="1126839" y="473738"/>
                </a:lnTo>
                <a:lnTo>
                  <a:pt x="1158131" y="446732"/>
                </a:lnTo>
                <a:lnTo>
                  <a:pt x="1189734" y="420440"/>
                </a:lnTo>
                <a:lnTo>
                  <a:pt x="1221642" y="394869"/>
                </a:lnTo>
                <a:lnTo>
                  <a:pt x="1253852" y="370027"/>
                </a:lnTo>
                <a:lnTo>
                  <a:pt x="1286357" y="345920"/>
                </a:lnTo>
                <a:lnTo>
                  <a:pt x="1319152" y="322558"/>
                </a:lnTo>
                <a:lnTo>
                  <a:pt x="1352234" y="299946"/>
                </a:lnTo>
                <a:lnTo>
                  <a:pt x="1385596" y="278092"/>
                </a:lnTo>
                <a:lnTo>
                  <a:pt x="1419233" y="257004"/>
                </a:lnTo>
                <a:lnTo>
                  <a:pt x="1453141" y="236690"/>
                </a:lnTo>
                <a:lnTo>
                  <a:pt x="1487315" y="217156"/>
                </a:lnTo>
                <a:lnTo>
                  <a:pt x="1521749" y="198410"/>
                </a:lnTo>
                <a:lnTo>
                  <a:pt x="1556438" y="180460"/>
                </a:lnTo>
                <a:lnTo>
                  <a:pt x="1591378" y="163313"/>
                </a:lnTo>
                <a:lnTo>
                  <a:pt x="1626564" y="146977"/>
                </a:lnTo>
                <a:lnTo>
                  <a:pt x="1661989" y="131458"/>
                </a:lnTo>
                <a:lnTo>
                  <a:pt x="1697651" y="116765"/>
                </a:lnTo>
                <a:lnTo>
                  <a:pt x="1733542" y="102905"/>
                </a:lnTo>
                <a:lnTo>
                  <a:pt x="1769659" y="89885"/>
                </a:lnTo>
                <a:lnTo>
                  <a:pt x="1805997" y="77712"/>
                </a:lnTo>
                <a:lnTo>
                  <a:pt x="1842549" y="66395"/>
                </a:lnTo>
                <a:lnTo>
                  <a:pt x="1879312" y="55940"/>
                </a:lnTo>
                <a:lnTo>
                  <a:pt x="1916281" y="46356"/>
                </a:lnTo>
                <a:lnTo>
                  <a:pt x="1953449" y="37648"/>
                </a:lnTo>
                <a:lnTo>
                  <a:pt x="1990813" y="29826"/>
                </a:lnTo>
                <a:lnTo>
                  <a:pt x="2028366" y="22896"/>
                </a:lnTo>
                <a:lnTo>
                  <a:pt x="2066105" y="16866"/>
                </a:lnTo>
                <a:lnTo>
                  <a:pt x="2104025" y="11744"/>
                </a:lnTo>
                <a:lnTo>
                  <a:pt x="2142119" y="7536"/>
                </a:lnTo>
                <a:lnTo>
                  <a:pt x="2180383" y="4250"/>
                </a:lnTo>
                <a:lnTo>
                  <a:pt x="2218813" y="1893"/>
                </a:lnTo>
                <a:lnTo>
                  <a:pt x="2257402" y="474"/>
                </a:lnTo>
                <a:lnTo>
                  <a:pt x="2296147" y="0"/>
                </a:lnTo>
                <a:lnTo>
                  <a:pt x="2334891" y="474"/>
                </a:lnTo>
                <a:lnTo>
                  <a:pt x="2373481" y="1893"/>
                </a:lnTo>
                <a:lnTo>
                  <a:pt x="2411910" y="4250"/>
                </a:lnTo>
                <a:lnTo>
                  <a:pt x="2450175" y="7536"/>
                </a:lnTo>
                <a:lnTo>
                  <a:pt x="2488269" y="11744"/>
                </a:lnTo>
                <a:lnTo>
                  <a:pt x="2526188" y="16866"/>
                </a:lnTo>
                <a:lnTo>
                  <a:pt x="2563927" y="22896"/>
                </a:lnTo>
                <a:lnTo>
                  <a:pt x="2601481" y="29826"/>
                </a:lnTo>
                <a:lnTo>
                  <a:pt x="2638845" y="37648"/>
                </a:lnTo>
                <a:lnTo>
                  <a:pt x="2676013" y="46356"/>
                </a:lnTo>
                <a:lnTo>
                  <a:pt x="2712982" y="55940"/>
                </a:lnTo>
                <a:lnTo>
                  <a:pt x="2749745" y="66395"/>
                </a:lnTo>
                <a:lnTo>
                  <a:pt x="2786297" y="77712"/>
                </a:lnTo>
                <a:lnTo>
                  <a:pt x="2822635" y="89885"/>
                </a:lnTo>
                <a:lnTo>
                  <a:pt x="2858752" y="102905"/>
                </a:lnTo>
                <a:lnTo>
                  <a:pt x="2894644" y="116765"/>
                </a:lnTo>
                <a:lnTo>
                  <a:pt x="2930305" y="131458"/>
                </a:lnTo>
                <a:lnTo>
                  <a:pt x="2965731" y="146977"/>
                </a:lnTo>
                <a:lnTo>
                  <a:pt x="3000917" y="163313"/>
                </a:lnTo>
                <a:lnTo>
                  <a:pt x="3035857" y="180460"/>
                </a:lnTo>
                <a:lnTo>
                  <a:pt x="3070547" y="198410"/>
                </a:lnTo>
                <a:lnTo>
                  <a:pt x="3104981" y="217156"/>
                </a:lnTo>
                <a:lnTo>
                  <a:pt x="3139154" y="236690"/>
                </a:lnTo>
                <a:lnTo>
                  <a:pt x="3173063" y="257004"/>
                </a:lnTo>
                <a:lnTo>
                  <a:pt x="3206700" y="278092"/>
                </a:lnTo>
                <a:lnTo>
                  <a:pt x="3240062" y="299946"/>
                </a:lnTo>
                <a:lnTo>
                  <a:pt x="3273144" y="322558"/>
                </a:lnTo>
                <a:lnTo>
                  <a:pt x="3305939" y="345920"/>
                </a:lnTo>
                <a:lnTo>
                  <a:pt x="3338445" y="370027"/>
                </a:lnTo>
                <a:lnTo>
                  <a:pt x="3370654" y="394869"/>
                </a:lnTo>
                <a:lnTo>
                  <a:pt x="3402563" y="420440"/>
                </a:lnTo>
                <a:lnTo>
                  <a:pt x="3434166" y="446732"/>
                </a:lnTo>
                <a:lnTo>
                  <a:pt x="3465458" y="473738"/>
                </a:lnTo>
                <a:lnTo>
                  <a:pt x="3496435" y="501450"/>
                </a:lnTo>
                <a:lnTo>
                  <a:pt x="3527091" y="529861"/>
                </a:lnTo>
                <a:lnTo>
                  <a:pt x="3557421" y="558963"/>
                </a:lnTo>
                <a:lnTo>
                  <a:pt x="3587420" y="588749"/>
                </a:lnTo>
                <a:lnTo>
                  <a:pt x="3617083" y="619212"/>
                </a:lnTo>
                <a:lnTo>
                  <a:pt x="3646405" y="650344"/>
                </a:lnTo>
                <a:lnTo>
                  <a:pt x="3675382" y="682137"/>
                </a:lnTo>
                <a:lnTo>
                  <a:pt x="3704008" y="714584"/>
                </a:lnTo>
                <a:lnTo>
                  <a:pt x="3732277" y="747678"/>
                </a:lnTo>
                <a:lnTo>
                  <a:pt x="3760186" y="781412"/>
                </a:lnTo>
                <a:lnTo>
                  <a:pt x="3787729" y="815777"/>
                </a:lnTo>
                <a:lnTo>
                  <a:pt x="3814900" y="850766"/>
                </a:lnTo>
                <a:lnTo>
                  <a:pt x="3841696" y="886373"/>
                </a:lnTo>
                <a:lnTo>
                  <a:pt x="3868111" y="922589"/>
                </a:lnTo>
                <a:lnTo>
                  <a:pt x="3894139" y="959407"/>
                </a:lnTo>
                <a:lnTo>
                  <a:pt x="3919777" y="996819"/>
                </a:lnTo>
                <a:lnTo>
                  <a:pt x="3945018" y="1034819"/>
                </a:lnTo>
                <a:lnTo>
                  <a:pt x="3969858" y="1073398"/>
                </a:lnTo>
                <a:lnTo>
                  <a:pt x="3994292" y="1112550"/>
                </a:lnTo>
                <a:lnTo>
                  <a:pt x="4018315" y="1152266"/>
                </a:lnTo>
                <a:lnTo>
                  <a:pt x="4041922" y="1192540"/>
                </a:lnTo>
                <a:lnTo>
                  <a:pt x="4065107" y="1233364"/>
                </a:lnTo>
                <a:lnTo>
                  <a:pt x="4087866" y="1274730"/>
                </a:lnTo>
                <a:lnTo>
                  <a:pt x="4110194" y="1316631"/>
                </a:lnTo>
                <a:lnTo>
                  <a:pt x="4132085" y="1359060"/>
                </a:lnTo>
                <a:lnTo>
                  <a:pt x="4153535" y="1402009"/>
                </a:lnTo>
                <a:lnTo>
                  <a:pt x="4174539" y="1445470"/>
                </a:lnTo>
                <a:lnTo>
                  <a:pt x="4195091" y="1489437"/>
                </a:lnTo>
                <a:lnTo>
                  <a:pt x="4215187" y="1533902"/>
                </a:lnTo>
                <a:lnTo>
                  <a:pt x="4234822" y="1578857"/>
                </a:lnTo>
                <a:lnTo>
                  <a:pt x="4253990" y="1624295"/>
                </a:lnTo>
                <a:lnTo>
                  <a:pt x="4272687" y="1670208"/>
                </a:lnTo>
                <a:lnTo>
                  <a:pt x="4290907" y="1716589"/>
                </a:lnTo>
                <a:lnTo>
                  <a:pt x="4308646" y="1763431"/>
                </a:lnTo>
                <a:lnTo>
                  <a:pt x="4325898" y="1810726"/>
                </a:lnTo>
                <a:lnTo>
                  <a:pt x="4342658" y="1858467"/>
                </a:lnTo>
                <a:lnTo>
                  <a:pt x="4358922" y="1906646"/>
                </a:lnTo>
                <a:lnTo>
                  <a:pt x="4374685" y="1955256"/>
                </a:lnTo>
                <a:lnTo>
                  <a:pt x="4389940" y="2004289"/>
                </a:lnTo>
                <a:lnTo>
                  <a:pt x="4404684" y="2053738"/>
                </a:lnTo>
                <a:lnTo>
                  <a:pt x="4418912" y="2103596"/>
                </a:lnTo>
                <a:lnTo>
                  <a:pt x="4432618" y="2153854"/>
                </a:lnTo>
                <a:lnTo>
                  <a:pt x="4445796" y="2204506"/>
                </a:lnTo>
                <a:lnTo>
                  <a:pt x="4458444" y="2255545"/>
                </a:lnTo>
                <a:lnTo>
                  <a:pt x="4470554" y="2306962"/>
                </a:lnTo>
                <a:lnTo>
                  <a:pt x="4482123" y="2358750"/>
                </a:lnTo>
                <a:lnTo>
                  <a:pt x="4493145" y="2410902"/>
                </a:lnTo>
                <a:lnTo>
                  <a:pt x="4503615" y="2463410"/>
                </a:lnTo>
                <a:lnTo>
                  <a:pt x="4513528" y="2516267"/>
                </a:lnTo>
                <a:lnTo>
                  <a:pt x="4522879" y="2569466"/>
                </a:lnTo>
                <a:lnTo>
                  <a:pt x="4531664" y="2622999"/>
                </a:lnTo>
                <a:lnTo>
                  <a:pt x="4539876" y="2676858"/>
                </a:lnTo>
                <a:lnTo>
                  <a:pt x="4547511" y="2731036"/>
                </a:lnTo>
                <a:lnTo>
                  <a:pt x="4554565" y="2785526"/>
                </a:lnTo>
                <a:lnTo>
                  <a:pt x="4561031" y="2840320"/>
                </a:lnTo>
                <a:lnTo>
                  <a:pt x="4566906" y="2895412"/>
                </a:lnTo>
                <a:lnTo>
                  <a:pt x="4572183" y="2950792"/>
                </a:lnTo>
                <a:lnTo>
                  <a:pt x="4576859" y="3006454"/>
                </a:lnTo>
                <a:lnTo>
                  <a:pt x="4580927" y="3062391"/>
                </a:lnTo>
                <a:lnTo>
                  <a:pt x="4584383" y="3118595"/>
                </a:lnTo>
                <a:lnTo>
                  <a:pt x="4587222" y="3175058"/>
                </a:lnTo>
                <a:lnTo>
                  <a:pt x="4589439" y="3231774"/>
                </a:lnTo>
                <a:lnTo>
                  <a:pt x="4591029" y="3288734"/>
                </a:lnTo>
                <a:lnTo>
                  <a:pt x="4591987" y="3345931"/>
                </a:lnTo>
                <a:lnTo>
                  <a:pt x="4592307" y="3403358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9194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8238426" y="3648170"/>
            <a:ext cx="494665" cy="494665"/>
          </a:xfrm>
          <a:custGeom>
            <a:avLst/>
            <a:gdLst/>
            <a:ahLst/>
            <a:cxnLst/>
            <a:rect l="l" t="t" r="r" b="b"/>
            <a:pathLst>
              <a:path w="494665" h="494664">
                <a:moveTo>
                  <a:pt x="247205" y="494411"/>
                </a:moveTo>
                <a:lnTo>
                  <a:pt x="297025" y="489386"/>
                </a:lnTo>
                <a:lnTo>
                  <a:pt x="343427" y="474976"/>
                </a:lnTo>
                <a:lnTo>
                  <a:pt x="385419" y="452175"/>
                </a:lnTo>
                <a:lnTo>
                  <a:pt x="422005" y="421979"/>
                </a:lnTo>
                <a:lnTo>
                  <a:pt x="452191" y="385384"/>
                </a:lnTo>
                <a:lnTo>
                  <a:pt x="474983" y="343384"/>
                </a:lnTo>
                <a:lnTo>
                  <a:pt x="489388" y="296976"/>
                </a:lnTo>
                <a:lnTo>
                  <a:pt x="494411" y="247154"/>
                </a:lnTo>
                <a:lnTo>
                  <a:pt x="489388" y="197337"/>
                </a:lnTo>
                <a:lnTo>
                  <a:pt x="474983" y="150940"/>
                </a:lnTo>
                <a:lnTo>
                  <a:pt x="452191" y="108957"/>
                </a:lnTo>
                <a:lnTo>
                  <a:pt x="422005" y="72380"/>
                </a:lnTo>
                <a:lnTo>
                  <a:pt x="385419" y="42203"/>
                </a:lnTo>
                <a:lnTo>
                  <a:pt x="343427" y="19419"/>
                </a:lnTo>
                <a:lnTo>
                  <a:pt x="297025" y="5020"/>
                </a:lnTo>
                <a:lnTo>
                  <a:pt x="247205" y="0"/>
                </a:lnTo>
                <a:lnTo>
                  <a:pt x="197385" y="5020"/>
                </a:lnTo>
                <a:lnTo>
                  <a:pt x="150983" y="19419"/>
                </a:lnTo>
                <a:lnTo>
                  <a:pt x="108991" y="42203"/>
                </a:lnTo>
                <a:lnTo>
                  <a:pt x="72405" y="72380"/>
                </a:lnTo>
                <a:lnTo>
                  <a:pt x="42219" y="108957"/>
                </a:lnTo>
                <a:lnTo>
                  <a:pt x="19427" y="150940"/>
                </a:lnTo>
                <a:lnTo>
                  <a:pt x="5022" y="197337"/>
                </a:lnTo>
                <a:lnTo>
                  <a:pt x="0" y="247154"/>
                </a:lnTo>
                <a:lnTo>
                  <a:pt x="5022" y="296976"/>
                </a:lnTo>
                <a:lnTo>
                  <a:pt x="19427" y="343384"/>
                </a:lnTo>
                <a:lnTo>
                  <a:pt x="42219" y="385384"/>
                </a:lnTo>
                <a:lnTo>
                  <a:pt x="72405" y="421979"/>
                </a:lnTo>
                <a:lnTo>
                  <a:pt x="108991" y="452175"/>
                </a:lnTo>
                <a:lnTo>
                  <a:pt x="150983" y="474976"/>
                </a:lnTo>
                <a:lnTo>
                  <a:pt x="197385" y="489386"/>
                </a:lnTo>
                <a:lnTo>
                  <a:pt x="247205" y="494411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697394" y="3648170"/>
            <a:ext cx="494665" cy="494665"/>
          </a:xfrm>
          <a:custGeom>
            <a:avLst/>
            <a:gdLst/>
            <a:ahLst/>
            <a:cxnLst/>
            <a:rect l="l" t="t" r="r" b="b"/>
            <a:pathLst>
              <a:path w="494665" h="494664">
                <a:moveTo>
                  <a:pt x="247205" y="494411"/>
                </a:moveTo>
                <a:lnTo>
                  <a:pt x="297025" y="489386"/>
                </a:lnTo>
                <a:lnTo>
                  <a:pt x="343427" y="474976"/>
                </a:lnTo>
                <a:lnTo>
                  <a:pt x="385419" y="452175"/>
                </a:lnTo>
                <a:lnTo>
                  <a:pt x="422005" y="421979"/>
                </a:lnTo>
                <a:lnTo>
                  <a:pt x="452191" y="385384"/>
                </a:lnTo>
                <a:lnTo>
                  <a:pt x="474983" y="343384"/>
                </a:lnTo>
                <a:lnTo>
                  <a:pt x="489388" y="296976"/>
                </a:lnTo>
                <a:lnTo>
                  <a:pt x="494410" y="247154"/>
                </a:lnTo>
                <a:lnTo>
                  <a:pt x="489388" y="197337"/>
                </a:lnTo>
                <a:lnTo>
                  <a:pt x="474983" y="150940"/>
                </a:lnTo>
                <a:lnTo>
                  <a:pt x="452191" y="108957"/>
                </a:lnTo>
                <a:lnTo>
                  <a:pt x="422005" y="72380"/>
                </a:lnTo>
                <a:lnTo>
                  <a:pt x="385419" y="42203"/>
                </a:lnTo>
                <a:lnTo>
                  <a:pt x="343427" y="19419"/>
                </a:lnTo>
                <a:lnTo>
                  <a:pt x="297025" y="5020"/>
                </a:lnTo>
                <a:lnTo>
                  <a:pt x="247205" y="0"/>
                </a:lnTo>
                <a:lnTo>
                  <a:pt x="197385" y="5020"/>
                </a:lnTo>
                <a:lnTo>
                  <a:pt x="150983" y="19419"/>
                </a:lnTo>
                <a:lnTo>
                  <a:pt x="108991" y="42203"/>
                </a:lnTo>
                <a:lnTo>
                  <a:pt x="72405" y="72380"/>
                </a:lnTo>
                <a:lnTo>
                  <a:pt x="42219" y="108957"/>
                </a:lnTo>
                <a:lnTo>
                  <a:pt x="19427" y="150940"/>
                </a:lnTo>
                <a:lnTo>
                  <a:pt x="5022" y="197337"/>
                </a:lnTo>
                <a:lnTo>
                  <a:pt x="0" y="247154"/>
                </a:lnTo>
                <a:lnTo>
                  <a:pt x="5022" y="296976"/>
                </a:lnTo>
                <a:lnTo>
                  <a:pt x="19427" y="343384"/>
                </a:lnTo>
                <a:lnTo>
                  <a:pt x="42219" y="385384"/>
                </a:lnTo>
                <a:lnTo>
                  <a:pt x="72405" y="421979"/>
                </a:lnTo>
                <a:lnTo>
                  <a:pt x="108991" y="452175"/>
                </a:lnTo>
                <a:lnTo>
                  <a:pt x="150983" y="474976"/>
                </a:lnTo>
                <a:lnTo>
                  <a:pt x="197385" y="489386"/>
                </a:lnTo>
                <a:lnTo>
                  <a:pt x="247205" y="494411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429263" y="2041523"/>
            <a:ext cx="2436495" cy="1266190"/>
          </a:xfrm>
          <a:custGeom>
            <a:avLst/>
            <a:gdLst/>
            <a:ahLst/>
            <a:cxnLst/>
            <a:rect l="l" t="t" r="r" b="b"/>
            <a:pathLst>
              <a:path w="2436494" h="1266189">
                <a:moveTo>
                  <a:pt x="2436495" y="1265834"/>
                </a:moveTo>
                <a:lnTo>
                  <a:pt x="2410447" y="1197877"/>
                </a:lnTo>
                <a:lnTo>
                  <a:pt x="2379501" y="1131055"/>
                </a:lnTo>
                <a:lnTo>
                  <a:pt x="2343773" y="1065435"/>
                </a:lnTo>
                <a:lnTo>
                  <a:pt x="2303380" y="1001088"/>
                </a:lnTo>
                <a:lnTo>
                  <a:pt x="2281471" y="969413"/>
                </a:lnTo>
                <a:lnTo>
                  <a:pt x="2258440" y="938082"/>
                </a:lnTo>
                <a:lnTo>
                  <a:pt x="2234301" y="907104"/>
                </a:lnTo>
                <a:lnTo>
                  <a:pt x="2209069" y="876486"/>
                </a:lnTo>
                <a:lnTo>
                  <a:pt x="2182759" y="846238"/>
                </a:lnTo>
                <a:lnTo>
                  <a:pt x="2155386" y="816368"/>
                </a:lnTo>
                <a:lnTo>
                  <a:pt x="2126964" y="786885"/>
                </a:lnTo>
                <a:lnTo>
                  <a:pt x="2097507" y="757798"/>
                </a:lnTo>
                <a:lnTo>
                  <a:pt x="2067031" y="729114"/>
                </a:lnTo>
                <a:lnTo>
                  <a:pt x="2035550" y="700844"/>
                </a:lnTo>
                <a:lnTo>
                  <a:pt x="2003078" y="672994"/>
                </a:lnTo>
                <a:lnTo>
                  <a:pt x="1969631" y="645574"/>
                </a:lnTo>
                <a:lnTo>
                  <a:pt x="1935223" y="618593"/>
                </a:lnTo>
                <a:lnTo>
                  <a:pt x="1899869" y="592059"/>
                </a:lnTo>
                <a:lnTo>
                  <a:pt x="1863583" y="565980"/>
                </a:lnTo>
                <a:lnTo>
                  <a:pt x="1826380" y="540366"/>
                </a:lnTo>
                <a:lnTo>
                  <a:pt x="1788275" y="515225"/>
                </a:lnTo>
                <a:lnTo>
                  <a:pt x="1749282" y="490565"/>
                </a:lnTo>
                <a:lnTo>
                  <a:pt x="1709416" y="466395"/>
                </a:lnTo>
                <a:lnTo>
                  <a:pt x="1668691" y="442723"/>
                </a:lnTo>
                <a:lnTo>
                  <a:pt x="1627123" y="419559"/>
                </a:lnTo>
                <a:lnTo>
                  <a:pt x="1584726" y="396911"/>
                </a:lnTo>
                <a:lnTo>
                  <a:pt x="1541515" y="374787"/>
                </a:lnTo>
                <a:lnTo>
                  <a:pt x="1497503" y="353197"/>
                </a:lnTo>
                <a:lnTo>
                  <a:pt x="1452707" y="332148"/>
                </a:lnTo>
                <a:lnTo>
                  <a:pt x="1407140" y="311649"/>
                </a:lnTo>
                <a:lnTo>
                  <a:pt x="1360818" y="291709"/>
                </a:lnTo>
                <a:lnTo>
                  <a:pt x="1313754" y="272336"/>
                </a:lnTo>
                <a:lnTo>
                  <a:pt x="1265964" y="253540"/>
                </a:lnTo>
                <a:lnTo>
                  <a:pt x="1217462" y="235328"/>
                </a:lnTo>
                <a:lnTo>
                  <a:pt x="1168263" y="217710"/>
                </a:lnTo>
                <a:lnTo>
                  <a:pt x="1118381" y="200693"/>
                </a:lnTo>
                <a:lnTo>
                  <a:pt x="1067832" y="184287"/>
                </a:lnTo>
                <a:lnTo>
                  <a:pt x="1016629" y="168500"/>
                </a:lnTo>
                <a:lnTo>
                  <a:pt x="964788" y="153341"/>
                </a:lnTo>
                <a:lnTo>
                  <a:pt x="912323" y="138818"/>
                </a:lnTo>
                <a:lnTo>
                  <a:pt x="859249" y="124940"/>
                </a:lnTo>
                <a:lnTo>
                  <a:pt x="805580" y="111715"/>
                </a:lnTo>
                <a:lnTo>
                  <a:pt x="751332" y="99152"/>
                </a:lnTo>
                <a:lnTo>
                  <a:pt x="696518" y="87260"/>
                </a:lnTo>
                <a:lnTo>
                  <a:pt x="641154" y="76047"/>
                </a:lnTo>
                <a:lnTo>
                  <a:pt x="585253" y="65523"/>
                </a:lnTo>
                <a:lnTo>
                  <a:pt x="528832" y="55694"/>
                </a:lnTo>
                <a:lnTo>
                  <a:pt x="471904" y="46571"/>
                </a:lnTo>
                <a:lnTo>
                  <a:pt x="414484" y="38161"/>
                </a:lnTo>
                <a:lnTo>
                  <a:pt x="356586" y="30474"/>
                </a:lnTo>
                <a:lnTo>
                  <a:pt x="298226" y="23517"/>
                </a:lnTo>
                <a:lnTo>
                  <a:pt x="239418" y="17300"/>
                </a:lnTo>
                <a:lnTo>
                  <a:pt x="180177" y="11832"/>
                </a:lnTo>
                <a:lnTo>
                  <a:pt x="120517" y="7119"/>
                </a:lnTo>
                <a:lnTo>
                  <a:pt x="60453" y="3173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8535068" y="2047676"/>
            <a:ext cx="2359025" cy="1362710"/>
          </a:xfrm>
          <a:custGeom>
            <a:avLst/>
            <a:gdLst/>
            <a:ahLst/>
            <a:cxnLst/>
            <a:rect l="l" t="t" r="r" b="b"/>
            <a:pathLst>
              <a:path w="2359025" h="1362710">
                <a:moveTo>
                  <a:pt x="2358974" y="0"/>
                </a:moveTo>
                <a:lnTo>
                  <a:pt x="2299026" y="4556"/>
                </a:lnTo>
                <a:lnTo>
                  <a:pt x="2239497" y="9877"/>
                </a:lnTo>
                <a:lnTo>
                  <a:pt x="2180400" y="15952"/>
                </a:lnTo>
                <a:lnTo>
                  <a:pt x="2121751" y="22774"/>
                </a:lnTo>
                <a:lnTo>
                  <a:pt x="2063565" y="30333"/>
                </a:lnTo>
                <a:lnTo>
                  <a:pt x="2005856" y="38621"/>
                </a:lnTo>
                <a:lnTo>
                  <a:pt x="1948639" y="47629"/>
                </a:lnTo>
                <a:lnTo>
                  <a:pt x="1891929" y="57348"/>
                </a:lnTo>
                <a:lnTo>
                  <a:pt x="1835740" y="67770"/>
                </a:lnTo>
                <a:lnTo>
                  <a:pt x="1780089" y="78886"/>
                </a:lnTo>
                <a:lnTo>
                  <a:pt x="1724988" y="90688"/>
                </a:lnTo>
                <a:lnTo>
                  <a:pt x="1670454" y="103166"/>
                </a:lnTo>
                <a:lnTo>
                  <a:pt x="1616501" y="116313"/>
                </a:lnTo>
                <a:lnTo>
                  <a:pt x="1563143" y="130118"/>
                </a:lnTo>
                <a:lnTo>
                  <a:pt x="1510396" y="144575"/>
                </a:lnTo>
                <a:lnTo>
                  <a:pt x="1458274" y="159673"/>
                </a:lnTo>
                <a:lnTo>
                  <a:pt x="1406793" y="175404"/>
                </a:lnTo>
                <a:lnTo>
                  <a:pt x="1355966" y="191760"/>
                </a:lnTo>
                <a:lnTo>
                  <a:pt x="1305809" y="208732"/>
                </a:lnTo>
                <a:lnTo>
                  <a:pt x="1256336" y="226311"/>
                </a:lnTo>
                <a:lnTo>
                  <a:pt x="1207563" y="244489"/>
                </a:lnTo>
                <a:lnTo>
                  <a:pt x="1159504" y="263257"/>
                </a:lnTo>
                <a:lnTo>
                  <a:pt x="1112174" y="282605"/>
                </a:lnTo>
                <a:lnTo>
                  <a:pt x="1065588" y="302526"/>
                </a:lnTo>
                <a:lnTo>
                  <a:pt x="1019760" y="323011"/>
                </a:lnTo>
                <a:lnTo>
                  <a:pt x="974706" y="344051"/>
                </a:lnTo>
                <a:lnTo>
                  <a:pt x="930439" y="365638"/>
                </a:lnTo>
                <a:lnTo>
                  <a:pt x="886976" y="387762"/>
                </a:lnTo>
                <a:lnTo>
                  <a:pt x="844330" y="410415"/>
                </a:lnTo>
                <a:lnTo>
                  <a:pt x="802517" y="433589"/>
                </a:lnTo>
                <a:lnTo>
                  <a:pt x="761551" y="457274"/>
                </a:lnTo>
                <a:lnTo>
                  <a:pt x="721448" y="481462"/>
                </a:lnTo>
                <a:lnTo>
                  <a:pt x="682221" y="506145"/>
                </a:lnTo>
                <a:lnTo>
                  <a:pt x="643886" y="531313"/>
                </a:lnTo>
                <a:lnTo>
                  <a:pt x="606458" y="556958"/>
                </a:lnTo>
                <a:lnTo>
                  <a:pt x="569950" y="583071"/>
                </a:lnTo>
                <a:lnTo>
                  <a:pt x="534380" y="609644"/>
                </a:lnTo>
                <a:lnTo>
                  <a:pt x="499760" y="636667"/>
                </a:lnTo>
                <a:lnTo>
                  <a:pt x="466105" y="664133"/>
                </a:lnTo>
                <a:lnTo>
                  <a:pt x="433431" y="692032"/>
                </a:lnTo>
                <a:lnTo>
                  <a:pt x="401753" y="720356"/>
                </a:lnTo>
                <a:lnTo>
                  <a:pt x="371085" y="749097"/>
                </a:lnTo>
                <a:lnTo>
                  <a:pt x="341442" y="778244"/>
                </a:lnTo>
                <a:lnTo>
                  <a:pt x="312838" y="807791"/>
                </a:lnTo>
                <a:lnTo>
                  <a:pt x="285289" y="837727"/>
                </a:lnTo>
                <a:lnTo>
                  <a:pt x="258809" y="868045"/>
                </a:lnTo>
                <a:lnTo>
                  <a:pt x="233414" y="898736"/>
                </a:lnTo>
                <a:lnTo>
                  <a:pt x="209117" y="929790"/>
                </a:lnTo>
                <a:lnTo>
                  <a:pt x="185934" y="961200"/>
                </a:lnTo>
                <a:lnTo>
                  <a:pt x="163880" y="992956"/>
                </a:lnTo>
                <a:lnTo>
                  <a:pt x="142969" y="1025051"/>
                </a:lnTo>
                <a:lnTo>
                  <a:pt x="104636" y="1090219"/>
                </a:lnTo>
                <a:lnTo>
                  <a:pt x="71055" y="1156634"/>
                </a:lnTo>
                <a:lnTo>
                  <a:pt x="42342" y="1224228"/>
                </a:lnTo>
                <a:lnTo>
                  <a:pt x="18618" y="1292930"/>
                </a:lnTo>
                <a:lnTo>
                  <a:pt x="8663" y="1327675"/>
                </a:lnTo>
                <a:lnTo>
                  <a:pt x="0" y="1362671"/>
                </a:lnTo>
              </a:path>
            </a:pathLst>
          </a:custGeom>
          <a:ln w="50800">
            <a:solidFill>
              <a:srgbClr val="FFFFFF"/>
            </a:solidFill>
            <a:prstDash val="lg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913155" y="3515814"/>
            <a:ext cx="6350" cy="107314"/>
          </a:xfrm>
          <a:custGeom>
            <a:avLst/>
            <a:gdLst/>
            <a:ahLst/>
            <a:cxnLst/>
            <a:rect l="l" t="t" r="r" b="b"/>
            <a:pathLst>
              <a:path w="6350" h="107314">
                <a:moveTo>
                  <a:pt x="6045" y="106959"/>
                </a:moveTo>
                <a:lnTo>
                  <a:pt x="5664" y="80076"/>
                </a:lnTo>
                <a:lnTo>
                  <a:pt x="4527" y="53293"/>
                </a:lnTo>
                <a:lnTo>
                  <a:pt x="2637" y="26604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1108016" y="2036569"/>
            <a:ext cx="214629" cy="1270"/>
          </a:xfrm>
          <a:custGeom>
            <a:avLst/>
            <a:gdLst/>
            <a:ahLst/>
            <a:cxnLst/>
            <a:rect l="l" t="t" r="r" b="b"/>
            <a:pathLst>
              <a:path w="214629" h="1269">
                <a:moveTo>
                  <a:pt x="-25400" y="590"/>
                </a:moveTo>
                <a:lnTo>
                  <a:pt x="239598" y="590"/>
                </a:lnTo>
              </a:path>
            </a:pathLst>
          </a:custGeom>
          <a:ln w="51981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511031" y="3515814"/>
            <a:ext cx="6350" cy="107314"/>
          </a:xfrm>
          <a:custGeom>
            <a:avLst/>
            <a:gdLst/>
            <a:ahLst/>
            <a:cxnLst/>
            <a:rect l="l" t="t" r="r" b="b"/>
            <a:pathLst>
              <a:path w="6350" h="107314">
                <a:moveTo>
                  <a:pt x="6045" y="0"/>
                </a:moveTo>
                <a:lnTo>
                  <a:pt x="3407" y="26604"/>
                </a:lnTo>
                <a:lnTo>
                  <a:pt x="1517" y="53293"/>
                </a:lnTo>
                <a:lnTo>
                  <a:pt x="380" y="80076"/>
                </a:lnTo>
                <a:lnTo>
                  <a:pt x="0" y="10695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76672" y="1283183"/>
            <a:ext cx="4413250" cy="3322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Mirroring</a:t>
            </a:r>
            <a:endParaRPr sz="3600">
              <a:latin typeface="Segoe UI Semibold"/>
              <a:cs typeface="Segoe UI Semibold"/>
            </a:endParaRPr>
          </a:p>
          <a:p>
            <a:pPr marL="12700" marR="2155190">
              <a:lnSpc>
                <a:spcPts val="4400"/>
              </a:lnSpc>
              <a:spcBef>
                <a:spcPts val="160"/>
              </a:spcBef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mirror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role?  </a:t>
            </a:r>
            <a:r>
              <a:rPr sz="1800" b="1" dirty="0">
                <a:latin typeface="Segoe UI Semibold"/>
                <a:cs typeface="Segoe UI Semibold"/>
              </a:rPr>
              <a:t>When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someone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1680"/>
              </a:lnSpc>
            </a:pPr>
            <a:r>
              <a:rPr sz="1800" b="1" spc="-10" dirty="0">
                <a:latin typeface="Segoe UI Semibold"/>
                <a:cs typeface="Segoe UI Semibold"/>
              </a:rPr>
              <a:t>—reflects </a:t>
            </a:r>
            <a:r>
              <a:rPr sz="1800" b="1" spc="-5" dirty="0">
                <a:latin typeface="Segoe UI Semibold"/>
                <a:cs typeface="Segoe UI Semibold"/>
              </a:rPr>
              <a:t>back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—asks </a:t>
            </a:r>
            <a:r>
              <a:rPr sz="1800" b="1" spc="-5" dirty="0">
                <a:latin typeface="Segoe UI Semibold"/>
                <a:cs typeface="Segoe UI Semibold"/>
              </a:rPr>
              <a:t>more </a:t>
            </a:r>
            <a:r>
              <a:rPr sz="1800" b="1" dirty="0">
                <a:latin typeface="Segoe UI Semibold"/>
                <a:cs typeface="Segoe UI Semibold"/>
              </a:rPr>
              <a:t>about </a:t>
            </a:r>
            <a:r>
              <a:rPr sz="1800" b="1" spc="-5" dirty="0">
                <a:latin typeface="Segoe UI Semibold"/>
                <a:cs typeface="Segoe UI Semibold"/>
              </a:rPr>
              <a:t>the learner’s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process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—with </a:t>
            </a:r>
            <a:r>
              <a:rPr sz="1800" b="1" spc="-5" dirty="0">
                <a:latin typeface="Segoe UI Semibold"/>
                <a:cs typeface="Segoe UI Semibold"/>
              </a:rPr>
              <a:t>the goal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understanding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Often </a:t>
            </a:r>
            <a:r>
              <a:rPr sz="1800" b="1" spc="-5" dirty="0">
                <a:latin typeface="Segoe UI Semibold"/>
                <a:cs typeface="Segoe UI Semibold"/>
              </a:rPr>
              <a:t>in this process, </a:t>
            </a:r>
            <a:r>
              <a:rPr sz="1800" b="1" dirty="0">
                <a:latin typeface="Segoe UI Semibold"/>
                <a:cs typeface="Segoe UI Semibold"/>
              </a:rPr>
              <a:t>a missed </a:t>
            </a:r>
            <a:r>
              <a:rPr sz="1800" b="1" spc="-5" dirty="0">
                <a:latin typeface="Segoe UI Semibold"/>
                <a:cs typeface="Segoe UI Semibold"/>
              </a:rPr>
              <a:t>step will </a:t>
            </a:r>
            <a:r>
              <a:rPr sz="1800" b="1" dirty="0">
                <a:latin typeface="Segoe UI Semibold"/>
                <a:cs typeface="Segoe UI Semibold"/>
              </a:rPr>
              <a:t>be  </a:t>
            </a:r>
            <a:r>
              <a:rPr sz="1800" b="1" spc="-5" dirty="0">
                <a:latin typeface="Segoe UI Semibold"/>
                <a:cs typeface="Segoe UI Semibold"/>
              </a:rPr>
              <a:t>illuminated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25" dirty="0">
                <a:latin typeface="Segoe UI Semibold"/>
                <a:cs typeface="Segoe UI Semibold"/>
              </a:rPr>
              <a:t>learner.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6672" y="1283183"/>
            <a:ext cx="4330700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87503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 </a:t>
            </a:r>
            <a:r>
              <a:rPr sz="3600" b="1" spc="-10" dirty="0">
                <a:latin typeface="Segoe UI Semibold"/>
                <a:cs typeface="Segoe UI Semibold"/>
              </a:rPr>
              <a:t>is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mirroring  </a:t>
            </a:r>
            <a:r>
              <a:rPr sz="3600" b="1" spc="-20" dirty="0">
                <a:latin typeface="Segoe UI Semibold"/>
                <a:cs typeface="Segoe UI Semibold"/>
              </a:rPr>
              <a:t>important?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dirty="0">
                <a:latin typeface="Segoe UI Semibold"/>
                <a:cs typeface="Segoe UI Semibold"/>
              </a:rPr>
              <a:t>The dialogue/articulation </a:t>
            </a:r>
            <a:r>
              <a:rPr sz="1800" b="1" spc="-5" dirty="0">
                <a:latin typeface="Segoe UI Semibold"/>
                <a:cs typeface="Segoe UI Semibold"/>
              </a:rPr>
              <a:t>the mentor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5" dirty="0">
                <a:latin typeface="Segoe UI Semibold"/>
                <a:cs typeface="Segoe UI Semibold"/>
              </a:rPr>
              <a:t>learner engage in is </a:t>
            </a:r>
            <a:r>
              <a:rPr sz="1800" b="1" spc="5" dirty="0">
                <a:latin typeface="Segoe UI Semibold"/>
                <a:cs typeface="Segoe UI Semibold"/>
              </a:rPr>
              <a:t>part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process.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6672" y="3416631"/>
            <a:ext cx="482155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The </a:t>
            </a:r>
            <a:r>
              <a:rPr sz="1800" b="1" spc="-5" dirty="0">
                <a:latin typeface="Segoe UI Semibold"/>
                <a:cs typeface="Segoe UI Semibold"/>
              </a:rPr>
              <a:t>mentor can </a:t>
            </a:r>
            <a:r>
              <a:rPr sz="1800" b="1" dirty="0">
                <a:latin typeface="Segoe UI Semibold"/>
                <a:cs typeface="Segoe UI Semibold"/>
              </a:rPr>
              <a:t>surface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spc="-5" dirty="0">
                <a:latin typeface="Segoe UI Semibold"/>
                <a:cs typeface="Segoe UI Semibold"/>
              </a:rPr>
              <a:t>the learner is in  their </a:t>
            </a:r>
            <a:r>
              <a:rPr sz="1800" b="1" spc="-15" dirty="0">
                <a:latin typeface="Segoe UI Semibold"/>
                <a:cs typeface="Segoe UI Semibold"/>
              </a:rPr>
              <a:t>self-regulated </a:t>
            </a:r>
            <a:r>
              <a:rPr sz="1800" b="1" spc="-5" dirty="0">
                <a:latin typeface="Segoe UI Semibold"/>
                <a:cs typeface="Segoe UI Semibold"/>
              </a:rPr>
              <a:t>learning feedback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loop.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6672" y="4254679"/>
            <a:ext cx="494411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" dirty="0">
                <a:latin typeface="Segoe UI Semibold"/>
                <a:cs typeface="Segoe UI Semibold"/>
              </a:rPr>
              <a:t>—Observe</a:t>
            </a:r>
            <a:endParaRPr sz="1800">
              <a:latin typeface="Segoe UI Semibold"/>
              <a:cs typeface="Segoe UI Semibold"/>
            </a:endParaRPr>
          </a:p>
          <a:p>
            <a:pPr marL="236220" marR="5080" indent="-224154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—Ask </a:t>
            </a:r>
            <a:r>
              <a:rPr sz="1800" b="1" spc="-5" dirty="0">
                <a:latin typeface="Segoe UI Semibold"/>
                <a:cs typeface="Segoe UI Semibold"/>
              </a:rPr>
              <a:t>clarifying </a:t>
            </a:r>
            <a:r>
              <a:rPr sz="1800" b="1" dirty="0"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map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spc="-10" dirty="0">
                <a:latin typeface="Segoe UI Semibold"/>
                <a:cs typeface="Segoe UI Semibold"/>
              </a:rPr>
              <a:t>where  </a:t>
            </a:r>
            <a:r>
              <a:rPr sz="1800" b="1" spc="-5" dirty="0">
                <a:latin typeface="Segoe UI Semibold"/>
                <a:cs typeface="Segoe UI Semibold"/>
              </a:rPr>
              <a:t>they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dirty="0">
                <a:latin typeface="Segoe UI Semibold"/>
                <a:cs typeface="Segoe UI Semibold"/>
              </a:rPr>
              <a:t>going, </a:t>
            </a:r>
            <a:r>
              <a:rPr sz="1800" b="1" spc="-5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they’ve </a:t>
            </a:r>
            <a:r>
              <a:rPr sz="1800" b="1" spc="-5" dirty="0">
                <a:latin typeface="Segoe UI Semibold"/>
                <a:cs typeface="Segoe UI Semibold"/>
              </a:rPr>
              <a:t>tried,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where  </a:t>
            </a:r>
            <a:r>
              <a:rPr sz="1800" b="1" spc="-5" dirty="0">
                <a:latin typeface="Segoe UI Semibold"/>
                <a:cs typeface="Segoe UI Semibold"/>
              </a:rPr>
              <a:t>they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stuck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588250" y="793750"/>
            <a:ext cx="5405755" cy="747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Refresher: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40" dirty="0">
                <a:solidFill>
                  <a:srgbClr val="30E5D0"/>
                </a:solidFill>
                <a:latin typeface="Segoe UI Semibold"/>
                <a:cs typeface="Segoe UI Semibold"/>
              </a:rPr>
              <a:t>Self-Regulated</a:t>
            </a:r>
            <a:r>
              <a:rPr sz="3600" b="1" spc="-60" dirty="0">
                <a:solidFill>
                  <a:srgbClr val="30E5D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Learning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13119"/>
              </a:lnSpc>
              <a:spcBef>
                <a:spcPts val="880"/>
              </a:spcBef>
            </a:pPr>
            <a:r>
              <a:rPr sz="1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Plan</a:t>
            </a:r>
            <a:endParaRPr sz="12200">
              <a:latin typeface="Segoe UI Semibold"/>
              <a:cs typeface="Segoe UI Semibold"/>
            </a:endParaRPr>
          </a:p>
          <a:p>
            <a:pPr marL="12700">
              <a:lnSpc>
                <a:spcPts val="11600"/>
              </a:lnSpc>
            </a:pPr>
            <a:r>
              <a:rPr sz="1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Act</a:t>
            </a:r>
            <a:endParaRPr sz="12200">
              <a:latin typeface="Segoe UI Semibold"/>
              <a:cs typeface="Segoe UI Semibold"/>
            </a:endParaRPr>
          </a:p>
          <a:p>
            <a:pPr marL="12700" marR="5080">
              <a:lnSpc>
                <a:spcPct val="79200"/>
              </a:lnSpc>
              <a:spcBef>
                <a:spcPts val="1525"/>
              </a:spcBef>
            </a:pPr>
            <a:r>
              <a:rPr sz="12200" b="1" spc="-38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eflect/  </a:t>
            </a:r>
            <a:r>
              <a:rPr sz="122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Revise</a:t>
            </a:r>
            <a:endParaRPr sz="1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7754476"/>
            <a:ext cx="25781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spc="10" dirty="0">
                <a:latin typeface="Segoe UI Semibold"/>
                <a:cs typeface="Segoe UI Semibold"/>
              </a:rPr>
              <a:t>4</a:t>
            </a:r>
            <a:r>
              <a:rPr lang="en-US" sz="1200" b="1" spc="10" dirty="0">
                <a:latin typeface="Segoe UI Semibold"/>
                <a:cs typeface="Segoe UI Semibold"/>
              </a:rPr>
              <a:t>5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113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78571" y="743318"/>
            <a:ext cx="6018530" cy="717740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05" dirty="0">
                <a:solidFill>
                  <a:srgbClr val="FFFFFF"/>
                </a:solidFill>
                <a:latin typeface="Segoe UI Semibold"/>
                <a:cs typeface="Segoe UI Semibold"/>
              </a:rPr>
              <a:t>Tell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about what</a:t>
            </a:r>
            <a:r>
              <a:rPr sz="36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doing.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595"/>
              </a:spcBef>
            </a:pP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hear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saying this</a:t>
            </a:r>
            <a:r>
              <a:rPr sz="3600" b="1" spc="-1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works.</a:t>
            </a:r>
            <a:endParaRPr sz="3600">
              <a:latin typeface="Segoe UI Semibold"/>
              <a:cs typeface="Segoe UI Semibold"/>
            </a:endParaRPr>
          </a:p>
          <a:p>
            <a:pPr marL="12700" marR="585470">
              <a:lnSpc>
                <a:spcPts val="4000"/>
              </a:lnSpc>
              <a:spcBef>
                <a:spcPts val="4079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happened when</a:t>
            </a:r>
            <a:r>
              <a:rPr sz="3600" b="1" spc="-1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tried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X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or</a:t>
            </a:r>
            <a:r>
              <a:rPr sz="3600" b="1" spc="-1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Y?</a:t>
            </a:r>
            <a:endParaRPr sz="3600">
              <a:latin typeface="Segoe UI Semibold"/>
              <a:cs typeface="Segoe UI Semibold"/>
            </a:endParaRPr>
          </a:p>
          <a:p>
            <a:pPr marL="12700" marR="1229360">
              <a:lnSpc>
                <a:spcPts val="4000"/>
              </a:lnSpc>
              <a:spcBef>
                <a:spcPts val="4000"/>
              </a:spcBef>
            </a:pP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Where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get</a:t>
            </a:r>
            <a:r>
              <a:rPr sz="3600" b="1" spc="-1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that  information?</a:t>
            </a:r>
            <a:endParaRPr sz="3600">
              <a:latin typeface="Segoe UI Semibold"/>
              <a:cs typeface="Segoe UI Semibold"/>
            </a:endParaRPr>
          </a:p>
          <a:p>
            <a:pPr marL="12700" marR="349885">
              <a:lnSpc>
                <a:spcPts val="4000"/>
              </a:lnSpc>
              <a:spcBef>
                <a:spcPts val="4000"/>
              </a:spcBef>
            </a:pPr>
            <a:r>
              <a:rPr sz="36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Walk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it so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3600" b="1" spc="-2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see how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thinking  about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this.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6672" y="1282356"/>
            <a:ext cx="3634740" cy="159639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can </a:t>
            </a:r>
            <a:r>
              <a:rPr sz="3600" b="1" spc="-25" dirty="0">
                <a:latin typeface="Segoe UI Semibold"/>
                <a:cs typeface="Segoe UI Semibold"/>
              </a:rPr>
              <a:t>you</a:t>
            </a:r>
            <a:r>
              <a:rPr sz="3600" b="1" spc="-17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say  </a:t>
            </a:r>
            <a:r>
              <a:rPr sz="3600" b="1" spc="-10" dirty="0">
                <a:latin typeface="Segoe UI Semibold"/>
                <a:cs typeface="Segoe UI Semibold"/>
              </a:rPr>
              <a:t>as 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r>
              <a:rPr sz="3600" b="1" spc="-9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mirror?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5"/>
              </a:spcBef>
            </a:pPr>
            <a:r>
              <a:rPr sz="1800" b="1" spc="-15" dirty="0">
                <a:latin typeface="Segoe UI Semibold"/>
                <a:cs typeface="Segoe UI Semibold"/>
              </a:rPr>
              <a:t>Avoid </a:t>
            </a:r>
            <a:r>
              <a:rPr sz="1800" b="1" spc="-5" dirty="0">
                <a:latin typeface="Segoe UI Semibold"/>
                <a:cs typeface="Segoe UI Semibold"/>
              </a:rPr>
              <a:t>jumping into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advice.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6672" y="3137282"/>
            <a:ext cx="414210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latin typeface="Segoe UI Semibold"/>
                <a:cs typeface="Segoe UI Semibold"/>
              </a:rPr>
              <a:t>FIRST: </a:t>
            </a:r>
            <a:r>
              <a:rPr sz="1800" b="1" spc="-5" dirty="0">
                <a:latin typeface="Segoe UI Semibold"/>
                <a:cs typeface="Segoe UI Semibold"/>
              </a:rPr>
              <a:t>Ask </a:t>
            </a:r>
            <a:r>
              <a:rPr sz="1800" b="1" dirty="0">
                <a:latin typeface="Segoe UI Semibold"/>
                <a:cs typeface="Segoe UI Semibold"/>
              </a:rPr>
              <a:t>questions, </a:t>
            </a:r>
            <a:r>
              <a:rPr sz="1800" b="1" spc="-5" dirty="0">
                <a:latin typeface="Segoe UI Semibold"/>
                <a:cs typeface="Segoe UI Semibold"/>
              </a:rPr>
              <a:t>listen, </a:t>
            </a:r>
            <a:r>
              <a:rPr sz="1800" b="1" spc="-10" dirty="0">
                <a:latin typeface="Segoe UI Semibold"/>
                <a:cs typeface="Segoe UI Semibold"/>
              </a:rPr>
              <a:t>reflect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back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3695980"/>
            <a:ext cx="493014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THEN: </a:t>
            </a:r>
            <a:r>
              <a:rPr sz="1800" b="1" spc="-10" dirty="0">
                <a:latin typeface="Segoe UI Semibold"/>
                <a:cs typeface="Segoe UI Semibold"/>
              </a:rPr>
              <a:t>Give broader </a:t>
            </a:r>
            <a:r>
              <a:rPr sz="1800" b="1" spc="-5" dirty="0">
                <a:latin typeface="Segoe UI Semibold"/>
                <a:cs typeface="Segoe UI Semibold"/>
              </a:rPr>
              <a:t>context (or process) within  which the learner is situated—which steps </a:t>
            </a:r>
            <a:r>
              <a:rPr sz="1800" b="1" spc="-10" dirty="0">
                <a:latin typeface="Segoe UI Semibold"/>
                <a:cs typeface="Segoe UI Semibold"/>
              </a:rPr>
              <a:t>were  taken, </a:t>
            </a:r>
            <a:r>
              <a:rPr sz="1800" b="1" spc="-5" dirty="0">
                <a:latin typeface="Segoe UI Semibold"/>
                <a:cs typeface="Segoe UI Semibold"/>
              </a:rPr>
              <a:t>which options </a:t>
            </a:r>
            <a:r>
              <a:rPr sz="1800" b="1" spc="-10" dirty="0">
                <a:latin typeface="Segoe UI Semibold"/>
                <a:cs typeface="Segoe UI Semibold"/>
              </a:rPr>
              <a:t>remain (pros-cons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spc="-5" dirty="0">
                <a:latin typeface="Segoe UI Semibold"/>
                <a:cs typeface="Segoe UI Semibold"/>
              </a:rPr>
              <a:t>those), what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5" dirty="0">
                <a:latin typeface="Segoe UI Semibold"/>
                <a:cs typeface="Segoe UI Semibold"/>
              </a:rPr>
              <a:t>happen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next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6672" y="1283183"/>
            <a:ext cx="4879975" cy="3881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0" dirty="0">
                <a:latin typeface="Segoe UI Semibold"/>
                <a:cs typeface="Segoe UI Semibold"/>
              </a:rPr>
              <a:t>Coaching</a:t>
            </a:r>
            <a:endParaRPr sz="3600">
              <a:latin typeface="Segoe UI Semibold"/>
              <a:cs typeface="Segoe UI Semibold"/>
            </a:endParaRPr>
          </a:p>
          <a:p>
            <a:pPr marL="12700" marR="2671445">
              <a:lnSpc>
                <a:spcPts val="4400"/>
              </a:lnSpc>
              <a:spcBef>
                <a:spcPts val="160"/>
              </a:spcBef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coach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role?  </a:t>
            </a:r>
            <a:r>
              <a:rPr sz="1800" b="1" dirty="0">
                <a:latin typeface="Segoe UI Semibold"/>
                <a:cs typeface="Segoe UI Semibold"/>
              </a:rPr>
              <a:t>When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someone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1680"/>
              </a:lnSpc>
            </a:pPr>
            <a:r>
              <a:rPr sz="1800" b="1" dirty="0">
                <a:latin typeface="Segoe UI Semibold"/>
                <a:cs typeface="Segoe UI Semibold"/>
              </a:rPr>
              <a:t>—encourages and </a:t>
            </a:r>
            <a:r>
              <a:rPr sz="1800" b="1" spc="-5" dirty="0">
                <a:latin typeface="Segoe UI Semibold"/>
                <a:cs typeface="Segoe UI Semibold"/>
              </a:rPr>
              <a:t>gives </a:t>
            </a:r>
            <a:r>
              <a:rPr sz="1800" b="1" spc="-15" dirty="0">
                <a:latin typeface="Segoe UI Semibold"/>
                <a:cs typeface="Segoe UI Semibold"/>
              </a:rPr>
              <a:t>key </a:t>
            </a:r>
            <a:r>
              <a:rPr sz="1800" b="1" dirty="0">
                <a:latin typeface="Segoe UI Semibold"/>
                <a:cs typeface="Segoe UI Semibold"/>
              </a:rPr>
              <a:t>advice </a:t>
            </a:r>
            <a:r>
              <a:rPr sz="1800" b="1" spc="-5" dirty="0">
                <a:latin typeface="Segoe UI Semibold"/>
                <a:cs typeface="Segoe UI Semibold"/>
              </a:rPr>
              <a:t>to help</a:t>
            </a:r>
            <a:r>
              <a:rPr sz="1800" b="1" spc="-7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you</a:t>
            </a:r>
            <a:endParaRPr sz="1800">
              <a:latin typeface="Segoe UI Semibold"/>
              <a:cs typeface="Segoe UI Semibold"/>
            </a:endParaRPr>
          </a:p>
          <a:p>
            <a:pPr marL="308610">
              <a:lnSpc>
                <a:spcPct val="100000"/>
              </a:lnSpc>
              <a:spcBef>
                <a:spcPts val="40"/>
              </a:spcBef>
            </a:pPr>
            <a:r>
              <a:rPr sz="1800" b="1" spc="-10" dirty="0">
                <a:latin typeface="Segoe UI Semibold"/>
                <a:cs typeface="Segoe UI Semibold"/>
              </a:rPr>
              <a:t>to make progress </a:t>
            </a:r>
            <a:r>
              <a:rPr sz="1800" b="1" spc="-5" dirty="0">
                <a:latin typeface="Segoe UI Semibold"/>
                <a:cs typeface="Segoe UI Semibold"/>
              </a:rPr>
              <a:t>or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improve</a:t>
            </a:r>
            <a:endParaRPr sz="1800">
              <a:latin typeface="Segoe UI Semibold"/>
              <a:cs typeface="Segoe UI Semibold"/>
            </a:endParaRPr>
          </a:p>
          <a:p>
            <a:pPr marL="268605" marR="131445" indent="-25654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—studies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technique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reflects </a:t>
            </a:r>
            <a:r>
              <a:rPr sz="1800" b="1" spc="-5" dirty="0">
                <a:latin typeface="Segoe UI Semibold"/>
                <a:cs typeface="Segoe UI Semibold"/>
              </a:rPr>
              <a:t>on their  </a:t>
            </a:r>
            <a:r>
              <a:rPr sz="1800" b="1" dirty="0">
                <a:latin typeface="Segoe UI Semibold"/>
                <a:cs typeface="Segoe UI Semibold"/>
              </a:rPr>
              <a:t>knowledge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other techniques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20" dirty="0">
                <a:latin typeface="Segoe UI Semibold"/>
                <a:cs typeface="Segoe UI Semibold"/>
              </a:rPr>
              <a:t>offer  </a:t>
            </a:r>
            <a:r>
              <a:rPr sz="1800" b="1" dirty="0">
                <a:latin typeface="Segoe UI Semibold"/>
                <a:cs typeface="Segoe UI Semibold"/>
              </a:rPr>
              <a:t>another </a:t>
            </a:r>
            <a:r>
              <a:rPr sz="1800" b="1" spc="-5" dirty="0">
                <a:latin typeface="Segoe UI Semibold"/>
                <a:cs typeface="Segoe UI Semibold"/>
              </a:rPr>
              <a:t>way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5" dirty="0">
                <a:latin typeface="Segoe UI Semibold"/>
                <a:cs typeface="Segoe UI Semibold"/>
              </a:rPr>
              <a:t>forward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038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Often </a:t>
            </a:r>
            <a:r>
              <a:rPr sz="1800" b="1" spc="-5" dirty="0">
                <a:latin typeface="Segoe UI Semibold"/>
                <a:cs typeface="Segoe UI Semibold"/>
              </a:rPr>
              <a:t>in the process, the learner discovers  something new </a:t>
            </a:r>
            <a:r>
              <a:rPr sz="1800" b="1" dirty="0">
                <a:latin typeface="Segoe UI Semibold"/>
                <a:cs typeface="Segoe UI Semibold"/>
              </a:rPr>
              <a:t>about </a:t>
            </a:r>
            <a:r>
              <a:rPr sz="1800" b="1" spc="-5" dirty="0">
                <a:latin typeface="Segoe UI Semibold"/>
                <a:cs typeface="Segoe UI Semibold"/>
              </a:rPr>
              <a:t>the task or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project.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0468211" y="2254405"/>
            <a:ext cx="982980" cy="982980"/>
          </a:xfrm>
          <a:custGeom>
            <a:avLst/>
            <a:gdLst/>
            <a:ahLst/>
            <a:cxnLst/>
            <a:rect l="l" t="t" r="r" b="b"/>
            <a:pathLst>
              <a:path w="982979" h="982980">
                <a:moveTo>
                  <a:pt x="952220" y="982535"/>
                </a:moveTo>
                <a:lnTo>
                  <a:pt x="30314" y="982535"/>
                </a:lnTo>
                <a:lnTo>
                  <a:pt x="18543" y="980143"/>
                </a:lnTo>
                <a:lnTo>
                  <a:pt x="8904" y="973631"/>
                </a:lnTo>
                <a:lnTo>
                  <a:pt x="2391" y="963992"/>
                </a:lnTo>
                <a:lnTo>
                  <a:pt x="0" y="952220"/>
                </a:lnTo>
                <a:lnTo>
                  <a:pt x="0" y="30314"/>
                </a:lnTo>
                <a:lnTo>
                  <a:pt x="2391" y="18543"/>
                </a:lnTo>
                <a:lnTo>
                  <a:pt x="8904" y="8904"/>
                </a:lnTo>
                <a:lnTo>
                  <a:pt x="18543" y="2391"/>
                </a:lnTo>
                <a:lnTo>
                  <a:pt x="30314" y="0"/>
                </a:lnTo>
                <a:lnTo>
                  <a:pt x="952220" y="0"/>
                </a:lnTo>
                <a:lnTo>
                  <a:pt x="963992" y="2391"/>
                </a:lnTo>
                <a:lnTo>
                  <a:pt x="973631" y="8904"/>
                </a:lnTo>
                <a:lnTo>
                  <a:pt x="980143" y="18543"/>
                </a:lnTo>
                <a:lnTo>
                  <a:pt x="982535" y="30314"/>
                </a:lnTo>
                <a:lnTo>
                  <a:pt x="982535" y="952220"/>
                </a:lnTo>
                <a:lnTo>
                  <a:pt x="980143" y="963992"/>
                </a:lnTo>
                <a:lnTo>
                  <a:pt x="973631" y="973631"/>
                </a:lnTo>
                <a:lnTo>
                  <a:pt x="963992" y="980143"/>
                </a:lnTo>
                <a:lnTo>
                  <a:pt x="952220" y="982535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622897" y="1444870"/>
            <a:ext cx="697230" cy="794385"/>
          </a:xfrm>
          <a:custGeom>
            <a:avLst/>
            <a:gdLst/>
            <a:ahLst/>
            <a:cxnLst/>
            <a:rect l="l" t="t" r="r" b="b"/>
            <a:pathLst>
              <a:path w="697229" h="794385">
                <a:moveTo>
                  <a:pt x="0" y="384707"/>
                </a:moveTo>
                <a:lnTo>
                  <a:pt x="38252" y="246099"/>
                </a:lnTo>
                <a:lnTo>
                  <a:pt x="54921" y="199447"/>
                </a:lnTo>
                <a:lnTo>
                  <a:pt x="77712" y="156760"/>
                </a:lnTo>
                <a:lnTo>
                  <a:pt x="105975" y="118407"/>
                </a:lnTo>
                <a:lnTo>
                  <a:pt x="139058" y="84759"/>
                </a:lnTo>
                <a:lnTo>
                  <a:pt x="176311" y="56183"/>
                </a:lnTo>
                <a:lnTo>
                  <a:pt x="217082" y="33050"/>
                </a:lnTo>
                <a:lnTo>
                  <a:pt x="260720" y="15729"/>
                </a:lnTo>
                <a:lnTo>
                  <a:pt x="306575" y="4589"/>
                </a:lnTo>
                <a:lnTo>
                  <a:pt x="353995" y="0"/>
                </a:lnTo>
                <a:lnTo>
                  <a:pt x="402329" y="2330"/>
                </a:lnTo>
                <a:lnTo>
                  <a:pt x="450926" y="11949"/>
                </a:lnTo>
                <a:lnTo>
                  <a:pt x="497578" y="28618"/>
                </a:lnTo>
                <a:lnTo>
                  <a:pt x="540265" y="51410"/>
                </a:lnTo>
                <a:lnTo>
                  <a:pt x="578617" y="79674"/>
                </a:lnTo>
                <a:lnTo>
                  <a:pt x="612266" y="112758"/>
                </a:lnTo>
                <a:lnTo>
                  <a:pt x="640841" y="150012"/>
                </a:lnTo>
                <a:lnTo>
                  <a:pt x="663974" y="190784"/>
                </a:lnTo>
                <a:lnTo>
                  <a:pt x="681296" y="234423"/>
                </a:lnTo>
                <a:lnTo>
                  <a:pt x="692436" y="280277"/>
                </a:lnTo>
                <a:lnTo>
                  <a:pt x="697025" y="327696"/>
                </a:lnTo>
                <a:lnTo>
                  <a:pt x="694695" y="376029"/>
                </a:lnTo>
                <a:lnTo>
                  <a:pt x="685076" y="424623"/>
                </a:lnTo>
                <a:lnTo>
                  <a:pt x="583057" y="794231"/>
                </a:lnTo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829107" y="2512456"/>
            <a:ext cx="285115" cy="526415"/>
          </a:xfrm>
          <a:custGeom>
            <a:avLst/>
            <a:gdLst/>
            <a:ahLst/>
            <a:cxnLst/>
            <a:rect l="l" t="t" r="r" b="b"/>
            <a:pathLst>
              <a:path w="285115" h="526414">
                <a:moveTo>
                  <a:pt x="284708" y="142354"/>
                </a:moveTo>
                <a:lnTo>
                  <a:pt x="277450" y="97357"/>
                </a:lnTo>
                <a:lnTo>
                  <a:pt x="257240" y="58279"/>
                </a:lnTo>
                <a:lnTo>
                  <a:pt x="226423" y="27464"/>
                </a:lnTo>
                <a:lnTo>
                  <a:pt x="187346" y="7256"/>
                </a:lnTo>
                <a:lnTo>
                  <a:pt x="142354" y="0"/>
                </a:lnTo>
                <a:lnTo>
                  <a:pt x="97362" y="7256"/>
                </a:lnTo>
                <a:lnTo>
                  <a:pt x="58284" y="27464"/>
                </a:lnTo>
                <a:lnTo>
                  <a:pt x="27468" y="58279"/>
                </a:lnTo>
                <a:lnTo>
                  <a:pt x="7257" y="97357"/>
                </a:lnTo>
                <a:lnTo>
                  <a:pt x="0" y="142354"/>
                </a:lnTo>
                <a:lnTo>
                  <a:pt x="5453" y="181503"/>
                </a:lnTo>
                <a:lnTo>
                  <a:pt x="20805" y="216471"/>
                </a:lnTo>
                <a:lnTo>
                  <a:pt x="44544" y="245752"/>
                </a:lnTo>
                <a:lnTo>
                  <a:pt x="75158" y="267842"/>
                </a:lnTo>
                <a:lnTo>
                  <a:pt x="75158" y="459092"/>
                </a:lnTo>
                <a:lnTo>
                  <a:pt x="80460" y="485180"/>
                </a:lnTo>
                <a:lnTo>
                  <a:pt x="94897" y="506542"/>
                </a:lnTo>
                <a:lnTo>
                  <a:pt x="116263" y="520975"/>
                </a:lnTo>
                <a:lnTo>
                  <a:pt x="142354" y="526275"/>
                </a:lnTo>
                <a:lnTo>
                  <a:pt x="168442" y="520975"/>
                </a:lnTo>
                <a:lnTo>
                  <a:pt x="189804" y="506542"/>
                </a:lnTo>
                <a:lnTo>
                  <a:pt x="204237" y="485180"/>
                </a:lnTo>
                <a:lnTo>
                  <a:pt x="209537" y="459092"/>
                </a:lnTo>
                <a:lnTo>
                  <a:pt x="209537" y="267842"/>
                </a:lnTo>
                <a:lnTo>
                  <a:pt x="240153" y="245752"/>
                </a:lnTo>
                <a:lnTo>
                  <a:pt x="263896" y="216471"/>
                </a:lnTo>
                <a:lnTo>
                  <a:pt x="279253" y="181503"/>
                </a:lnTo>
                <a:lnTo>
                  <a:pt x="284708" y="142354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90200" y="1032868"/>
            <a:ext cx="4769485" cy="3529329"/>
          </a:xfrm>
          <a:custGeom>
            <a:avLst/>
            <a:gdLst/>
            <a:ahLst/>
            <a:cxnLst/>
            <a:rect l="l" t="t" r="r" b="b"/>
            <a:pathLst>
              <a:path w="4769484" h="3529329">
                <a:moveTo>
                  <a:pt x="4181716" y="0"/>
                </a:moveTo>
                <a:lnTo>
                  <a:pt x="587260" y="0"/>
                </a:lnTo>
                <a:lnTo>
                  <a:pt x="539277" y="1956"/>
                </a:lnTo>
                <a:lnTo>
                  <a:pt x="492328" y="7722"/>
                </a:lnTo>
                <a:lnTo>
                  <a:pt x="446569" y="17144"/>
                </a:lnTo>
                <a:lnTo>
                  <a:pt x="402153" y="30068"/>
                </a:lnTo>
                <a:lnTo>
                  <a:pt x="359235" y="46339"/>
                </a:lnTo>
                <a:lnTo>
                  <a:pt x="317969" y="65804"/>
                </a:lnTo>
                <a:lnTo>
                  <a:pt x="278509" y="88307"/>
                </a:lnTo>
                <a:lnTo>
                  <a:pt x="241009" y="113696"/>
                </a:lnTo>
                <a:lnTo>
                  <a:pt x="205623" y="141815"/>
                </a:lnTo>
                <a:lnTo>
                  <a:pt x="172505" y="172512"/>
                </a:lnTo>
                <a:lnTo>
                  <a:pt x="141810" y="205630"/>
                </a:lnTo>
                <a:lnTo>
                  <a:pt x="113692" y="241017"/>
                </a:lnTo>
                <a:lnTo>
                  <a:pt x="88304" y="278518"/>
                </a:lnTo>
                <a:lnTo>
                  <a:pt x="65801" y="317979"/>
                </a:lnTo>
                <a:lnTo>
                  <a:pt x="46337" y="359246"/>
                </a:lnTo>
                <a:lnTo>
                  <a:pt x="30067" y="402165"/>
                </a:lnTo>
                <a:lnTo>
                  <a:pt x="17144" y="446581"/>
                </a:lnTo>
                <a:lnTo>
                  <a:pt x="7722" y="492340"/>
                </a:lnTo>
                <a:lnTo>
                  <a:pt x="1956" y="539289"/>
                </a:lnTo>
                <a:lnTo>
                  <a:pt x="0" y="587273"/>
                </a:lnTo>
                <a:lnTo>
                  <a:pt x="0" y="2171395"/>
                </a:lnTo>
                <a:lnTo>
                  <a:pt x="1956" y="2219377"/>
                </a:lnTo>
                <a:lnTo>
                  <a:pt x="7722" y="2266324"/>
                </a:lnTo>
                <a:lnTo>
                  <a:pt x="17144" y="2312082"/>
                </a:lnTo>
                <a:lnTo>
                  <a:pt x="30067" y="2356497"/>
                </a:lnTo>
                <a:lnTo>
                  <a:pt x="46337" y="2399414"/>
                </a:lnTo>
                <a:lnTo>
                  <a:pt x="65801" y="2440680"/>
                </a:lnTo>
                <a:lnTo>
                  <a:pt x="88304" y="2480140"/>
                </a:lnTo>
                <a:lnTo>
                  <a:pt x="113692" y="2517641"/>
                </a:lnTo>
                <a:lnTo>
                  <a:pt x="141810" y="2553027"/>
                </a:lnTo>
                <a:lnTo>
                  <a:pt x="172505" y="2586145"/>
                </a:lnTo>
                <a:lnTo>
                  <a:pt x="205623" y="2616841"/>
                </a:lnTo>
                <a:lnTo>
                  <a:pt x="241009" y="2644960"/>
                </a:lnTo>
                <a:lnTo>
                  <a:pt x="278509" y="2670348"/>
                </a:lnTo>
                <a:lnTo>
                  <a:pt x="317969" y="2692852"/>
                </a:lnTo>
                <a:lnTo>
                  <a:pt x="359235" y="2712316"/>
                </a:lnTo>
                <a:lnTo>
                  <a:pt x="402153" y="2728587"/>
                </a:lnTo>
                <a:lnTo>
                  <a:pt x="446569" y="2741511"/>
                </a:lnTo>
                <a:lnTo>
                  <a:pt x="492328" y="2750933"/>
                </a:lnTo>
                <a:lnTo>
                  <a:pt x="539277" y="2756699"/>
                </a:lnTo>
                <a:lnTo>
                  <a:pt x="587260" y="2758655"/>
                </a:lnTo>
                <a:lnTo>
                  <a:pt x="655205" y="2758655"/>
                </a:lnTo>
                <a:lnTo>
                  <a:pt x="624277" y="3105198"/>
                </a:lnTo>
                <a:lnTo>
                  <a:pt x="571180" y="3298291"/>
                </a:lnTo>
                <a:lnTo>
                  <a:pt x="457407" y="3407754"/>
                </a:lnTo>
                <a:lnTo>
                  <a:pt x="244449" y="3503409"/>
                </a:lnTo>
                <a:lnTo>
                  <a:pt x="776560" y="3529112"/>
                </a:lnTo>
                <a:lnTo>
                  <a:pt x="1070622" y="3460102"/>
                </a:lnTo>
                <a:lnTo>
                  <a:pt x="1231658" y="3226556"/>
                </a:lnTo>
                <a:lnTo>
                  <a:pt x="1364691" y="2758655"/>
                </a:lnTo>
                <a:lnTo>
                  <a:pt x="4181716" y="2758655"/>
                </a:lnTo>
                <a:lnTo>
                  <a:pt x="4229698" y="2756699"/>
                </a:lnTo>
                <a:lnTo>
                  <a:pt x="4276645" y="2750933"/>
                </a:lnTo>
                <a:lnTo>
                  <a:pt x="4322403" y="2741511"/>
                </a:lnTo>
                <a:lnTo>
                  <a:pt x="4366818" y="2728587"/>
                </a:lnTo>
                <a:lnTo>
                  <a:pt x="4409735" y="2712316"/>
                </a:lnTo>
                <a:lnTo>
                  <a:pt x="4451001" y="2692852"/>
                </a:lnTo>
                <a:lnTo>
                  <a:pt x="4490461" y="2670348"/>
                </a:lnTo>
                <a:lnTo>
                  <a:pt x="4527962" y="2644960"/>
                </a:lnTo>
                <a:lnTo>
                  <a:pt x="4563348" y="2616841"/>
                </a:lnTo>
                <a:lnTo>
                  <a:pt x="4596466" y="2586145"/>
                </a:lnTo>
                <a:lnTo>
                  <a:pt x="4627162" y="2553027"/>
                </a:lnTo>
                <a:lnTo>
                  <a:pt x="4655281" y="2517641"/>
                </a:lnTo>
                <a:lnTo>
                  <a:pt x="4680669" y="2480140"/>
                </a:lnTo>
                <a:lnTo>
                  <a:pt x="4703173" y="2440680"/>
                </a:lnTo>
                <a:lnTo>
                  <a:pt x="4722637" y="2399414"/>
                </a:lnTo>
                <a:lnTo>
                  <a:pt x="4738908" y="2356497"/>
                </a:lnTo>
                <a:lnTo>
                  <a:pt x="4751832" y="2312082"/>
                </a:lnTo>
                <a:lnTo>
                  <a:pt x="4761254" y="2266324"/>
                </a:lnTo>
                <a:lnTo>
                  <a:pt x="4767020" y="2219377"/>
                </a:lnTo>
                <a:lnTo>
                  <a:pt x="4768977" y="2171395"/>
                </a:lnTo>
                <a:lnTo>
                  <a:pt x="4768977" y="587273"/>
                </a:lnTo>
                <a:lnTo>
                  <a:pt x="4767020" y="539289"/>
                </a:lnTo>
                <a:lnTo>
                  <a:pt x="4761254" y="492340"/>
                </a:lnTo>
                <a:lnTo>
                  <a:pt x="4751832" y="446581"/>
                </a:lnTo>
                <a:lnTo>
                  <a:pt x="4738908" y="402165"/>
                </a:lnTo>
                <a:lnTo>
                  <a:pt x="4722637" y="359246"/>
                </a:lnTo>
                <a:lnTo>
                  <a:pt x="4703173" y="317979"/>
                </a:lnTo>
                <a:lnTo>
                  <a:pt x="4680669" y="278518"/>
                </a:lnTo>
                <a:lnTo>
                  <a:pt x="4655281" y="241017"/>
                </a:lnTo>
                <a:lnTo>
                  <a:pt x="4627162" y="205630"/>
                </a:lnTo>
                <a:lnTo>
                  <a:pt x="4596466" y="172512"/>
                </a:lnTo>
                <a:lnTo>
                  <a:pt x="4563348" y="141815"/>
                </a:lnTo>
                <a:lnTo>
                  <a:pt x="4527962" y="113696"/>
                </a:lnTo>
                <a:lnTo>
                  <a:pt x="4490461" y="88307"/>
                </a:lnTo>
                <a:lnTo>
                  <a:pt x="4451001" y="65804"/>
                </a:lnTo>
                <a:lnTo>
                  <a:pt x="4409735" y="46339"/>
                </a:lnTo>
                <a:lnTo>
                  <a:pt x="4366818" y="30068"/>
                </a:lnTo>
                <a:lnTo>
                  <a:pt x="4322403" y="17144"/>
                </a:lnTo>
                <a:lnTo>
                  <a:pt x="4276645" y="7722"/>
                </a:lnTo>
                <a:lnTo>
                  <a:pt x="4229698" y="1956"/>
                </a:lnTo>
                <a:lnTo>
                  <a:pt x="4181716" y="0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395873" y="4256674"/>
            <a:ext cx="4769485" cy="3529329"/>
          </a:xfrm>
          <a:custGeom>
            <a:avLst/>
            <a:gdLst/>
            <a:ahLst/>
            <a:cxnLst/>
            <a:rect l="l" t="t" r="r" b="b"/>
            <a:pathLst>
              <a:path w="4769484" h="3529329">
                <a:moveTo>
                  <a:pt x="587260" y="0"/>
                </a:moveTo>
                <a:lnTo>
                  <a:pt x="4181716" y="0"/>
                </a:lnTo>
                <a:lnTo>
                  <a:pt x="4229700" y="1956"/>
                </a:lnTo>
                <a:lnTo>
                  <a:pt x="4276648" y="7722"/>
                </a:lnTo>
                <a:lnTo>
                  <a:pt x="4322408" y="17144"/>
                </a:lnTo>
                <a:lnTo>
                  <a:pt x="4366824" y="30068"/>
                </a:lnTo>
                <a:lnTo>
                  <a:pt x="4409743" y="46339"/>
                </a:lnTo>
                <a:lnTo>
                  <a:pt x="4451009" y="65804"/>
                </a:lnTo>
                <a:lnTo>
                  <a:pt x="4490471" y="88307"/>
                </a:lnTo>
                <a:lnTo>
                  <a:pt x="4527972" y="113696"/>
                </a:lnTo>
                <a:lnTo>
                  <a:pt x="4563359" y="141815"/>
                </a:lnTo>
                <a:lnTo>
                  <a:pt x="4596477" y="172512"/>
                </a:lnTo>
                <a:lnTo>
                  <a:pt x="4627173" y="205630"/>
                </a:lnTo>
                <a:lnTo>
                  <a:pt x="4655293" y="241017"/>
                </a:lnTo>
                <a:lnTo>
                  <a:pt x="4680681" y="278518"/>
                </a:lnTo>
                <a:lnTo>
                  <a:pt x="4703185" y="317979"/>
                </a:lnTo>
                <a:lnTo>
                  <a:pt x="4722649" y="359246"/>
                </a:lnTo>
                <a:lnTo>
                  <a:pt x="4738921" y="402165"/>
                </a:lnTo>
                <a:lnTo>
                  <a:pt x="4751844" y="446581"/>
                </a:lnTo>
                <a:lnTo>
                  <a:pt x="4761267" y="492340"/>
                </a:lnTo>
                <a:lnTo>
                  <a:pt x="4767033" y="539289"/>
                </a:lnTo>
                <a:lnTo>
                  <a:pt x="4768989" y="587273"/>
                </a:lnTo>
                <a:lnTo>
                  <a:pt x="4768989" y="2171395"/>
                </a:lnTo>
                <a:lnTo>
                  <a:pt x="4767033" y="2219378"/>
                </a:lnTo>
                <a:lnTo>
                  <a:pt x="4761267" y="2266327"/>
                </a:lnTo>
                <a:lnTo>
                  <a:pt x="4751844" y="2312086"/>
                </a:lnTo>
                <a:lnTo>
                  <a:pt x="4738921" y="2356501"/>
                </a:lnTo>
                <a:lnTo>
                  <a:pt x="4722649" y="2399419"/>
                </a:lnTo>
                <a:lnTo>
                  <a:pt x="4703185" y="2440686"/>
                </a:lnTo>
                <a:lnTo>
                  <a:pt x="4680681" y="2480146"/>
                </a:lnTo>
                <a:lnTo>
                  <a:pt x="4655293" y="2517646"/>
                </a:lnTo>
                <a:lnTo>
                  <a:pt x="4627173" y="2553032"/>
                </a:lnTo>
                <a:lnTo>
                  <a:pt x="4596477" y="2586150"/>
                </a:lnTo>
                <a:lnTo>
                  <a:pt x="4563359" y="2616845"/>
                </a:lnTo>
                <a:lnTo>
                  <a:pt x="4527972" y="2644963"/>
                </a:lnTo>
                <a:lnTo>
                  <a:pt x="4490471" y="2670351"/>
                </a:lnTo>
                <a:lnTo>
                  <a:pt x="4451009" y="2692854"/>
                </a:lnTo>
                <a:lnTo>
                  <a:pt x="4409743" y="2712318"/>
                </a:lnTo>
                <a:lnTo>
                  <a:pt x="4366824" y="2728588"/>
                </a:lnTo>
                <a:lnTo>
                  <a:pt x="4322408" y="2741511"/>
                </a:lnTo>
                <a:lnTo>
                  <a:pt x="4276648" y="2750933"/>
                </a:lnTo>
                <a:lnTo>
                  <a:pt x="4229700" y="2756699"/>
                </a:lnTo>
                <a:lnTo>
                  <a:pt x="4181716" y="2758655"/>
                </a:lnTo>
                <a:lnTo>
                  <a:pt x="4113771" y="2758655"/>
                </a:lnTo>
                <a:lnTo>
                  <a:pt x="4144699" y="3105198"/>
                </a:lnTo>
                <a:lnTo>
                  <a:pt x="4197797" y="3298291"/>
                </a:lnTo>
                <a:lnTo>
                  <a:pt x="4311574" y="3407754"/>
                </a:lnTo>
                <a:lnTo>
                  <a:pt x="4524540" y="3503409"/>
                </a:lnTo>
                <a:lnTo>
                  <a:pt x="3992421" y="3529112"/>
                </a:lnTo>
                <a:lnTo>
                  <a:pt x="3698355" y="3460102"/>
                </a:lnTo>
                <a:lnTo>
                  <a:pt x="3537318" y="3226556"/>
                </a:lnTo>
                <a:lnTo>
                  <a:pt x="3404285" y="2758655"/>
                </a:lnTo>
                <a:lnTo>
                  <a:pt x="587260" y="2758655"/>
                </a:lnTo>
                <a:lnTo>
                  <a:pt x="539278" y="2756699"/>
                </a:lnTo>
                <a:lnTo>
                  <a:pt x="492331" y="2750933"/>
                </a:lnTo>
                <a:lnTo>
                  <a:pt x="446573" y="2741511"/>
                </a:lnTo>
                <a:lnTo>
                  <a:pt x="402158" y="2728588"/>
                </a:lnTo>
                <a:lnTo>
                  <a:pt x="359241" y="2712318"/>
                </a:lnTo>
                <a:lnTo>
                  <a:pt x="317975" y="2692854"/>
                </a:lnTo>
                <a:lnTo>
                  <a:pt x="278515" y="2670351"/>
                </a:lnTo>
                <a:lnTo>
                  <a:pt x="241014" y="2644963"/>
                </a:lnTo>
                <a:lnTo>
                  <a:pt x="205628" y="2616845"/>
                </a:lnTo>
                <a:lnTo>
                  <a:pt x="172510" y="2586150"/>
                </a:lnTo>
                <a:lnTo>
                  <a:pt x="141814" y="2553032"/>
                </a:lnTo>
                <a:lnTo>
                  <a:pt x="113695" y="2517646"/>
                </a:lnTo>
                <a:lnTo>
                  <a:pt x="88307" y="2480146"/>
                </a:lnTo>
                <a:lnTo>
                  <a:pt x="65803" y="2440686"/>
                </a:lnTo>
                <a:lnTo>
                  <a:pt x="46339" y="2399419"/>
                </a:lnTo>
                <a:lnTo>
                  <a:pt x="30068" y="2356501"/>
                </a:lnTo>
                <a:lnTo>
                  <a:pt x="17144" y="2312086"/>
                </a:lnTo>
                <a:lnTo>
                  <a:pt x="7722" y="2266327"/>
                </a:lnTo>
                <a:lnTo>
                  <a:pt x="1956" y="2219378"/>
                </a:lnTo>
                <a:lnTo>
                  <a:pt x="0" y="2171395"/>
                </a:lnTo>
                <a:lnTo>
                  <a:pt x="0" y="587273"/>
                </a:lnTo>
                <a:lnTo>
                  <a:pt x="1956" y="539289"/>
                </a:lnTo>
                <a:lnTo>
                  <a:pt x="7722" y="492340"/>
                </a:lnTo>
                <a:lnTo>
                  <a:pt x="17144" y="446581"/>
                </a:lnTo>
                <a:lnTo>
                  <a:pt x="30068" y="402165"/>
                </a:lnTo>
                <a:lnTo>
                  <a:pt x="46339" y="359246"/>
                </a:lnTo>
                <a:lnTo>
                  <a:pt x="65803" y="317979"/>
                </a:lnTo>
                <a:lnTo>
                  <a:pt x="88307" y="278518"/>
                </a:lnTo>
                <a:lnTo>
                  <a:pt x="113695" y="241017"/>
                </a:lnTo>
                <a:lnTo>
                  <a:pt x="141814" y="205630"/>
                </a:lnTo>
                <a:lnTo>
                  <a:pt x="172510" y="172512"/>
                </a:lnTo>
                <a:lnTo>
                  <a:pt x="205628" y="141815"/>
                </a:lnTo>
                <a:lnTo>
                  <a:pt x="241014" y="113696"/>
                </a:lnTo>
                <a:lnTo>
                  <a:pt x="278515" y="88307"/>
                </a:lnTo>
                <a:lnTo>
                  <a:pt x="317975" y="65804"/>
                </a:lnTo>
                <a:lnTo>
                  <a:pt x="359241" y="46339"/>
                </a:lnTo>
                <a:lnTo>
                  <a:pt x="402158" y="30068"/>
                </a:lnTo>
                <a:lnTo>
                  <a:pt x="446573" y="17144"/>
                </a:lnTo>
                <a:lnTo>
                  <a:pt x="492331" y="7722"/>
                </a:lnTo>
                <a:lnTo>
                  <a:pt x="539278" y="1956"/>
                </a:lnTo>
                <a:lnTo>
                  <a:pt x="587260" y="0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8875398" y="2379340"/>
            <a:ext cx="1372870" cy="708660"/>
          </a:xfrm>
          <a:custGeom>
            <a:avLst/>
            <a:gdLst/>
            <a:ahLst/>
            <a:cxnLst/>
            <a:rect l="l" t="t" r="r" b="b"/>
            <a:pathLst>
              <a:path w="1372870" h="708660">
                <a:moveTo>
                  <a:pt x="4131" y="388995"/>
                </a:moveTo>
                <a:lnTo>
                  <a:pt x="13928" y="440760"/>
                </a:lnTo>
                <a:lnTo>
                  <a:pt x="28805" y="489428"/>
                </a:lnTo>
                <a:lnTo>
                  <a:pt x="48287" y="534509"/>
                </a:lnTo>
                <a:lnTo>
                  <a:pt x="71895" y="575509"/>
                </a:lnTo>
                <a:lnTo>
                  <a:pt x="99153" y="611937"/>
                </a:lnTo>
                <a:lnTo>
                  <a:pt x="129584" y="643302"/>
                </a:lnTo>
                <a:lnTo>
                  <a:pt x="162710" y="669110"/>
                </a:lnTo>
                <a:lnTo>
                  <a:pt x="198055" y="688872"/>
                </a:lnTo>
                <a:lnTo>
                  <a:pt x="235140" y="702093"/>
                </a:lnTo>
                <a:lnTo>
                  <a:pt x="273490" y="708284"/>
                </a:lnTo>
                <a:lnTo>
                  <a:pt x="312627" y="706952"/>
                </a:lnTo>
                <a:lnTo>
                  <a:pt x="353816" y="696882"/>
                </a:lnTo>
                <a:lnTo>
                  <a:pt x="391759" y="678584"/>
                </a:lnTo>
                <a:lnTo>
                  <a:pt x="426034" y="652822"/>
                </a:lnTo>
                <a:lnTo>
                  <a:pt x="456221" y="620360"/>
                </a:lnTo>
                <a:lnTo>
                  <a:pt x="481898" y="581963"/>
                </a:lnTo>
                <a:lnTo>
                  <a:pt x="502645" y="538395"/>
                </a:lnTo>
                <a:lnTo>
                  <a:pt x="518041" y="490421"/>
                </a:lnTo>
                <a:lnTo>
                  <a:pt x="527663" y="438804"/>
                </a:lnTo>
                <a:lnTo>
                  <a:pt x="853037" y="396259"/>
                </a:lnTo>
                <a:lnTo>
                  <a:pt x="870487" y="526917"/>
                </a:lnTo>
                <a:lnTo>
                  <a:pt x="1058231" y="500945"/>
                </a:lnTo>
                <a:lnTo>
                  <a:pt x="1040781" y="370287"/>
                </a:lnTo>
                <a:lnTo>
                  <a:pt x="1134876" y="357714"/>
                </a:lnTo>
                <a:lnTo>
                  <a:pt x="1166283" y="592957"/>
                </a:lnTo>
                <a:lnTo>
                  <a:pt x="1272404" y="578796"/>
                </a:lnTo>
                <a:lnTo>
                  <a:pt x="1240997" y="343554"/>
                </a:lnTo>
                <a:lnTo>
                  <a:pt x="1372467" y="326003"/>
                </a:lnTo>
                <a:lnTo>
                  <a:pt x="1345416" y="123425"/>
                </a:lnTo>
                <a:lnTo>
                  <a:pt x="507864" y="235261"/>
                </a:lnTo>
                <a:lnTo>
                  <a:pt x="489144" y="187173"/>
                </a:lnTo>
                <a:lnTo>
                  <a:pt x="465818" y="143320"/>
                </a:lnTo>
                <a:lnTo>
                  <a:pt x="438420" y="104253"/>
                </a:lnTo>
                <a:lnTo>
                  <a:pt x="407483" y="70522"/>
                </a:lnTo>
                <a:lnTo>
                  <a:pt x="373540" y="42680"/>
                </a:lnTo>
                <a:lnTo>
                  <a:pt x="337125" y="21278"/>
                </a:lnTo>
                <a:lnTo>
                  <a:pt x="298771" y="6868"/>
                </a:lnTo>
                <a:lnTo>
                  <a:pt x="259012" y="0"/>
                </a:lnTo>
                <a:lnTo>
                  <a:pt x="218380" y="1225"/>
                </a:lnTo>
                <a:lnTo>
                  <a:pt x="180268" y="10210"/>
                </a:lnTo>
                <a:lnTo>
                  <a:pt x="144888" y="26247"/>
                </a:lnTo>
                <a:lnTo>
                  <a:pt x="112572" y="48737"/>
                </a:lnTo>
                <a:lnTo>
                  <a:pt x="83651" y="77081"/>
                </a:lnTo>
                <a:lnTo>
                  <a:pt x="58458" y="110678"/>
                </a:lnTo>
                <a:lnTo>
                  <a:pt x="37322" y="148929"/>
                </a:lnTo>
                <a:lnTo>
                  <a:pt x="20577" y="191233"/>
                </a:lnTo>
                <a:lnTo>
                  <a:pt x="8554" y="236992"/>
                </a:lnTo>
                <a:lnTo>
                  <a:pt x="1584" y="285605"/>
                </a:lnTo>
                <a:lnTo>
                  <a:pt x="0" y="336472"/>
                </a:lnTo>
                <a:lnTo>
                  <a:pt x="4131" y="388995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033034" y="2587805"/>
            <a:ext cx="215900" cy="291465"/>
          </a:xfrm>
          <a:custGeom>
            <a:avLst/>
            <a:gdLst/>
            <a:ahLst/>
            <a:cxnLst/>
            <a:rect l="l" t="t" r="r" b="b"/>
            <a:pathLst>
              <a:path w="215900" h="291464">
                <a:moveTo>
                  <a:pt x="0" y="160032"/>
                </a:moveTo>
                <a:lnTo>
                  <a:pt x="906" y="102216"/>
                </a:lnTo>
                <a:lnTo>
                  <a:pt x="17845" y="52841"/>
                </a:lnTo>
                <a:lnTo>
                  <a:pt x="47968" y="17054"/>
                </a:lnTo>
                <a:lnTo>
                  <a:pt x="88430" y="0"/>
                </a:lnTo>
                <a:lnTo>
                  <a:pt x="131940" y="5840"/>
                </a:lnTo>
                <a:lnTo>
                  <a:pt x="170394" y="32470"/>
                </a:lnTo>
                <a:lnTo>
                  <a:pt x="199692" y="75670"/>
                </a:lnTo>
                <a:lnTo>
                  <a:pt x="215734" y="131216"/>
                </a:lnTo>
                <a:lnTo>
                  <a:pt x="214828" y="189034"/>
                </a:lnTo>
                <a:lnTo>
                  <a:pt x="197891" y="238412"/>
                </a:lnTo>
                <a:lnTo>
                  <a:pt x="167771" y="274200"/>
                </a:lnTo>
                <a:lnTo>
                  <a:pt x="127317" y="291249"/>
                </a:lnTo>
                <a:lnTo>
                  <a:pt x="83799" y="285410"/>
                </a:lnTo>
                <a:lnTo>
                  <a:pt x="45342" y="258783"/>
                </a:lnTo>
                <a:lnTo>
                  <a:pt x="16042" y="215584"/>
                </a:lnTo>
                <a:lnTo>
                  <a:pt x="0" y="160032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295289" y="1960184"/>
            <a:ext cx="168275" cy="180975"/>
          </a:xfrm>
          <a:custGeom>
            <a:avLst/>
            <a:gdLst/>
            <a:ahLst/>
            <a:cxnLst/>
            <a:rect l="l" t="t" r="r" b="b"/>
            <a:pathLst>
              <a:path w="168275" h="180975">
                <a:moveTo>
                  <a:pt x="0" y="0"/>
                </a:moveTo>
                <a:lnTo>
                  <a:pt x="168033" y="180479"/>
                </a:lnTo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737161" y="1692569"/>
            <a:ext cx="99695" cy="230504"/>
          </a:xfrm>
          <a:custGeom>
            <a:avLst/>
            <a:gdLst/>
            <a:ahLst/>
            <a:cxnLst/>
            <a:rect l="l" t="t" r="r" b="b"/>
            <a:pathLst>
              <a:path w="99695" h="230505">
                <a:moveTo>
                  <a:pt x="0" y="0"/>
                </a:moveTo>
                <a:lnTo>
                  <a:pt x="99580" y="230276"/>
                </a:lnTo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0266167" y="1624116"/>
            <a:ext cx="43815" cy="236854"/>
          </a:xfrm>
          <a:custGeom>
            <a:avLst/>
            <a:gdLst/>
            <a:ahLst/>
            <a:cxnLst/>
            <a:rect l="l" t="t" r="r" b="b"/>
            <a:pathLst>
              <a:path w="43815" h="236855">
                <a:moveTo>
                  <a:pt x="43560" y="0"/>
                </a:moveTo>
                <a:lnTo>
                  <a:pt x="0" y="236486"/>
                </a:lnTo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614767" y="4784473"/>
            <a:ext cx="450215" cy="1157605"/>
          </a:xfrm>
          <a:custGeom>
            <a:avLst/>
            <a:gdLst/>
            <a:ahLst/>
            <a:cxnLst/>
            <a:rect l="l" t="t" r="r" b="b"/>
            <a:pathLst>
              <a:path w="450215" h="1157604">
                <a:moveTo>
                  <a:pt x="427837" y="1157579"/>
                </a:moveTo>
                <a:lnTo>
                  <a:pt x="22301" y="1157579"/>
                </a:lnTo>
                <a:lnTo>
                  <a:pt x="0" y="0"/>
                </a:lnTo>
                <a:lnTo>
                  <a:pt x="450138" y="0"/>
                </a:lnTo>
                <a:lnTo>
                  <a:pt x="427837" y="1157579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669986" y="6170513"/>
            <a:ext cx="339725" cy="339725"/>
          </a:xfrm>
          <a:custGeom>
            <a:avLst/>
            <a:gdLst/>
            <a:ahLst/>
            <a:cxnLst/>
            <a:rect l="l" t="t" r="r" b="b"/>
            <a:pathLst>
              <a:path w="339725" h="339725">
                <a:moveTo>
                  <a:pt x="339686" y="169849"/>
                </a:moveTo>
                <a:lnTo>
                  <a:pt x="333620" y="215001"/>
                </a:lnTo>
                <a:lnTo>
                  <a:pt x="316499" y="255574"/>
                </a:lnTo>
                <a:lnTo>
                  <a:pt x="289944" y="289950"/>
                </a:lnTo>
                <a:lnTo>
                  <a:pt x="255571" y="316509"/>
                </a:lnTo>
                <a:lnTo>
                  <a:pt x="215000" y="333632"/>
                </a:lnTo>
                <a:lnTo>
                  <a:pt x="169849" y="339699"/>
                </a:lnTo>
                <a:lnTo>
                  <a:pt x="124698" y="333632"/>
                </a:lnTo>
                <a:lnTo>
                  <a:pt x="84124" y="316509"/>
                </a:lnTo>
                <a:lnTo>
                  <a:pt x="49749" y="289950"/>
                </a:lnTo>
                <a:lnTo>
                  <a:pt x="23190" y="255574"/>
                </a:lnTo>
                <a:lnTo>
                  <a:pt x="6067" y="215001"/>
                </a:lnTo>
                <a:lnTo>
                  <a:pt x="0" y="169849"/>
                </a:lnTo>
                <a:lnTo>
                  <a:pt x="6067" y="124698"/>
                </a:lnTo>
                <a:lnTo>
                  <a:pt x="23190" y="84124"/>
                </a:lnTo>
                <a:lnTo>
                  <a:pt x="49749" y="49749"/>
                </a:lnTo>
                <a:lnTo>
                  <a:pt x="84124" y="23190"/>
                </a:lnTo>
                <a:lnTo>
                  <a:pt x="124698" y="6067"/>
                </a:lnTo>
                <a:lnTo>
                  <a:pt x="169849" y="0"/>
                </a:lnTo>
                <a:lnTo>
                  <a:pt x="215000" y="6067"/>
                </a:lnTo>
                <a:lnTo>
                  <a:pt x="255571" y="23190"/>
                </a:lnTo>
                <a:lnTo>
                  <a:pt x="289944" y="49749"/>
                </a:lnTo>
                <a:lnTo>
                  <a:pt x="316499" y="84124"/>
                </a:lnTo>
                <a:lnTo>
                  <a:pt x="333620" y="124698"/>
                </a:lnTo>
                <a:lnTo>
                  <a:pt x="339686" y="169849"/>
                </a:lnTo>
                <a:close/>
              </a:path>
            </a:pathLst>
          </a:custGeom>
          <a:ln w="54063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114</a:t>
            </a:fld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115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6672" y="1283183"/>
            <a:ext cx="4812665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18237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can </a:t>
            </a:r>
            <a:r>
              <a:rPr sz="3600" b="1" spc="-25" dirty="0">
                <a:latin typeface="Segoe UI Semibold"/>
                <a:cs typeface="Segoe UI Semibold"/>
              </a:rPr>
              <a:t>you</a:t>
            </a:r>
            <a:r>
              <a:rPr sz="3600" b="1" spc="-17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say  </a:t>
            </a:r>
            <a:r>
              <a:rPr sz="3600" b="1" spc="-10" dirty="0">
                <a:latin typeface="Segoe UI Semibold"/>
                <a:cs typeface="Segoe UI Semibold"/>
              </a:rPr>
              <a:t>as 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r>
              <a:rPr sz="3600" b="1" spc="-8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coach?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Avoid </a:t>
            </a:r>
            <a:r>
              <a:rPr sz="1800" b="1" spc="-5" dirty="0">
                <a:latin typeface="Segoe UI Semibold"/>
                <a:cs typeface="Segoe UI Semibold"/>
              </a:rPr>
              <a:t>saying what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dirty="0">
                <a:latin typeface="Segoe UI Semibold"/>
                <a:cs typeface="Segoe UI Semibold"/>
              </a:rPr>
              <a:t>do; focus </a:t>
            </a:r>
            <a:r>
              <a:rPr sz="1800" b="1" spc="-5" dirty="0">
                <a:latin typeface="Segoe UI Semibold"/>
                <a:cs typeface="Segoe UI Semibold"/>
              </a:rPr>
              <a:t>on the  </a:t>
            </a:r>
            <a:r>
              <a:rPr sz="1800" b="1" spc="-20" dirty="0">
                <a:latin typeface="Segoe UI Semibold"/>
                <a:cs typeface="Segoe UI Semibold"/>
              </a:rPr>
              <a:t>strategy’s </a:t>
            </a:r>
            <a:r>
              <a:rPr sz="1800" b="1" spc="-5" dirty="0">
                <a:latin typeface="Segoe UI Semibold"/>
                <a:cs typeface="Segoe UI Semibold"/>
              </a:rPr>
              <a:t>usefulness “many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30" dirty="0">
                <a:latin typeface="Segoe UI Semibold"/>
                <a:cs typeface="Segoe UI Semibold"/>
              </a:rPr>
              <a:t>find…”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6672" y="3416631"/>
            <a:ext cx="47123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Feedback: </a:t>
            </a:r>
            <a:r>
              <a:rPr sz="1800" b="1" spc="-10" dirty="0">
                <a:latin typeface="Segoe UI Semibold"/>
                <a:cs typeface="Segoe UI Semibold"/>
              </a:rPr>
              <a:t>Appreciation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effort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important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6672" y="3975329"/>
            <a:ext cx="492061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Coaching helps if the learner is willing to </a:t>
            </a:r>
            <a:r>
              <a:rPr sz="1800" b="1" spc="-15" dirty="0">
                <a:latin typeface="Segoe UI Semibold"/>
                <a:cs typeface="Segoe UI Semibold"/>
              </a:rPr>
              <a:t>take  </a:t>
            </a:r>
            <a:r>
              <a:rPr sz="1800" b="1" spc="-10" dirty="0">
                <a:latin typeface="Segoe UI Semibold"/>
                <a:cs typeface="Segoe UI Semibold"/>
              </a:rPr>
              <a:t>responsibility </a:t>
            </a:r>
            <a:r>
              <a:rPr sz="1800" b="1" dirty="0">
                <a:latin typeface="Segoe UI Semibold"/>
                <a:cs typeface="Segoe UI Semibold"/>
              </a:rPr>
              <a:t>(otherwise: </a:t>
            </a:r>
            <a:r>
              <a:rPr sz="1800" b="1" spc="-10" dirty="0">
                <a:latin typeface="Segoe UI Semibold"/>
                <a:cs typeface="Segoe UI Semibold"/>
              </a:rPr>
              <a:t>“you </a:t>
            </a:r>
            <a:r>
              <a:rPr sz="1800" b="1" spc="-5" dirty="0">
                <a:latin typeface="Segoe UI Semibold"/>
                <a:cs typeface="Segoe UI Semibold"/>
              </a:rPr>
              <a:t>said to </a:t>
            </a:r>
            <a:r>
              <a:rPr sz="1800" b="1" dirty="0">
                <a:latin typeface="Segoe UI Semibold"/>
                <a:cs typeface="Segoe UI Semibold"/>
              </a:rPr>
              <a:t>do X and  </a:t>
            </a:r>
            <a:r>
              <a:rPr sz="1800" b="1" spc="-5" dirty="0">
                <a:latin typeface="Segoe UI Semibold"/>
                <a:cs typeface="Segoe UI Semibold"/>
              </a:rPr>
              <a:t>it </a:t>
            </a:r>
            <a:r>
              <a:rPr sz="1800" b="1" dirty="0">
                <a:latin typeface="Segoe UI Semibold"/>
                <a:cs typeface="Segoe UI Semibold"/>
              </a:rPr>
              <a:t>did </a:t>
            </a:r>
            <a:r>
              <a:rPr sz="1800" b="1" spc="-5" dirty="0">
                <a:latin typeface="Segoe UI Semibold"/>
                <a:cs typeface="Segoe UI Semibold"/>
              </a:rPr>
              <a:t>not</a:t>
            </a:r>
            <a:r>
              <a:rPr sz="1800" b="1" spc="-10" dirty="0">
                <a:latin typeface="Segoe UI Semibold"/>
                <a:cs typeface="Segoe UI Semibold"/>
              </a:rPr>
              <a:t> work”)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878571" y="1283183"/>
            <a:ext cx="4707255" cy="191008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Are you willing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36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try</a:t>
            </a:r>
            <a:r>
              <a:rPr sz="3600" b="1" spc="-1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new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strategy?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800"/>
              </a:spcBef>
            </a:pP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One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option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is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200" b="1" spc="-16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….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878571" y="3543656"/>
            <a:ext cx="329628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An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alternative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would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be</a:t>
            </a:r>
            <a:r>
              <a:rPr sz="2200" b="1" spc="-2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215" dirty="0">
                <a:solidFill>
                  <a:srgbClr val="FFFFFF"/>
                </a:solidFill>
                <a:latin typeface="Calibri"/>
                <a:cs typeface="Calibri"/>
              </a:rPr>
              <a:t>…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78571" y="4234333"/>
            <a:ext cx="537337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I’m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60" dirty="0">
                <a:solidFill>
                  <a:srgbClr val="FFFFFF"/>
                </a:solidFill>
                <a:latin typeface="Calibri"/>
                <a:cs typeface="Calibri"/>
              </a:rPr>
              <a:t>going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try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map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where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you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dirty="0">
                <a:solidFill>
                  <a:srgbClr val="FFFFFF"/>
                </a:solidFill>
                <a:latin typeface="Calibri"/>
                <a:cs typeface="Calibri"/>
              </a:rPr>
              <a:t>are,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and 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short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list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steps that </a:t>
            </a:r>
            <a:r>
              <a:rPr sz="2200" b="1" spc="125" dirty="0">
                <a:solidFill>
                  <a:srgbClr val="FFFFFF"/>
                </a:solidFill>
                <a:latin typeface="Calibri"/>
                <a:cs typeface="Calibri"/>
              </a:rPr>
              <a:t>might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help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you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move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forward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8571" y="5656758"/>
            <a:ext cx="545592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When you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tried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those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things,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which</a:t>
            </a:r>
            <a:r>
              <a:rPr sz="2200" b="1" spc="-3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worked  for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you?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36707" y="1311144"/>
            <a:ext cx="508698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Remember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pause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clarify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(as 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mirror):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116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36707" y="2398289"/>
            <a:ext cx="3568700" cy="919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7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“stuck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place”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36707" y="4689369"/>
            <a:ext cx="4439285" cy="2545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Before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 as a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coach: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307340" marR="5080" indent="-30734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—enlist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 in the coaching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(ask them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join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you)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7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—begin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offer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advice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7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—outline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strategy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117650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6672" y="1283183"/>
            <a:ext cx="4286250" cy="1087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20" dirty="0">
                <a:latin typeface="Segoe UI Semibold"/>
                <a:cs typeface="Segoe UI Semibold"/>
              </a:rPr>
              <a:t>Take </a:t>
            </a:r>
            <a:r>
              <a:rPr sz="3600" b="1" spc="-30" dirty="0">
                <a:latin typeface="Segoe UI Semibold"/>
                <a:cs typeface="Segoe UI Semibold"/>
              </a:rPr>
              <a:t>Away</a:t>
            </a:r>
            <a:r>
              <a:rPr sz="3600" b="1" spc="-2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Messages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80"/>
              </a:spcBef>
            </a:pPr>
            <a:r>
              <a:rPr sz="1800" b="1" dirty="0">
                <a:latin typeface="Segoe UI Semibold"/>
                <a:cs typeface="Segoe UI Semibold"/>
              </a:rPr>
              <a:t>One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is not better than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20" dirty="0">
                <a:latin typeface="Segoe UI Semibold"/>
                <a:cs typeface="Segoe UI Semibold"/>
              </a:rPr>
              <a:t>another.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2629282"/>
            <a:ext cx="46520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Acting </a:t>
            </a:r>
            <a:r>
              <a:rPr sz="1800" b="1" dirty="0">
                <a:latin typeface="Segoe UI Semibold"/>
                <a:cs typeface="Segoe UI Semibold"/>
              </a:rPr>
              <a:t>as a </a:t>
            </a:r>
            <a:r>
              <a:rPr sz="1800" b="1" spc="-5" dirty="0">
                <a:latin typeface="Segoe UI Semibold"/>
                <a:cs typeface="Segoe UI Semibold"/>
              </a:rPr>
              <a:t>mirror can help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a </a:t>
            </a:r>
            <a:r>
              <a:rPr sz="1800" b="1" spc="-5" dirty="0">
                <a:latin typeface="Segoe UI Semibold"/>
                <a:cs typeface="Segoe UI Semibold"/>
              </a:rPr>
              <a:t>more  informed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coach.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30E5D0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547" y="7742421"/>
            <a:ext cx="30607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117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0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6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	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nd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ch	</a:t>
            </a:r>
            <a:r>
              <a:rPr sz="1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ol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rp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69892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79628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responses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asked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beginning as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result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mirror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coach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0607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118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05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6379" marR="5080" indent="-2343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—Can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dirty="0">
                <a:latin typeface="Segoe UI Semibold"/>
                <a:cs typeface="Segoe UI Semibold"/>
              </a:rPr>
              <a:t>as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on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mirror or  </a:t>
            </a:r>
            <a:r>
              <a:rPr sz="1800" b="1" spc="-10" dirty="0">
                <a:latin typeface="Segoe UI Semibold"/>
                <a:cs typeface="Segoe UI Semibold"/>
              </a:rPr>
              <a:t>coach role </a:t>
            </a:r>
            <a:r>
              <a:rPr sz="1800" b="1" spc="-5" dirty="0">
                <a:latin typeface="Segoe UI Semibold"/>
                <a:cs typeface="Segoe UI Semibold"/>
              </a:rPr>
              <a:t>to help the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119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31304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next step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 </a:t>
            </a:r>
            <a:r>
              <a:rPr sz="1800" b="1" spc="-5" dirty="0">
                <a:latin typeface="Segoe UI Semibold"/>
                <a:cs typeface="Segoe UI Semibold"/>
              </a:rPr>
              <a:t>including the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question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  posed, </a:t>
            </a:r>
            <a:r>
              <a:rPr sz="1800" b="1" spc="-5" dirty="0">
                <a:latin typeface="Segoe UI Semibold"/>
                <a:cs typeface="Segoe UI Semibold"/>
              </a:rPr>
              <a:t>or the type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taken?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719445" cy="2063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trying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someone with their 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homework. 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can’t tell if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just can’t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remember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certain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syntax. How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proceed?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986308"/>
            <a:ext cx="525653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04480" y="1292842"/>
            <a:ext cx="5578475" cy="3728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30" dirty="0">
                <a:latin typeface="Calibri"/>
                <a:cs typeface="Calibri"/>
              </a:rPr>
              <a:t>Ask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45" dirty="0">
                <a:latin typeface="Calibri"/>
                <a:cs typeface="Calibri"/>
              </a:rPr>
              <a:t>Yourself:</a:t>
            </a:r>
            <a:endParaRPr sz="3600">
              <a:latin typeface="Calibri"/>
              <a:cs typeface="Calibri"/>
            </a:endParaRPr>
          </a:p>
          <a:p>
            <a:pPr marL="12700" marR="377825">
              <a:lnSpc>
                <a:spcPct val="101800"/>
              </a:lnSpc>
              <a:spcBef>
                <a:spcPts val="2840"/>
              </a:spcBef>
            </a:pPr>
            <a:r>
              <a:rPr sz="1800" b="1" spc="50" dirty="0">
                <a:latin typeface="Calibri"/>
                <a:cs typeface="Calibri"/>
              </a:rPr>
              <a:t>Will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35" dirty="0">
                <a:latin typeface="Calibri"/>
                <a:cs typeface="Calibri"/>
              </a:rPr>
              <a:t>there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75" dirty="0">
                <a:latin typeface="Calibri"/>
                <a:cs typeface="Calibri"/>
              </a:rPr>
              <a:t>be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20" dirty="0">
                <a:latin typeface="Calibri"/>
                <a:cs typeface="Calibri"/>
              </a:rPr>
              <a:t>a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60" dirty="0">
                <a:latin typeface="Calibri"/>
                <a:cs typeface="Calibri"/>
              </a:rPr>
              <a:t>mentor</a:t>
            </a:r>
            <a:r>
              <a:rPr sz="1800" b="1" spc="15" dirty="0">
                <a:latin typeface="Calibri"/>
                <a:cs typeface="Calibri"/>
              </a:rPr>
              <a:t> </a:t>
            </a:r>
            <a:r>
              <a:rPr sz="1800" b="1" spc="85" dirty="0">
                <a:latin typeface="Calibri"/>
                <a:cs typeface="Calibri"/>
              </a:rPr>
              <a:t>code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55" dirty="0">
                <a:latin typeface="Calibri"/>
                <a:cs typeface="Calibri"/>
              </a:rPr>
              <a:t>of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80" dirty="0">
                <a:latin typeface="Calibri"/>
                <a:cs typeface="Calibri"/>
              </a:rPr>
              <a:t>conduct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60" dirty="0">
                <a:latin typeface="Calibri"/>
                <a:cs typeface="Calibri"/>
              </a:rPr>
              <a:t>or</a:t>
            </a:r>
            <a:r>
              <a:rPr sz="1800" b="1" spc="15" dirty="0">
                <a:latin typeface="Calibri"/>
                <a:cs typeface="Calibri"/>
              </a:rPr>
              <a:t> </a:t>
            </a:r>
            <a:r>
              <a:rPr sz="1800" b="1" spc="55" dirty="0">
                <a:latin typeface="Calibri"/>
                <a:cs typeface="Calibri"/>
              </a:rPr>
              <a:t>contract  </a:t>
            </a:r>
            <a:r>
              <a:rPr sz="1800" b="1" spc="45" dirty="0">
                <a:latin typeface="Calibri"/>
                <a:cs typeface="Calibri"/>
              </a:rPr>
              <a:t>with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50" dirty="0">
                <a:latin typeface="Calibri"/>
                <a:cs typeface="Calibri"/>
              </a:rPr>
              <a:t>expectations?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5"/>
              </a:spcBef>
            </a:pPr>
            <a:r>
              <a:rPr sz="1800" b="1" spc="60" dirty="0">
                <a:latin typeface="Calibri"/>
                <a:cs typeface="Calibri"/>
              </a:rPr>
              <a:t>What </a:t>
            </a:r>
            <a:r>
              <a:rPr sz="1800" b="1" spc="65" dirty="0">
                <a:latin typeface="Calibri"/>
                <a:cs typeface="Calibri"/>
              </a:rPr>
              <a:t>happens </a:t>
            </a:r>
            <a:r>
              <a:rPr sz="1800" b="1" spc="45" dirty="0">
                <a:latin typeface="Calibri"/>
                <a:cs typeface="Calibri"/>
              </a:rPr>
              <a:t>if </a:t>
            </a:r>
            <a:r>
              <a:rPr sz="1800" b="1" spc="20" dirty="0">
                <a:latin typeface="Calibri"/>
                <a:cs typeface="Calibri"/>
              </a:rPr>
              <a:t>a </a:t>
            </a:r>
            <a:r>
              <a:rPr sz="1800" b="1" spc="55" dirty="0">
                <a:latin typeface="Calibri"/>
                <a:cs typeface="Calibri"/>
              </a:rPr>
              <a:t>mentee reports </a:t>
            </a:r>
            <a:r>
              <a:rPr sz="1800" b="1" spc="20" dirty="0">
                <a:latin typeface="Calibri"/>
                <a:cs typeface="Calibri"/>
              </a:rPr>
              <a:t>a </a:t>
            </a:r>
            <a:r>
              <a:rPr sz="1800" b="1" spc="75" dirty="0">
                <a:latin typeface="Calibri"/>
                <a:cs typeface="Calibri"/>
              </a:rPr>
              <a:t>problem </a:t>
            </a:r>
            <a:r>
              <a:rPr sz="1800" b="1" spc="45" dirty="0">
                <a:latin typeface="Calibri"/>
                <a:cs typeface="Calibri"/>
              </a:rPr>
              <a:t>with </a:t>
            </a:r>
            <a:r>
              <a:rPr sz="1800" b="1" spc="20" dirty="0">
                <a:latin typeface="Calibri"/>
                <a:cs typeface="Calibri"/>
              </a:rPr>
              <a:t>a  </a:t>
            </a:r>
            <a:r>
              <a:rPr sz="1800" b="1" spc="45" dirty="0">
                <a:latin typeface="Calibri"/>
                <a:cs typeface="Calibri"/>
              </a:rPr>
              <a:t>mentor’s </a:t>
            </a:r>
            <a:r>
              <a:rPr sz="1800" b="1" spc="55" dirty="0">
                <a:latin typeface="Calibri"/>
                <a:cs typeface="Calibri"/>
              </a:rPr>
              <a:t>behavior </a:t>
            </a:r>
            <a:r>
              <a:rPr sz="1800" b="1" spc="60" dirty="0">
                <a:latin typeface="Calibri"/>
                <a:cs typeface="Calibri"/>
              </a:rPr>
              <a:t>or </a:t>
            </a:r>
            <a:r>
              <a:rPr sz="1800" b="1" spc="40" dirty="0">
                <a:latin typeface="Calibri"/>
                <a:cs typeface="Calibri"/>
              </a:rPr>
              <a:t>requests </a:t>
            </a:r>
            <a:r>
              <a:rPr sz="1800" b="1" spc="20" dirty="0">
                <a:latin typeface="Calibri"/>
                <a:cs typeface="Calibri"/>
              </a:rPr>
              <a:t>a </a:t>
            </a:r>
            <a:r>
              <a:rPr sz="1800" b="1" spc="50" dirty="0">
                <a:latin typeface="Calibri"/>
                <a:cs typeface="Calibri"/>
              </a:rPr>
              <a:t>different mentor?</a:t>
            </a:r>
            <a:r>
              <a:rPr sz="1800" b="1" spc="-195" dirty="0">
                <a:latin typeface="Calibri"/>
                <a:cs typeface="Calibri"/>
              </a:rPr>
              <a:t> </a:t>
            </a:r>
            <a:r>
              <a:rPr sz="1800" b="1" spc="50" dirty="0">
                <a:latin typeface="Calibri"/>
                <a:cs typeface="Calibri"/>
              </a:rPr>
              <a:t>Will  </a:t>
            </a:r>
            <a:r>
              <a:rPr sz="1800" b="1" spc="35" dirty="0">
                <a:latin typeface="Calibri"/>
                <a:cs typeface="Calibri"/>
              </a:rPr>
              <a:t>there </a:t>
            </a:r>
            <a:r>
              <a:rPr sz="1800" b="1" spc="75" dirty="0">
                <a:latin typeface="Calibri"/>
                <a:cs typeface="Calibri"/>
              </a:rPr>
              <a:t>be </a:t>
            </a:r>
            <a:r>
              <a:rPr sz="1800" b="1" spc="20" dirty="0">
                <a:latin typeface="Calibri"/>
                <a:cs typeface="Calibri"/>
              </a:rPr>
              <a:t>a </a:t>
            </a:r>
            <a:r>
              <a:rPr sz="1800" b="1" spc="65" dirty="0">
                <a:latin typeface="Calibri"/>
                <a:cs typeface="Calibri"/>
              </a:rPr>
              <a:t>mechanism </a:t>
            </a:r>
            <a:r>
              <a:rPr sz="1800" b="1" spc="55" dirty="0">
                <a:latin typeface="Calibri"/>
                <a:cs typeface="Calibri"/>
              </a:rPr>
              <a:t>for</a:t>
            </a:r>
            <a:r>
              <a:rPr sz="1800" b="1" spc="-145" dirty="0">
                <a:latin typeface="Calibri"/>
                <a:cs typeface="Calibri"/>
              </a:rPr>
              <a:t> </a:t>
            </a:r>
            <a:r>
              <a:rPr sz="1800" b="1" spc="65" dirty="0">
                <a:latin typeface="Calibri"/>
                <a:cs typeface="Calibri"/>
              </a:rPr>
              <a:t>reporting?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60" dirty="0">
                <a:latin typeface="Calibri"/>
                <a:cs typeface="Calibri"/>
              </a:rPr>
              <a:t>What </a:t>
            </a:r>
            <a:r>
              <a:rPr sz="1800" b="1" spc="65" dirty="0">
                <a:latin typeface="Calibri"/>
                <a:cs typeface="Calibri"/>
              </a:rPr>
              <a:t>happens </a:t>
            </a:r>
            <a:r>
              <a:rPr sz="1800" b="1" spc="45" dirty="0">
                <a:latin typeface="Calibri"/>
                <a:cs typeface="Calibri"/>
              </a:rPr>
              <a:t>if </a:t>
            </a:r>
            <a:r>
              <a:rPr sz="1800" b="1" spc="20" dirty="0">
                <a:latin typeface="Calibri"/>
                <a:cs typeface="Calibri"/>
              </a:rPr>
              <a:t>a </a:t>
            </a:r>
            <a:r>
              <a:rPr sz="1800" b="1" spc="60" dirty="0">
                <a:latin typeface="Calibri"/>
                <a:cs typeface="Calibri"/>
              </a:rPr>
              <a:t>mentor </a:t>
            </a:r>
            <a:r>
              <a:rPr sz="1800" b="1" spc="85" dirty="0">
                <a:latin typeface="Calibri"/>
                <a:cs typeface="Calibri"/>
              </a:rPr>
              <a:t>misjudged </a:t>
            </a:r>
            <a:r>
              <a:rPr sz="1800" b="1" spc="40" dirty="0">
                <a:latin typeface="Calibri"/>
                <a:cs typeface="Calibri"/>
              </a:rPr>
              <a:t>their </a:t>
            </a:r>
            <a:r>
              <a:rPr sz="1800" b="1" spc="55" dirty="0">
                <a:latin typeface="Calibri"/>
                <a:cs typeface="Calibri"/>
              </a:rPr>
              <a:t>workload  </a:t>
            </a:r>
            <a:r>
              <a:rPr sz="1800" b="1" spc="60" dirty="0">
                <a:latin typeface="Calibri"/>
                <a:cs typeface="Calibri"/>
              </a:rPr>
              <a:t>or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40" dirty="0">
                <a:latin typeface="Calibri"/>
                <a:cs typeface="Calibri"/>
              </a:rPr>
              <a:t>has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20" dirty="0">
                <a:latin typeface="Calibri"/>
                <a:cs typeface="Calibri"/>
              </a:rPr>
              <a:t>a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50" dirty="0">
                <a:latin typeface="Calibri"/>
                <a:cs typeface="Calibri"/>
              </a:rPr>
              <a:t>personal</a:t>
            </a:r>
            <a:r>
              <a:rPr sz="1800" b="1" spc="15" dirty="0">
                <a:latin typeface="Calibri"/>
                <a:cs typeface="Calibri"/>
              </a:rPr>
              <a:t> </a:t>
            </a:r>
            <a:r>
              <a:rPr sz="1800" b="1" spc="75" dirty="0">
                <a:latin typeface="Calibri"/>
                <a:cs typeface="Calibri"/>
              </a:rPr>
              <a:t>emergency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75" dirty="0">
                <a:latin typeface="Calibri"/>
                <a:cs typeface="Calibri"/>
              </a:rPr>
              <a:t>and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20" dirty="0">
                <a:latin typeface="Calibri"/>
                <a:cs typeface="Calibri"/>
              </a:rPr>
              <a:t>is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65" dirty="0">
                <a:latin typeface="Calibri"/>
                <a:cs typeface="Calibri"/>
              </a:rPr>
              <a:t>unable</a:t>
            </a:r>
            <a:r>
              <a:rPr sz="1800" b="1" spc="15" dirty="0">
                <a:latin typeface="Calibri"/>
                <a:cs typeface="Calibri"/>
              </a:rPr>
              <a:t> </a:t>
            </a:r>
            <a:r>
              <a:rPr sz="1800" b="1" spc="55" dirty="0">
                <a:latin typeface="Calibri"/>
                <a:cs typeface="Calibri"/>
              </a:rPr>
              <a:t>to</a:t>
            </a:r>
            <a:r>
              <a:rPr sz="1800" b="1" spc="10" dirty="0">
                <a:latin typeface="Calibri"/>
                <a:cs typeface="Calibri"/>
              </a:rPr>
              <a:t> </a:t>
            </a:r>
            <a:r>
              <a:rPr sz="1800" b="1" spc="65" dirty="0">
                <a:latin typeface="Calibri"/>
                <a:cs typeface="Calibri"/>
              </a:rPr>
              <a:t>continue  </a:t>
            </a:r>
            <a:r>
              <a:rPr sz="1800" b="1" spc="70" dirty="0">
                <a:latin typeface="Calibri"/>
                <a:cs typeface="Calibri"/>
              </a:rPr>
              <a:t>mentoring?</a:t>
            </a:r>
            <a:endParaRPr sz="18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106908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58850" algn="l"/>
                <a:tab pos="1785620" algn="l"/>
                <a:tab pos="2719705" algn="l"/>
                <a:tab pos="3939540" algn="l"/>
                <a:tab pos="5244465" algn="l"/>
                <a:tab pos="5939790" algn="l"/>
                <a:tab pos="8163559" algn="l"/>
                <a:tab pos="9925685" algn="l"/>
              </a:tabLst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spc="-3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-</a:t>
            </a:r>
            <a:r>
              <a:rPr sz="1200" b="1" u="sng" spc="-4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rk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10" dirty="0">
                <a:latin typeface="Segoe UI Semibold"/>
                <a:cs typeface="Segoe UI Semibold"/>
              </a:rPr>
              <a:t>gr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m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G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ls	</a:t>
            </a: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	</a:t>
            </a:r>
            <a:r>
              <a:rPr sz="1200" b="1" spc="-25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spc="-10" dirty="0">
                <a:latin typeface="Segoe UI Semibold"/>
                <a:cs typeface="Segoe UI Semibold"/>
              </a:rPr>
              <a:t>ati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h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90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raini</a:t>
            </a:r>
            <a:r>
              <a:rPr sz="1200" b="1" dirty="0">
                <a:latin typeface="Segoe UI Semibold"/>
                <a:cs typeface="Segoe UI Semibold"/>
              </a:rPr>
              <a:t>ng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da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1281903"/>
            <a:ext cx="4470400" cy="212471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40" dirty="0">
                <a:latin typeface="Segoe UI Semibold"/>
                <a:cs typeface="Segoe UI Semibold"/>
              </a:rPr>
              <a:t>Pre-Work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3404"/>
              </a:spcBef>
            </a:pPr>
            <a:r>
              <a:rPr sz="1800" b="1" spc="-55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might decide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consider now what  the consequences, if </a:t>
            </a:r>
            <a:r>
              <a:rPr sz="1800" b="1" spc="-25" dirty="0">
                <a:latin typeface="Segoe UI Semibold"/>
                <a:cs typeface="Segoe UI Semibold"/>
              </a:rPr>
              <a:t>any,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spc="-5" dirty="0">
                <a:latin typeface="Segoe UI Semibold"/>
                <a:cs typeface="Segoe UI Semibold"/>
              </a:rPr>
              <a:t>will </a:t>
            </a:r>
            <a:r>
              <a:rPr sz="1800" b="1" dirty="0">
                <a:latin typeface="Segoe UI Semibold"/>
                <a:cs typeface="Segoe UI Semibold"/>
              </a:rPr>
              <a:t>be for  missed </a:t>
            </a:r>
            <a:r>
              <a:rPr sz="1800" b="1" spc="-5" dirty="0">
                <a:latin typeface="Segoe UI Semibold"/>
                <a:cs typeface="Segoe UI Semibold"/>
              </a:rPr>
              <a:t>expectations (e.g., no-shows) or </a:t>
            </a:r>
            <a:r>
              <a:rPr sz="1800" b="1" dirty="0">
                <a:latin typeface="Segoe UI Semibold"/>
                <a:cs typeface="Segoe UI Semibold"/>
              </a:rPr>
              <a:t>for  </a:t>
            </a:r>
            <a:r>
              <a:rPr sz="1800" b="1" spc="-5" dirty="0">
                <a:latin typeface="Segoe UI Semibold"/>
                <a:cs typeface="Segoe UI Semibold"/>
              </a:rPr>
              <a:t>more serious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challenges.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05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6379" marR="5080" indent="-2343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—Can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dirty="0">
                <a:latin typeface="Segoe UI Semibold"/>
                <a:cs typeface="Segoe UI Semibold"/>
              </a:rPr>
              <a:t>as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on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mirror or  </a:t>
            </a:r>
            <a:r>
              <a:rPr sz="1800" b="1" spc="-10" dirty="0">
                <a:latin typeface="Segoe UI Semibold"/>
                <a:cs typeface="Segoe UI Semibold"/>
              </a:rPr>
              <a:t>coach role </a:t>
            </a:r>
            <a:r>
              <a:rPr sz="1800" b="1" spc="-5" dirty="0">
                <a:latin typeface="Segoe UI Semibold"/>
                <a:cs typeface="Segoe UI Semibold"/>
              </a:rPr>
              <a:t>to help the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120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31304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next step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 </a:t>
            </a:r>
            <a:r>
              <a:rPr sz="1800" b="1" spc="-5" dirty="0">
                <a:latin typeface="Segoe UI Semibold"/>
                <a:cs typeface="Segoe UI Semibold"/>
              </a:rPr>
              <a:t>including the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question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  posed, </a:t>
            </a:r>
            <a:r>
              <a:rPr sz="1800" b="1" spc="-5" dirty="0">
                <a:latin typeface="Segoe UI Semibold"/>
                <a:cs typeface="Segoe UI Semibold"/>
              </a:rPr>
              <a:t>or the type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taken?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670550" cy="3485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reviewing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code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has just completed.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runs.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However,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closely,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see some challenges this  learner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face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trying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complex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is coming 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few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weeks from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now.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might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when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 for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1:1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week?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986308"/>
            <a:ext cx="525653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05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6379" marR="5080" indent="-2343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—Can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dirty="0">
                <a:latin typeface="Segoe UI Semibold"/>
                <a:cs typeface="Segoe UI Semibold"/>
              </a:rPr>
              <a:t>as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on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mirror or  </a:t>
            </a:r>
            <a:r>
              <a:rPr sz="1800" b="1" spc="-10" dirty="0">
                <a:latin typeface="Segoe UI Semibold"/>
                <a:cs typeface="Segoe UI Semibold"/>
              </a:rPr>
              <a:t>coach role </a:t>
            </a:r>
            <a:r>
              <a:rPr sz="1800" b="1" spc="-5" dirty="0">
                <a:latin typeface="Segoe UI Semibold"/>
                <a:cs typeface="Segoe UI Semibold"/>
              </a:rPr>
              <a:t>to help the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121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31304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next step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 </a:t>
            </a:r>
            <a:r>
              <a:rPr sz="1800" b="1" spc="-5" dirty="0">
                <a:latin typeface="Segoe UI Semibold"/>
                <a:cs typeface="Segoe UI Semibold"/>
              </a:rPr>
              <a:t>including the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question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  posed, </a:t>
            </a:r>
            <a:r>
              <a:rPr sz="1800" b="1" spc="-5" dirty="0">
                <a:latin typeface="Segoe UI Semibold"/>
                <a:cs typeface="Segoe UI Semibold"/>
              </a:rPr>
              <a:t>or the type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taken?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15234" y="972492"/>
            <a:ext cx="5601970" cy="2418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  <a:p>
            <a:pPr marL="12700" marR="455930" indent="317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has come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office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hours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topic that 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covered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lecture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week. 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student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endParaRPr sz="2200">
              <a:latin typeface="Segoe UI Semibold"/>
              <a:cs typeface="Segoe UI Semibold"/>
            </a:endParaRPr>
          </a:p>
          <a:p>
            <a:pPr marL="26670" marR="5080" indent="-14604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tell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so 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far.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student’s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face goes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blank.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942" y="3741346"/>
            <a:ext cx="487235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“That’s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thing.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don’t get any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it.”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08528" y="4452419"/>
            <a:ext cx="323850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might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</a:t>
            </a:r>
            <a:r>
              <a:rPr sz="22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next?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986308"/>
            <a:ext cx="525653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05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6379" marR="5080" indent="-2343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—Can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dirty="0">
                <a:latin typeface="Segoe UI Semibold"/>
                <a:cs typeface="Segoe UI Semibold"/>
              </a:rPr>
              <a:t>as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on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mirror or  </a:t>
            </a:r>
            <a:r>
              <a:rPr sz="1800" b="1" spc="-10" dirty="0">
                <a:latin typeface="Segoe UI Semibold"/>
                <a:cs typeface="Segoe UI Semibold"/>
              </a:rPr>
              <a:t>coach role </a:t>
            </a:r>
            <a:r>
              <a:rPr sz="1800" b="1" spc="-5" dirty="0">
                <a:latin typeface="Segoe UI Semibold"/>
                <a:cs typeface="Segoe UI Semibold"/>
              </a:rPr>
              <a:t>to help the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0607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122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31304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next step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10" dirty="0">
                <a:latin typeface="Segoe UI Semibold"/>
                <a:cs typeface="Segoe UI Semibold"/>
              </a:rPr>
              <a:t>you,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mentor,  </a:t>
            </a:r>
            <a:r>
              <a:rPr sz="1800" b="1" spc="-5" dirty="0">
                <a:latin typeface="Segoe UI Semibold"/>
                <a:cs typeface="Segoe UI Semibold"/>
              </a:rPr>
              <a:t>including the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question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  posed, </a:t>
            </a:r>
            <a:r>
              <a:rPr sz="1800" b="1" spc="-5" dirty="0">
                <a:latin typeface="Segoe UI Semibold"/>
                <a:cs typeface="Segoe UI Semibold"/>
              </a:rPr>
              <a:t>or the type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action </a:t>
            </a:r>
            <a:r>
              <a:rPr sz="1800" b="1" spc="-5" dirty="0">
                <a:latin typeface="Segoe UI Semibold"/>
                <a:cs typeface="Segoe UI Semibold"/>
              </a:rPr>
              <a:t>that could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taken?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18587" y="972492"/>
            <a:ext cx="4693285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 algn="just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4</a:t>
            </a:r>
            <a:endParaRPr sz="2200">
              <a:latin typeface="Segoe UI Semibold"/>
              <a:cs typeface="Segoe UI Semibold"/>
            </a:endParaRPr>
          </a:p>
          <a:p>
            <a:pPr marL="20320" marR="5080" indent="-8255" algn="just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is working 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homework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assignment. 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is stuck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a  particular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942" y="3009598"/>
            <a:ext cx="474027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3660" marR="5080" indent="-61594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“I’ve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working. I’ve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isolated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problem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area.”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85617" y="4432023"/>
            <a:ext cx="56622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975" marR="5080" indent="-4191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space you 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has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white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board.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 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 the white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board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986308"/>
            <a:ext cx="525653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79755"/>
            <a:ext cx="7315200" cy="3578359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587067" y="802950"/>
            <a:ext cx="12026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Mirror</a:t>
            </a:r>
            <a:r>
              <a:rPr sz="18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87067" y="1361649"/>
            <a:ext cx="55200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Reflect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back what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heard: “So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hear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saying…”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539746" y="1920347"/>
            <a:ext cx="4804653" cy="555858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46990">
              <a:lnSpc>
                <a:spcPct val="101800"/>
              </a:lnSpc>
              <a:spcBef>
                <a:spcPts val="60"/>
              </a:spcBef>
              <a:tabLst>
                <a:tab pos="4371340" algn="l"/>
              </a:tabLst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Process/analyze: 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“You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tried</a:t>
            </a:r>
            <a:r>
              <a:rPr lang="en-US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1800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	</a:t>
            </a:r>
            <a:r>
              <a:rPr lang="en-US"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”</a:t>
            </a:r>
            <a:r>
              <a:rPr lang="en-US" sz="1800" b="1" spc="-1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“th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y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stuc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i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	</a:t>
            </a:r>
            <a:r>
              <a:rPr sz="1800" b="1" spc="-170" dirty="0">
                <a:solidFill>
                  <a:srgbClr val="FFFFFF"/>
                </a:solidFill>
                <a:latin typeface="Segoe UI Semibold"/>
                <a:cs typeface="Segoe UI Semibold"/>
              </a:rPr>
              <a:t>.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”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439" y="2758395"/>
            <a:ext cx="329247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Confirm: “Do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right?”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88210" y="4332077"/>
            <a:ext cx="1179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Coach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588210" y="4890776"/>
            <a:ext cx="6334760" cy="579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321425" algn="l"/>
              </a:tabLst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Clarify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goal: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“Given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trying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	</a:t>
            </a:r>
            <a:endParaRPr sz="1800" dirty="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  <a:tabLst>
                <a:tab pos="2112010" algn="l"/>
              </a:tabLst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</a:t>
            </a:r>
            <a:r>
              <a:rPr sz="1800" b="1" u="heavy" spc="-10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Segoe UI Semibold"/>
                <a:cs typeface="Segoe UI Semibold"/>
              </a:rPr>
              <a:t> 	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”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588210" y="5728823"/>
            <a:ext cx="6400800" cy="579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6387465" algn="l"/>
              </a:tabLst>
            </a:pPr>
            <a:r>
              <a:rPr sz="18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Ask: 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“Are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willing 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something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than </a:t>
            </a:r>
            <a:r>
              <a:rPr sz="1800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	</a:t>
            </a:r>
            <a:endParaRPr sz="18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tried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already?”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88210" y="6566871"/>
            <a:ext cx="576516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Explain: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“Other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strategy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have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these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advantages.”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588210" y="7404919"/>
            <a:ext cx="6617334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Elaborate: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what it looks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like.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first  step while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I’m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here?”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2908631"/>
            <a:ext cx="533781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realistic </a:t>
            </a:r>
            <a:r>
              <a:rPr sz="1800" b="1" spc="-5" dirty="0">
                <a:latin typeface="Segoe UI Semibold"/>
                <a:cs typeface="Segoe UI Semibold"/>
              </a:rPr>
              <a:t>situation where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can enlist 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partner for </a:t>
            </a:r>
            <a:r>
              <a:rPr sz="1800" b="1" spc="-5" dirty="0">
                <a:latin typeface="Segoe UI Semibold"/>
                <a:cs typeface="Segoe UI Semibold"/>
              </a:rPr>
              <a:t>some help. </a:t>
            </a:r>
            <a:r>
              <a:rPr sz="1800" b="1" spc="-30" dirty="0">
                <a:latin typeface="Segoe UI Semibold"/>
                <a:cs typeface="Segoe UI Semibold"/>
              </a:rPr>
              <a:t>It’s </a:t>
            </a:r>
            <a:r>
              <a:rPr sz="1800" b="1" spc="-5" dirty="0">
                <a:latin typeface="Segoe UI Semibold"/>
                <a:cs typeface="Segoe UI Semibold"/>
              </a:rPr>
              <a:t>ideal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think </a:t>
            </a:r>
            <a:r>
              <a:rPr sz="1800" b="1" dirty="0">
                <a:latin typeface="Segoe UI Semibold"/>
                <a:cs typeface="Segoe UI Semibold"/>
              </a:rPr>
              <a:t>about  a </a:t>
            </a:r>
            <a:r>
              <a:rPr sz="1800" b="1" spc="-10" dirty="0">
                <a:latin typeface="Segoe UI Semibold"/>
                <a:cs typeface="Segoe UI Semibold"/>
              </a:rPr>
              <a:t>problem you </a:t>
            </a:r>
            <a:r>
              <a:rPr sz="1800" b="1" spc="-5" dirty="0">
                <a:latin typeface="Segoe UI Semibold"/>
                <a:cs typeface="Segoe UI Semibold"/>
              </a:rPr>
              <a:t>are </a:t>
            </a:r>
            <a:r>
              <a:rPr sz="1800" b="1" dirty="0">
                <a:latin typeface="Segoe UI Semibold"/>
                <a:cs typeface="Segoe UI Semibold"/>
              </a:rPr>
              <a:t>facing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5" dirty="0">
                <a:latin typeface="Segoe UI Semibold"/>
                <a:cs typeface="Segoe UI Semibold"/>
              </a:rPr>
              <a:t>“stuck </a:t>
            </a:r>
            <a:r>
              <a:rPr sz="1800" b="1" dirty="0">
                <a:latin typeface="Segoe UI Semibold"/>
                <a:cs typeface="Segoe UI Semibold"/>
              </a:rPr>
              <a:t>place”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spc="-10" dirty="0">
                <a:latin typeface="Segoe UI Semibold"/>
                <a:cs typeface="Segoe UI Semibold"/>
              </a:rPr>
              <a:t>your  problem-solving.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6672" y="4305377"/>
            <a:ext cx="534543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Maybe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are </a:t>
            </a:r>
            <a:r>
              <a:rPr sz="1800" b="1" spc="5" dirty="0">
                <a:latin typeface="Segoe UI Semibold"/>
                <a:cs typeface="Segoe UI Semibold"/>
              </a:rPr>
              <a:t>trying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new </a:t>
            </a:r>
            <a:r>
              <a:rPr sz="1800" b="1" spc="-10" dirty="0">
                <a:latin typeface="Segoe UI Semibold"/>
                <a:cs typeface="Segoe UI Semibold"/>
              </a:rPr>
              <a:t>programming  </a:t>
            </a:r>
            <a:r>
              <a:rPr sz="1800" b="1" spc="-5" dirty="0">
                <a:latin typeface="Segoe UI Semibold"/>
                <a:cs typeface="Segoe UI Semibold"/>
              </a:rPr>
              <a:t>language or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new </a:t>
            </a:r>
            <a:r>
              <a:rPr sz="1800" b="1" spc="5" dirty="0">
                <a:latin typeface="Segoe UI Semibold"/>
                <a:cs typeface="Segoe UI Semibold"/>
              </a:rPr>
              <a:t>sport,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can’t quite figure  out how to </a:t>
            </a:r>
            <a:r>
              <a:rPr sz="1800" b="1" dirty="0">
                <a:latin typeface="Segoe UI Semibold"/>
                <a:cs typeface="Segoe UI Semibold"/>
              </a:rPr>
              <a:t>do</a:t>
            </a:r>
            <a:r>
              <a:rPr sz="1800" b="1" spc="-5" dirty="0">
                <a:latin typeface="Segoe UI Semibold"/>
                <a:cs typeface="Segoe UI Semibold"/>
              </a:rPr>
              <a:t> something.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5422774"/>
            <a:ext cx="52343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latin typeface="Segoe UI Semibold"/>
                <a:cs typeface="Segoe UI Semibold"/>
              </a:rPr>
              <a:t>Here are </a:t>
            </a:r>
            <a:r>
              <a:rPr sz="1800" b="1" spc="-5" dirty="0">
                <a:latin typeface="Segoe UI Semibold"/>
                <a:cs typeface="Segoe UI Semibold"/>
              </a:rPr>
              <a:t>some sample statements </a:t>
            </a:r>
            <a:r>
              <a:rPr sz="1800" b="1" dirty="0">
                <a:latin typeface="Segoe UI Semibold"/>
                <a:cs typeface="Segoe UI Semibold"/>
              </a:rPr>
              <a:t>and actions </a:t>
            </a:r>
            <a:r>
              <a:rPr sz="1800" b="1" spc="-10" dirty="0">
                <a:latin typeface="Segoe UI Semibold"/>
                <a:cs typeface="Segoe UI Semibold"/>
              </a:rPr>
              <a:t>you 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in each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role.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76672" y="986308"/>
            <a:ext cx="497205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40" dirty="0">
                <a:latin typeface="Segoe UI Semibold"/>
                <a:cs typeface="Segoe UI Semibold"/>
              </a:rPr>
              <a:t>Role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Play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Work </a:t>
            </a:r>
            <a:r>
              <a:rPr sz="1800" b="1" spc="-5" dirty="0">
                <a:latin typeface="Segoe UI Semibold"/>
                <a:cs typeface="Segoe UI Semibold"/>
              </a:rPr>
              <a:t>with </a:t>
            </a:r>
            <a:r>
              <a:rPr sz="1800" b="1" dirty="0">
                <a:latin typeface="Segoe UI Semibold"/>
                <a:cs typeface="Segoe UI Semibold"/>
              </a:rPr>
              <a:t>a partner </a:t>
            </a:r>
            <a:r>
              <a:rPr sz="1800" b="1" spc="-5" dirty="0">
                <a:latin typeface="Segoe UI Semibold"/>
                <a:cs typeface="Segoe UI Semibold"/>
              </a:rPr>
              <a:t>to engage in mirroring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5" dirty="0">
                <a:latin typeface="Segoe UI Semibold"/>
                <a:cs typeface="Segoe UI Semibold"/>
              </a:rPr>
              <a:t>coaching </a:t>
            </a:r>
            <a:r>
              <a:rPr sz="1800" b="1" dirty="0">
                <a:latin typeface="Segoe UI Semibold"/>
                <a:cs typeface="Segoe UI Semibold"/>
              </a:rPr>
              <a:t>practice.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73100" y="7754476"/>
            <a:ext cx="243204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spc="-40" dirty="0">
                <a:latin typeface="Segoe UI Semibold"/>
                <a:cs typeface="Segoe UI Semibold"/>
              </a:rPr>
              <a:t>5</a:t>
            </a:r>
            <a:r>
              <a:rPr lang="en-US" sz="1200" b="1" spc="-40" dirty="0">
                <a:latin typeface="Segoe UI Semibold"/>
                <a:cs typeface="Segoe UI Semibold"/>
              </a:rPr>
              <a:t>6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1894839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9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40" dirty="0">
                <a:latin typeface="Segoe UI Semibold"/>
                <a:cs typeface="Segoe UI Semibold"/>
              </a:rPr>
              <a:t>Role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Play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925625" y="973734"/>
            <a:ext cx="6063615" cy="6877684"/>
          </a:xfrm>
          <a:custGeom>
            <a:avLst/>
            <a:gdLst/>
            <a:ahLst/>
            <a:cxnLst/>
            <a:rect l="l" t="t" r="r" b="b"/>
            <a:pathLst>
              <a:path w="6063615" h="6877684">
                <a:moveTo>
                  <a:pt x="0" y="6877151"/>
                </a:moveTo>
                <a:lnTo>
                  <a:pt x="6063284" y="6877151"/>
                </a:lnTo>
                <a:lnTo>
                  <a:pt x="6063284" y="0"/>
                </a:lnTo>
                <a:lnTo>
                  <a:pt x="0" y="0"/>
                </a:lnTo>
                <a:lnTo>
                  <a:pt x="0" y="687715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7878010" y="879574"/>
          <a:ext cx="6156958" cy="335664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2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47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0471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marL="292100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Duration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4445" marB="0"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5"/>
                        </a:spcBef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marL="318770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Partner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A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444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1950">
                        <a:latin typeface="Times New Roman"/>
                        <a:cs typeface="Times New Roman"/>
                      </a:endParaRPr>
                    </a:p>
                    <a:p>
                      <a:pPr marL="332105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Partner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B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3810" marB="0">
                    <a:lnL w="19050">
                      <a:solidFill>
                        <a:srgbClr val="008575"/>
                      </a:solidFill>
                      <a:prstDash val="solid"/>
                    </a:lnL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5659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  <a:p>
                      <a:pPr marL="292100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5-6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minutes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1270" marB="0">
                    <a:lnR w="19050">
                      <a:solidFill>
                        <a:srgbClr val="008575"/>
                      </a:solidFill>
                      <a:prstDash val="solid"/>
                    </a:lnR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30"/>
                        </a:spcBef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318770" marR="774065">
                        <a:lnSpc>
                          <a:spcPct val="1018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Discuss</a:t>
                      </a:r>
                      <a:r>
                        <a:rPr sz="1800" b="1" spc="-9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a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problem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3810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25"/>
                        </a:spcBef>
                      </a:pPr>
                      <a:endParaRPr sz="2150">
                        <a:latin typeface="Times New Roman"/>
                        <a:cs typeface="Times New Roman"/>
                      </a:endParaRPr>
                    </a:p>
                    <a:p>
                      <a:pPr marL="332105" marR="630555">
                        <a:lnSpc>
                          <a:spcPct val="1018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Practice  mirror</a:t>
                      </a:r>
                      <a:r>
                        <a:rPr sz="1800" b="1" spc="-8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role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3175" marB="0">
                    <a:lnL w="19050">
                      <a:solidFill>
                        <a:srgbClr val="008575"/>
                      </a:solidFill>
                      <a:prstDash val="solid"/>
                    </a:lnL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80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18770" marR="370205">
                        <a:lnSpc>
                          <a:spcPct val="101800"/>
                        </a:lnSpc>
                        <a:spcBef>
                          <a:spcPts val="5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or </a:t>
                      </a:r>
                      <a:r>
                        <a:rPr sz="1800" b="1" spc="-20" dirty="0">
                          <a:latin typeface="Segoe UI Semibold"/>
                          <a:cs typeface="Segoe UI Semibold"/>
                        </a:rPr>
                        <a:t>“stuck 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place”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that</a:t>
                      </a:r>
                      <a:r>
                        <a:rPr sz="1800" b="1" spc="-10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is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332105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(2+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minutes)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5715" marB="0">
                    <a:lnL w="19050">
                      <a:solidFill>
                        <a:srgbClr val="008575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665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318770" marR="462280">
                        <a:lnSpc>
                          <a:spcPct val="101800"/>
                        </a:lnSpc>
                        <a:spcBef>
                          <a:spcPts val="5"/>
                        </a:spcBef>
                      </a:pP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currently</a:t>
                      </a:r>
                      <a:r>
                        <a:rPr sz="1800" b="1" spc="-6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on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your</a:t>
                      </a:r>
                      <a:r>
                        <a:rPr sz="1800" b="1" spc="-3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mind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5715" marB="0">
                    <a:lnL w="19050">
                      <a:solidFill>
                        <a:srgbClr val="008575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88520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32105" marR="680085">
                        <a:lnSpc>
                          <a:spcPct val="101800"/>
                        </a:lnSpc>
                        <a:spcBef>
                          <a:spcPts val="1964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Practice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coach</a:t>
                      </a:r>
                      <a:r>
                        <a:rPr sz="1800" b="1" spc="-7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role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249554" marB="0">
                    <a:lnL w="19050">
                      <a:solidFill>
                        <a:srgbClr val="008575"/>
                      </a:solidFill>
                      <a:prstDash val="solid"/>
                    </a:lnL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5" name="object 15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124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13" name="object 13"/>
          <p:cNvGraphicFramePr>
            <a:graphicFrameLocks noGrp="1"/>
          </p:cNvGraphicFramePr>
          <p:nvPr/>
        </p:nvGraphicFramePr>
        <p:xfrm>
          <a:off x="7878010" y="5317025"/>
          <a:ext cx="6156958" cy="260804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0294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27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470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66146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5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292100">
                        <a:lnSpc>
                          <a:spcPct val="1000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5-6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minutes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6350" marB="0">
                    <a:lnR w="19050">
                      <a:solidFill>
                        <a:srgbClr val="008575"/>
                      </a:solidFill>
                      <a:prstDash val="solid"/>
                    </a:lnR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318770" marR="601980">
                        <a:lnSpc>
                          <a:spcPct val="1018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Practice  mirror</a:t>
                      </a:r>
                      <a:r>
                        <a:rPr sz="1800" b="1" spc="-8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role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1270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Bef>
                          <a:spcPts val="10"/>
                        </a:spcBef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  <a:p>
                      <a:pPr marL="332105" marR="802640">
                        <a:lnSpc>
                          <a:spcPct val="101800"/>
                        </a:lnSpc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Discuss</a:t>
                      </a:r>
                      <a:r>
                        <a:rPr sz="1800" b="1" spc="-9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a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problem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1270" marB="0">
                    <a:lnL w="19050">
                      <a:solidFill>
                        <a:srgbClr val="008575"/>
                      </a:solidFill>
                      <a:prstDash val="solid"/>
                    </a:lnL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8288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18770">
                        <a:lnSpc>
                          <a:spcPct val="100000"/>
                        </a:lnSpc>
                        <a:spcBef>
                          <a:spcPts val="45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(2+</a:t>
                      </a:r>
                      <a:r>
                        <a:rPr sz="1800" b="1" spc="-1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minutes)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571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32105" marR="398145">
                        <a:lnSpc>
                          <a:spcPct val="101800"/>
                        </a:lnSpc>
                        <a:spcBef>
                          <a:spcPts val="5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or </a:t>
                      </a:r>
                      <a:r>
                        <a:rPr sz="1800" b="1" spc="-20" dirty="0">
                          <a:latin typeface="Segoe UI Semibold"/>
                          <a:cs typeface="Segoe UI Semibold"/>
                        </a:rPr>
                        <a:t>“stuck 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place”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that</a:t>
                      </a:r>
                      <a:r>
                        <a:rPr sz="1800" b="1" spc="-10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is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193">
                <a:tc row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6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B w="19050">
                      <a:solidFill>
                        <a:srgbClr val="008575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332105" marR="490855">
                        <a:lnSpc>
                          <a:spcPct val="101800"/>
                        </a:lnSpc>
                        <a:spcBef>
                          <a:spcPts val="5"/>
                        </a:spcBef>
                      </a:pP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currently</a:t>
                      </a:r>
                      <a:r>
                        <a:rPr sz="1800" b="1" spc="-6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on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your</a:t>
                      </a:r>
                      <a:r>
                        <a:rPr sz="1800" b="1" spc="-3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latin typeface="Segoe UI Semibold"/>
                          <a:cs typeface="Segoe UI Semibold"/>
                        </a:rPr>
                        <a:t>mind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4417"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>
                    <a:lnR w="19050">
                      <a:solidFill>
                        <a:srgbClr val="008575"/>
                      </a:solidFill>
                      <a:prstDash val="solid"/>
                    </a:ln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318770" marR="651510">
                        <a:lnSpc>
                          <a:spcPct val="101800"/>
                        </a:lnSpc>
                        <a:spcBef>
                          <a:spcPts val="1895"/>
                        </a:spcBef>
                      </a:pPr>
                      <a:r>
                        <a:rPr sz="1800" b="1" spc="-5" dirty="0">
                          <a:latin typeface="Segoe UI Semibold"/>
                          <a:cs typeface="Segoe UI Semibold"/>
                        </a:rPr>
                        <a:t>Practice 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coach</a:t>
                      </a:r>
                      <a:r>
                        <a:rPr sz="1800" b="1" spc="-7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latin typeface="Segoe UI Semibold"/>
                          <a:cs typeface="Segoe UI Semibold"/>
                        </a:rPr>
                        <a:t>role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240665" marB="0">
                    <a:lnL w="19050">
                      <a:solidFill>
                        <a:srgbClr val="008575"/>
                      </a:solidFill>
                      <a:prstDash val="solid"/>
                    </a:lnL>
                    <a:lnR w="19050">
                      <a:solidFill>
                        <a:srgbClr val="008575"/>
                      </a:solidFill>
                      <a:prstDash val="solid"/>
                    </a:lnR>
                    <a:lnT w="19050">
                      <a:solidFill>
                        <a:srgbClr val="008575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/>
                    </a:p>
                  </a:txBody>
                  <a:tcPr marL="0" marR="0" marT="635" marB="0">
                    <a:lnL w="19050">
                      <a:solidFill>
                        <a:srgbClr val="008575"/>
                      </a:solidFill>
                      <a:prstDash val="solid"/>
                    </a:lnL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4" name="object 14"/>
          <p:cNvSpPr txBox="1"/>
          <p:nvPr/>
        </p:nvSpPr>
        <p:spPr>
          <a:xfrm>
            <a:off x="10168705" y="4584893"/>
            <a:ext cx="1608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partners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switch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5114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 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and/or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Group</a:t>
            </a:r>
            <a:r>
              <a:rPr sz="3600" b="1" spc="-1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36638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yourself 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comfortable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one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(mirror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vs.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coach)?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125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77596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cues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indicate  someone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mirror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should ease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bit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towards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coaching?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99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299090"/>
            <a:ext cx="5317490" cy="2159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Thank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participating in this session  on the mentor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mirror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coach.</a:t>
            </a:r>
            <a:endParaRPr sz="2200">
              <a:latin typeface="Segoe UI Semibold"/>
              <a:cs typeface="Segoe UI Semibold"/>
            </a:endParaRPr>
          </a:p>
          <a:p>
            <a:pPr marL="12700" marR="21844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Though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 one more than the 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other,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find one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easier,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both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mirror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coach role 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place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mentor’s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toolbox.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u="sng" spc="-3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34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232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893444" algn="l"/>
                <a:tab pos="1289050" algn="l"/>
                <a:tab pos="1848485" algn="l"/>
              </a:tabLst>
            </a:pPr>
            <a:r>
              <a:rPr sz="1200" b="1" spc="5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6	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rr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	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	</a:t>
            </a:r>
            <a:r>
              <a:rPr sz="1200" b="1" spc="-15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ch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82714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6117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36696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7013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117986" y="228245"/>
            <a:ext cx="728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1752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5" dirty="0">
                <a:latin typeface="Segoe UI Semibold"/>
                <a:cs typeface="Segoe UI Semibold"/>
              </a:rPr>
              <a:t>ra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34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54024"/>
            <a:ext cx="2466975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5" dirty="0">
                <a:latin typeface="Segoe UI Semibold"/>
                <a:cs typeface="Segoe UI Semibold"/>
              </a:rPr>
              <a:t>Beek, </a:t>
            </a:r>
            <a:r>
              <a:rPr sz="1200" b="1" spc="-5" dirty="0">
                <a:latin typeface="Segoe UI Semibold"/>
                <a:cs typeface="Segoe UI Semibold"/>
              </a:rPr>
              <a:t>G.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20" dirty="0">
                <a:latin typeface="Segoe UI Semibold"/>
                <a:cs typeface="Segoe UI Semibold"/>
              </a:rPr>
              <a:t>Zuiker, </a:t>
            </a:r>
            <a:r>
              <a:rPr sz="1200" b="1" dirty="0">
                <a:latin typeface="Segoe UI Semibold"/>
                <a:cs typeface="Segoe UI Semibold"/>
              </a:rPr>
              <a:t>I., &amp; </a:t>
            </a:r>
            <a:r>
              <a:rPr sz="1200" b="1" spc="5" dirty="0">
                <a:latin typeface="Segoe UI Semibold"/>
                <a:cs typeface="Segoe UI Semibold"/>
              </a:rPr>
              <a:t>Zwart,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C.  (2019). </a:t>
            </a:r>
            <a:r>
              <a:rPr sz="1200" b="1" dirty="0">
                <a:latin typeface="Segoe UI Semibold"/>
                <a:cs typeface="Segoe UI Semibold"/>
              </a:rPr>
              <a:t>Exploring </a:t>
            </a:r>
            <a:r>
              <a:rPr sz="1200" b="1" spc="-5" dirty="0">
                <a:latin typeface="Segoe UI Semibold"/>
                <a:cs typeface="Segoe UI Semibold"/>
              </a:rPr>
              <a:t>mentors’ </a:t>
            </a:r>
            <a:r>
              <a:rPr sz="1200" b="1" spc="-10" dirty="0">
                <a:latin typeface="Segoe UI Semibold"/>
                <a:cs typeface="Segoe UI Semibold"/>
              </a:rPr>
              <a:t>roles 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feedback strategies to </a:t>
            </a:r>
            <a:r>
              <a:rPr sz="1200" b="1" dirty="0">
                <a:latin typeface="Segoe UI Semibold"/>
                <a:cs typeface="Segoe UI Semibold"/>
              </a:rPr>
              <a:t>analyze 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dirty="0">
                <a:latin typeface="Segoe UI Semibold"/>
                <a:cs typeface="Segoe UI Semibold"/>
              </a:rPr>
              <a:t>quality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dialogues.  </a:t>
            </a:r>
            <a:r>
              <a:rPr sz="1200" b="1" spc="-20" dirty="0">
                <a:latin typeface="Segoe UI Semibold"/>
                <a:cs typeface="Segoe UI Semibold"/>
              </a:rPr>
              <a:t>Teaching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25" dirty="0">
                <a:latin typeface="Segoe UI Semibold"/>
                <a:cs typeface="Segoe UI Semibold"/>
              </a:rPr>
              <a:t>Teacher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78, 15-29. https://doi.org/10.1016/j.  </a:t>
            </a:r>
            <a:r>
              <a:rPr sz="1200" b="1" spc="-10" dirty="0">
                <a:latin typeface="Segoe UI Semibold"/>
                <a:cs typeface="Segoe UI Semibold"/>
              </a:rPr>
              <a:t>tate.2018.10.006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878024"/>
            <a:ext cx="2712085" cy="3065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28892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Hammill, </a:t>
            </a:r>
            <a:r>
              <a:rPr sz="1200" b="1" spc="-30" dirty="0">
                <a:latin typeface="Segoe UI Semibold"/>
                <a:cs typeface="Segoe UI Semibold"/>
              </a:rPr>
              <a:t>J, </a:t>
            </a:r>
            <a:r>
              <a:rPr sz="1200" b="1" dirty="0">
                <a:latin typeface="Segoe UI Semibold"/>
                <a:cs typeface="Segoe UI Semibold"/>
              </a:rPr>
              <a:t>Best, </a:t>
            </a:r>
            <a:r>
              <a:rPr sz="1200" b="1" spc="-5" dirty="0">
                <a:latin typeface="Segoe UI Semibold"/>
                <a:cs typeface="Segoe UI Semibold"/>
              </a:rPr>
              <a:t>G.,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Anderson, </a:t>
            </a:r>
            <a:r>
              <a:rPr sz="1200" b="1" spc="-30" dirty="0">
                <a:latin typeface="Segoe UI Semibold"/>
                <a:cs typeface="Segoe UI Semibold"/>
              </a:rPr>
              <a:t>J.  </a:t>
            </a:r>
            <a:r>
              <a:rPr sz="1200" b="1" spc="-5" dirty="0">
                <a:latin typeface="Segoe UI Semibold"/>
                <a:cs typeface="Segoe UI Semibold"/>
              </a:rPr>
              <a:t>(2015). Developing student</a:t>
            </a:r>
            <a:r>
              <a:rPr sz="1200" b="1" spc="-7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</a:t>
            </a:r>
            <a:endParaRPr sz="1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self-regulation </a:t>
            </a:r>
            <a:r>
              <a:rPr sz="1200" b="1" spc="-5" dirty="0">
                <a:latin typeface="Segoe UI Semibold"/>
                <a:cs typeface="Segoe UI Semibold"/>
              </a:rPr>
              <a:t>skills through formative  </a:t>
            </a:r>
            <a:r>
              <a:rPr sz="1200" b="1" dirty="0">
                <a:latin typeface="Segoe UI Semibold"/>
                <a:cs typeface="Segoe UI Semibold"/>
              </a:rPr>
              <a:t>feedback: Rubric </a:t>
            </a:r>
            <a:r>
              <a:rPr sz="1200" b="1" spc="-5" dirty="0">
                <a:latin typeface="Segoe UI Semibold"/>
                <a:cs typeface="Segoe UI Semibold"/>
              </a:rPr>
              <a:t>development </a:t>
            </a:r>
            <a:r>
              <a:rPr sz="1200" b="1" dirty="0">
                <a:latin typeface="Segoe UI Semibold"/>
                <a:cs typeface="Segoe UI Semibold"/>
              </a:rPr>
              <a:t>phase. 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15" dirty="0">
                <a:latin typeface="Segoe UI Semibold"/>
                <a:cs typeface="Segoe UI Semibold"/>
              </a:rPr>
              <a:t>Peer </a:t>
            </a:r>
            <a:r>
              <a:rPr sz="1200" b="1" dirty="0">
                <a:latin typeface="Segoe UI Semibold"/>
                <a:cs typeface="Segoe UI Semibold"/>
              </a:rPr>
              <a:t>Learning, </a:t>
            </a:r>
            <a:r>
              <a:rPr sz="1200" b="1" spc="-5" dirty="0">
                <a:latin typeface="Segoe UI Semibold"/>
                <a:cs typeface="Segoe UI Semibold"/>
              </a:rPr>
              <a:t>8,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48-58.</a:t>
            </a:r>
            <a:endParaRPr sz="1200" dirty="0">
              <a:latin typeface="Segoe UI Semibold"/>
              <a:cs typeface="Segoe UI Semibold"/>
            </a:endParaRPr>
          </a:p>
          <a:p>
            <a:pPr marL="12700" marR="4699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Available at:http://ro.uow.edu.au/ajpl/  vol8/iss1/6</a:t>
            </a:r>
            <a:endParaRPr sz="1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115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Segoe UI Semibold"/>
                <a:cs typeface="Segoe UI Semibold"/>
              </a:rPr>
              <a:t>Wilson, Z.S., </a:t>
            </a:r>
            <a:r>
              <a:rPr sz="1200" b="1" spc="-5" dirty="0">
                <a:latin typeface="Segoe UI Semibold"/>
                <a:cs typeface="Segoe UI Semibold"/>
              </a:rPr>
              <a:t>Holmes, </a:t>
            </a:r>
            <a:r>
              <a:rPr sz="1200" b="1" dirty="0">
                <a:latin typeface="Segoe UI Semibold"/>
                <a:cs typeface="Segoe UI Semibold"/>
              </a:rPr>
              <a:t>L.,</a:t>
            </a:r>
            <a:r>
              <a:rPr sz="1200" b="1" spc="-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deGravelles,</a:t>
            </a:r>
            <a:endParaRPr sz="1200" dirty="0">
              <a:latin typeface="Segoe UI Semibold"/>
              <a:cs typeface="Segoe UI Semibold"/>
            </a:endParaRPr>
          </a:p>
          <a:p>
            <a:pPr marL="12700" marR="517525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K. </a:t>
            </a:r>
            <a:r>
              <a:rPr sz="1200" b="1" spc="-5" dirty="0">
                <a:latin typeface="Segoe UI Semibold"/>
                <a:cs typeface="Segoe UI Semibold"/>
              </a:rPr>
              <a:t>et </a:t>
            </a:r>
            <a:r>
              <a:rPr sz="1200" b="1" dirty="0">
                <a:latin typeface="Segoe UI Semibold"/>
                <a:cs typeface="Segoe UI Semibold"/>
              </a:rPr>
              <a:t>al. </a:t>
            </a:r>
            <a:r>
              <a:rPr sz="1200" b="1" spc="-5" dirty="0">
                <a:latin typeface="Segoe UI Semibold"/>
                <a:cs typeface="Segoe UI Semibold"/>
              </a:rPr>
              <a:t>Hierarchical Mentoring: 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15" dirty="0">
                <a:latin typeface="Segoe UI Semibold"/>
                <a:cs typeface="Segoe UI Semibold"/>
              </a:rPr>
              <a:t>Transformative </a:t>
            </a:r>
            <a:r>
              <a:rPr sz="1200" b="1" spc="-10" dirty="0">
                <a:latin typeface="Segoe UI Semibold"/>
                <a:cs typeface="Segoe UI Semibold"/>
              </a:rPr>
              <a:t>Strategy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for</a:t>
            </a:r>
            <a:endParaRPr sz="1200" dirty="0">
              <a:latin typeface="Segoe UI Semibold"/>
              <a:cs typeface="Segoe UI Semibold"/>
            </a:endParaRPr>
          </a:p>
          <a:p>
            <a:pPr marL="12700" marR="16510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Improving Diversity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10" dirty="0">
                <a:latin typeface="Segoe UI Semibold"/>
                <a:cs typeface="Segoe UI Semibold"/>
              </a:rPr>
              <a:t>Retention  </a:t>
            </a:r>
            <a:r>
              <a:rPr sz="1200" b="1" spc="-5" dirty="0">
                <a:latin typeface="Segoe UI Semibold"/>
                <a:cs typeface="Segoe UI Semibold"/>
              </a:rPr>
              <a:t>in Undergraduate STEM Disciplines.  (2012).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Science </a:t>
            </a:r>
            <a:r>
              <a:rPr sz="1200" b="1" dirty="0">
                <a:latin typeface="Segoe UI Semibold"/>
                <a:cs typeface="Segoe UI Semibold"/>
              </a:rPr>
              <a:t>Education  and </a:t>
            </a:r>
            <a:r>
              <a:rPr sz="1200" b="1" spc="-25" dirty="0">
                <a:latin typeface="Segoe UI Semibold"/>
                <a:cs typeface="Segoe UI Semibold"/>
              </a:rPr>
              <a:t>Technology, </a:t>
            </a:r>
            <a:r>
              <a:rPr sz="1200" b="1" spc="-5" dirty="0">
                <a:latin typeface="Segoe UI Semibold"/>
                <a:cs typeface="Segoe UI Semibold"/>
              </a:rPr>
              <a:t>21, 148–156. </a:t>
            </a:r>
            <a:r>
              <a:rPr sz="1200" b="1" dirty="0">
                <a:latin typeface="Segoe UI Semibold"/>
                <a:cs typeface="Segoe UI Semibold"/>
              </a:rPr>
              <a:t>https://  </a:t>
            </a:r>
            <a:r>
              <a:rPr sz="1200" b="1" spc="-5" dirty="0">
                <a:latin typeface="Segoe UI Semibold"/>
                <a:cs typeface="Segoe UI Semibold"/>
              </a:rPr>
              <a:t>doi.org/10.1007/s10956-011-9292-5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128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531050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65" dirty="0">
                <a:latin typeface="Calibri"/>
                <a:cs typeface="Calibri"/>
              </a:rPr>
              <a:t>Strategize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75" dirty="0">
                <a:latin typeface="Calibri"/>
                <a:cs typeface="Calibri"/>
              </a:rPr>
              <a:t>Solutions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40" dirty="0">
                <a:latin typeface="Segoe UI Semibold"/>
                <a:cs typeface="Segoe UI Semibold"/>
              </a:rPr>
              <a:t>Emotional  I</a:t>
            </a:r>
            <a:r>
              <a:rPr sz="8000" b="1" spc="-45" dirty="0">
                <a:latin typeface="Segoe UI Semibold"/>
                <a:cs typeface="Segoe UI Semibold"/>
              </a:rPr>
              <a:t>n</a:t>
            </a:r>
            <a:r>
              <a:rPr sz="8000" b="1" spc="-90" dirty="0">
                <a:latin typeface="Segoe UI Semibold"/>
                <a:cs typeface="Segoe UI Semibold"/>
              </a:rPr>
              <a:t>t</a:t>
            </a:r>
            <a:r>
              <a:rPr sz="8000" b="1" spc="-45" dirty="0">
                <a:latin typeface="Segoe UI Semibold"/>
                <a:cs typeface="Segoe UI Semibold"/>
              </a:rPr>
              <a:t>elligence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5E70F5A1-E86B-4750-A780-300567E22F78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07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268585" cy="4140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this</a:t>
            </a:r>
            <a:r>
              <a:rPr sz="3600" b="1" spc="-6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60705" marR="742315" indent="-548640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—Establish </a:t>
            </a:r>
            <a:r>
              <a:rPr sz="3600" b="1" dirty="0">
                <a:solidFill>
                  <a:srgbClr val="274B47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basic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understanding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what  emotional intelligence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is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why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it</a:t>
            </a:r>
            <a:r>
              <a:rPr sz="3600" b="1" spc="-20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matters</a:t>
            </a:r>
            <a:endParaRPr sz="3600">
              <a:latin typeface="Segoe UI Semibold"/>
              <a:cs typeface="Segoe UI Semibold"/>
            </a:endParaRPr>
          </a:p>
          <a:p>
            <a:pPr marL="542925" marR="1097280" indent="-530860">
              <a:lnSpc>
                <a:spcPts val="4000"/>
              </a:lnSpc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—Encourage mentors to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reflect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their</a:t>
            </a:r>
            <a:r>
              <a:rPr sz="3600" b="1" spc="-18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own  emotional</a:t>
            </a:r>
            <a:r>
              <a:rPr sz="3600" b="1" spc="-4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intelligence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3760"/>
              </a:lnSpc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—Connect emotional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intelligence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to</a:t>
            </a:r>
            <a:r>
              <a:rPr sz="3600" b="1" spc="-10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mindset</a:t>
            </a:r>
            <a:endParaRPr sz="3600">
              <a:latin typeface="Segoe UI Semibold"/>
              <a:cs typeface="Segoe UI Semibold"/>
            </a:endParaRPr>
          </a:p>
          <a:p>
            <a:pPr marL="506095">
              <a:lnSpc>
                <a:spcPts val="4160"/>
              </a:lnSpc>
            </a:pP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(you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can become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more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emotionally</a:t>
            </a:r>
            <a:r>
              <a:rPr sz="3600" b="1" spc="-114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intelligent!)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129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62527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86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193519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498367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9360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417391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8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12" name="object 1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4184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615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Icebreaker: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Getting to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Know </a:t>
                      </a:r>
                      <a:r>
                        <a:rPr sz="1800" b="1" spc="-5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You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Bingo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15-20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Mentoring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Roles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and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Expectations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10-20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Small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Discussion on Mentorship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Mentoring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Role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3" name="object 1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130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Emotional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Intelligence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Self-Assessment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Emotional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Intelligence 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Mentorship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&amp; Emotional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Intelligence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Naming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Emotions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Worksheet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527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86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6329" y="6169661"/>
            <a:ext cx="14630400" cy="2059939"/>
          </a:xfrm>
          <a:custGeom>
            <a:avLst/>
            <a:gdLst/>
            <a:ahLst/>
            <a:cxnLst/>
            <a:rect l="l" t="t" r="r" b="b"/>
            <a:pathLst>
              <a:path w="14630400" h="2059940">
                <a:moveTo>
                  <a:pt x="0" y="2059851"/>
                </a:moveTo>
                <a:lnTo>
                  <a:pt x="14630400" y="2059851"/>
                </a:lnTo>
                <a:lnTo>
                  <a:pt x="14630400" y="0"/>
                </a:lnTo>
                <a:lnTo>
                  <a:pt x="0" y="0"/>
                </a:lnTo>
                <a:lnTo>
                  <a:pt x="0" y="2059851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31"/>
            <a:ext cx="14630400" cy="61693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6320904"/>
            <a:ext cx="4606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Emotional</a:t>
            </a:r>
            <a:r>
              <a:rPr sz="36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Intelligence 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Video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51780" y="2873730"/>
            <a:ext cx="1127125" cy="1296035"/>
          </a:xfrm>
          <a:custGeom>
            <a:avLst/>
            <a:gdLst/>
            <a:ahLst/>
            <a:cxnLst/>
            <a:rect l="l" t="t" r="r" b="b"/>
            <a:pathLst>
              <a:path w="1127125" h="1296035">
                <a:moveTo>
                  <a:pt x="0" y="0"/>
                </a:moveTo>
                <a:lnTo>
                  <a:pt x="0" y="1295692"/>
                </a:lnTo>
                <a:lnTo>
                  <a:pt x="1126845" y="6478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131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859462" y="6383077"/>
            <a:ext cx="2566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8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Animated video (4 mins)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169748"/>
            <a:ext cx="14630400" cy="2059939"/>
          </a:xfrm>
          <a:custGeom>
            <a:avLst/>
            <a:gdLst/>
            <a:ahLst/>
            <a:cxnLst/>
            <a:rect l="l" t="t" r="r" b="b"/>
            <a:pathLst>
              <a:path w="14630400" h="2059940">
                <a:moveTo>
                  <a:pt x="0" y="2059851"/>
                </a:moveTo>
                <a:lnTo>
                  <a:pt x="14630400" y="2059851"/>
                </a:lnTo>
                <a:lnTo>
                  <a:pt x="14630400" y="0"/>
                </a:lnTo>
                <a:lnTo>
                  <a:pt x="0" y="0"/>
                </a:lnTo>
                <a:lnTo>
                  <a:pt x="0" y="2059851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236397"/>
            <a:ext cx="14630400" cy="5933351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6320904"/>
            <a:ext cx="4606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Emotional</a:t>
            </a:r>
            <a:r>
              <a:rPr sz="36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Intelligence 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Video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6751780" y="2873730"/>
            <a:ext cx="1127125" cy="1296035"/>
          </a:xfrm>
          <a:custGeom>
            <a:avLst/>
            <a:gdLst/>
            <a:ahLst/>
            <a:cxnLst/>
            <a:rect l="l" t="t" r="r" b="b"/>
            <a:pathLst>
              <a:path w="1127125" h="1296035">
                <a:moveTo>
                  <a:pt x="0" y="0"/>
                </a:moveTo>
                <a:lnTo>
                  <a:pt x="0" y="1295692"/>
                </a:lnTo>
                <a:lnTo>
                  <a:pt x="1126845" y="6478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132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859462" y="6383077"/>
            <a:ext cx="1964689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5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TedX </a:t>
            </a:r>
            <a:r>
              <a:rPr sz="18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talk (10</a:t>
            </a:r>
            <a:r>
              <a:rPr sz="1800" b="1" u="heavy" spc="-2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 </a:t>
            </a:r>
            <a:r>
              <a:rPr sz="1800" b="1" u="heavy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mins)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333303"/>
            <a:ext cx="512064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interesting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surprising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videos?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33690" y="2171350"/>
            <a:ext cx="5703570" cy="42106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new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you?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97472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we’re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emotional  intelligence in this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training?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73279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will emotional intelligence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important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work?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3589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Looking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back,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moments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were negatively impacted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someone else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oblivious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feelings and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concerns?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moments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someone seemed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genuinely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feelings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 than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moment?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help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1283183"/>
            <a:ext cx="48171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27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10546080" cy="5146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1099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30E5D0"/>
                </a:solidFill>
                <a:latin typeface="Segoe UI Semibold"/>
                <a:cs typeface="Segoe UI Semibold"/>
              </a:rPr>
              <a:t>Emotional </a:t>
            </a: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intelligence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defined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3600" b="1" spc="-2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ability  to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identify,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name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manage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3600" b="1" spc="-1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emotions.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Exercising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emotional intelligence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 help</a:t>
            </a:r>
            <a:r>
              <a:rPr sz="3600" b="1" spc="-1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you  improve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interactions with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others and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move  through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sticky situations. While we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may come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  with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levels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36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comfort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this topic,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keep 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mind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that we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are here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36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support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students as  they learn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computer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science. Making the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space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recognize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strategize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around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emotions 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play can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moving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toward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that</a:t>
            </a:r>
            <a:r>
              <a:rPr sz="3600" b="1" spc="-16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goal.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134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8111"/>
            <a:ext cx="376555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</a:t>
            </a:r>
            <a:r>
              <a:rPr sz="3600" b="1" spc="-16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Emotional  </a:t>
            </a:r>
            <a:r>
              <a:rPr sz="3600" b="1" spc="-25" dirty="0">
                <a:latin typeface="Segoe UI Semibold"/>
                <a:cs typeface="Segoe UI Semibold"/>
              </a:rPr>
              <a:t>Intelligence?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62240" y="1306071"/>
            <a:ext cx="6055360" cy="24991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2555" marR="5080" indent="-110489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“Emotional intelligence is 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perceive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emotions,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access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generate emotions so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assist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thought,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emotions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emotional knowledge,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reflectively  regulate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emotions so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promote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emotional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intellectual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growth”</a:t>
            </a:r>
            <a:r>
              <a:rPr lang="en-US"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(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Mayer 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&amp; </a:t>
            </a: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Salovey,</a:t>
            </a:r>
            <a:r>
              <a:rPr lang="en-US"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1997).</a:t>
            </a:r>
            <a:endParaRPr lang="en-US" sz="2200" dirty="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39075" y="3815922"/>
            <a:ext cx="6075680" cy="206883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0"/>
              </a:spcBef>
            </a:pPr>
            <a:endParaRPr sz="4200" dirty="0">
              <a:latin typeface="Segoe UI Semibold"/>
              <a:cs typeface="Segoe UI Semibold"/>
            </a:endParaRPr>
          </a:p>
          <a:p>
            <a:pPr marL="24130" marR="5080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Goleman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(1995)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popularized Emotional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Intelligence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multiple books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(calling it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EQ)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since  that time, thousands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studies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examined 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EQ‘s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multifaceted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dimensions.</a:t>
            </a: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543800" y="1170686"/>
            <a:ext cx="7294245" cy="621965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8000" spc="-85" dirty="0">
                <a:solidFill>
                  <a:srgbClr val="30E5D0"/>
                </a:solidFill>
                <a:latin typeface="Segoe UI"/>
                <a:cs typeface="Segoe UI"/>
              </a:rPr>
              <a:t>Self-Aware</a:t>
            </a:r>
            <a:r>
              <a:rPr lang="en-US" sz="8000" spc="-85" dirty="0">
                <a:solidFill>
                  <a:srgbClr val="30E5D0"/>
                </a:solidFill>
                <a:latin typeface="Segoe UI"/>
                <a:cs typeface="Segoe UI"/>
              </a:rPr>
              <a:t>ness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spc="-85" dirty="0">
                <a:solidFill>
                  <a:srgbClr val="30E5D0"/>
                </a:solidFill>
                <a:latin typeface="Segoe UI"/>
                <a:cs typeface="Segoe UI"/>
              </a:rPr>
              <a:t>Self-Regulation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spc="-85" dirty="0">
                <a:solidFill>
                  <a:srgbClr val="30E5D0"/>
                </a:solidFill>
                <a:latin typeface="Segoe UI"/>
                <a:cs typeface="Segoe UI"/>
              </a:rPr>
              <a:t>Motivation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spc="-85" dirty="0">
                <a:solidFill>
                  <a:srgbClr val="30E5D0"/>
                </a:solidFill>
                <a:latin typeface="Segoe UI"/>
                <a:cs typeface="Segoe UI"/>
              </a:rPr>
              <a:t>Empathy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8000" spc="-85" dirty="0">
                <a:solidFill>
                  <a:srgbClr val="30E5D0"/>
                </a:solidFill>
                <a:latin typeface="Segoe UI"/>
                <a:cs typeface="Segoe UI"/>
              </a:rPr>
              <a:t>Social Skills</a:t>
            </a:r>
            <a:endParaRPr sz="8000" dirty="0">
              <a:latin typeface="Segoe UI"/>
              <a:cs typeface="Segoe U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21575" y="228245"/>
            <a:ext cx="25996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960880" algn="l"/>
              </a:tabLst>
            </a:pP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fin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772" y="228245"/>
            <a:ext cx="28943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  <a:tab pos="2128520" algn="l"/>
              </a:tabLst>
            </a:pPr>
            <a:r>
              <a:rPr sz="1200" b="1" spc="-15" dirty="0">
                <a:latin typeface="Segoe UI Semibold"/>
                <a:cs typeface="Segoe UI Semibold"/>
              </a:rPr>
              <a:t>Wrap	</a:t>
            </a:r>
            <a:r>
              <a:rPr sz="1200" b="1" spc="-10" dirty="0">
                <a:latin typeface="Segoe UI Semibold"/>
                <a:cs typeface="Segoe UI Semibold"/>
              </a:rPr>
              <a:t>Up	</a:t>
            </a:r>
            <a:r>
              <a:rPr sz="1200" b="1" spc="-5" dirty="0">
                <a:latin typeface="Segoe UI Semibold"/>
                <a:cs typeface="Segoe UI Semibold"/>
              </a:rPr>
              <a:t>References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3100" y="1278111"/>
            <a:ext cx="5365750" cy="573468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 algn="just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Five features </a:t>
            </a:r>
            <a:r>
              <a:rPr sz="3600" b="1" spc="-40" dirty="0">
                <a:latin typeface="Segoe UI Semibold"/>
                <a:cs typeface="Segoe UI Semibold"/>
              </a:rPr>
              <a:t>of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emotional  </a:t>
            </a:r>
            <a:r>
              <a:rPr sz="3600" b="1" spc="-25" dirty="0">
                <a:latin typeface="Segoe UI Semibold"/>
                <a:cs typeface="Segoe UI Semibold"/>
              </a:rPr>
              <a:t>intelligence (according </a:t>
            </a:r>
            <a:r>
              <a:rPr sz="3600" b="1" spc="-20" dirty="0">
                <a:latin typeface="Segoe UI Semibold"/>
                <a:cs typeface="Segoe UI Semibold"/>
              </a:rPr>
              <a:t>to  Goleman)</a:t>
            </a:r>
            <a:endParaRPr sz="3600">
              <a:latin typeface="Segoe UI Semibold"/>
              <a:cs typeface="Segoe UI Semibold"/>
            </a:endParaRPr>
          </a:p>
          <a:p>
            <a:pPr marL="12700" marR="47244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Self-Awareness</a:t>
            </a:r>
            <a:r>
              <a:rPr sz="1800" b="1" spc="-15" dirty="0">
                <a:latin typeface="Segoe UI Semibold"/>
                <a:cs typeface="Segoe UI Semibold"/>
              </a:rPr>
              <a:t>: </a:t>
            </a:r>
            <a:r>
              <a:rPr sz="1800" b="1" dirty="0">
                <a:latin typeface="Segoe UI Semibold"/>
                <a:cs typeface="Segoe UI Semibold"/>
              </a:rPr>
              <a:t>Emotions, </a:t>
            </a:r>
            <a:r>
              <a:rPr sz="1800" b="1" spc="-5" dirty="0">
                <a:latin typeface="Segoe UI Semibold"/>
                <a:cs typeface="Segoe UI Semibold"/>
              </a:rPr>
              <a:t>drives, values, goals,  </a:t>
            </a:r>
            <a:r>
              <a:rPr sz="1800" b="1" spc="-10" dirty="0">
                <a:latin typeface="Segoe UI Semibold"/>
                <a:cs typeface="Segoe UI Semibold"/>
              </a:rPr>
              <a:t>strengths, weaknesses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39750">
              <a:lnSpc>
                <a:spcPct val="101800"/>
              </a:lnSpc>
            </a:pPr>
            <a:r>
              <a:rPr sz="18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Self-Regulation</a:t>
            </a:r>
            <a:r>
              <a:rPr sz="1800" b="1" spc="-15" dirty="0">
                <a:latin typeface="Segoe UI Semibold"/>
                <a:cs typeface="Segoe UI Semibold"/>
              </a:rPr>
              <a:t>: </a:t>
            </a:r>
            <a:r>
              <a:rPr sz="1800" b="1" spc="-10" dirty="0">
                <a:latin typeface="Segoe UI Semibold"/>
                <a:cs typeface="Segoe UI Semibold"/>
              </a:rPr>
              <a:t>Control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spc="-10" dirty="0">
                <a:latin typeface="Segoe UI Semibold"/>
                <a:cs typeface="Segoe UI Semibold"/>
              </a:rPr>
              <a:t>re-direct </a:t>
            </a:r>
            <a:r>
              <a:rPr sz="1800" b="1" spc="-5" dirty="0">
                <a:latin typeface="Segoe UI Semibold"/>
                <a:cs typeface="Segoe UI Semibold"/>
              </a:rPr>
              <a:t>disruptive  emotions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5" dirty="0">
                <a:latin typeface="Segoe UI Semibold"/>
                <a:cs typeface="Segoe UI Semibold"/>
              </a:rPr>
              <a:t> impulses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740410">
              <a:lnSpc>
                <a:spcPct val="101800"/>
              </a:lnSpc>
            </a:pPr>
            <a:r>
              <a:rPr sz="18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Motivation</a:t>
            </a:r>
            <a:r>
              <a:rPr sz="1800" b="1" spc="-5" dirty="0">
                <a:latin typeface="Segoe UI Semibold"/>
                <a:cs typeface="Segoe UI Semibold"/>
              </a:rPr>
              <a:t>: </a:t>
            </a:r>
            <a:r>
              <a:rPr sz="1800" b="1" spc="-10" dirty="0">
                <a:latin typeface="Segoe UI Semibold"/>
                <a:cs typeface="Segoe UI Semibold"/>
              </a:rPr>
              <a:t>Driven </a:t>
            </a:r>
            <a:r>
              <a:rPr sz="1800" b="1" spc="-5" dirty="0">
                <a:latin typeface="Segoe UI Semibold"/>
                <a:cs typeface="Segoe UI Semibold"/>
              </a:rPr>
              <a:t>to achieve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5" dirty="0">
                <a:latin typeface="Segoe UI Semibold"/>
                <a:cs typeface="Segoe UI Semibold"/>
              </a:rPr>
              <a:t>sake of  </a:t>
            </a:r>
            <a:r>
              <a:rPr sz="1800" b="1" spc="-5" dirty="0">
                <a:latin typeface="Segoe UI Semibold"/>
                <a:cs typeface="Segoe UI Semibold"/>
              </a:rPr>
              <a:t>achievement,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passion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work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04520">
              <a:lnSpc>
                <a:spcPct val="101800"/>
              </a:lnSpc>
            </a:pPr>
            <a:r>
              <a:rPr sz="18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Empathy</a:t>
            </a:r>
            <a:r>
              <a:rPr sz="1800" b="1" spc="-5" dirty="0">
                <a:latin typeface="Segoe UI Semibold"/>
                <a:cs typeface="Segoe UI Semibold"/>
              </a:rPr>
              <a:t>: Considering other </a:t>
            </a:r>
            <a:r>
              <a:rPr sz="1800" b="1" spc="-15" dirty="0">
                <a:latin typeface="Segoe UI Semibold"/>
                <a:cs typeface="Segoe UI Semibold"/>
              </a:rPr>
              <a:t>people’s </a:t>
            </a:r>
            <a:r>
              <a:rPr sz="1800" b="1" dirty="0">
                <a:latin typeface="Segoe UI Semibold"/>
                <a:cs typeface="Segoe UI Semibold"/>
              </a:rPr>
              <a:t>feelings,  </a:t>
            </a:r>
            <a:r>
              <a:rPr sz="1800" b="1" spc="-5" dirty="0">
                <a:latin typeface="Segoe UI Semibold"/>
                <a:cs typeface="Segoe UI Semibold"/>
              </a:rPr>
              <a:t>especially when </a:t>
            </a:r>
            <a:r>
              <a:rPr sz="1800" b="1" dirty="0">
                <a:latin typeface="Segoe UI Semibold"/>
                <a:cs typeface="Segoe UI Semibold"/>
              </a:rPr>
              <a:t>making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decisions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80085">
              <a:lnSpc>
                <a:spcPct val="101800"/>
              </a:lnSpc>
            </a:pPr>
            <a:r>
              <a:rPr sz="18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Social Skills: </a:t>
            </a:r>
            <a:r>
              <a:rPr sz="1800" b="1" spc="-5" dirty="0">
                <a:latin typeface="Segoe UI Semibold"/>
                <a:cs typeface="Segoe UI Semibold"/>
              </a:rPr>
              <a:t>Managing </a:t>
            </a:r>
            <a:r>
              <a:rPr sz="1800" b="1" spc="-10" dirty="0">
                <a:latin typeface="Segoe UI Semibold"/>
                <a:cs typeface="Segoe UI Semibold"/>
              </a:rPr>
              <a:t>relationships </a:t>
            </a:r>
            <a:r>
              <a:rPr sz="1800" b="1" spc="-5" dirty="0">
                <a:latin typeface="Segoe UI Semibold"/>
                <a:cs typeface="Segoe UI Semibold"/>
              </a:rPr>
              <a:t>to move 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latin typeface="Segoe UI Semibold"/>
                <a:cs typeface="Segoe UI Semibold"/>
              </a:rPr>
              <a:t>in the right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direction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8111"/>
            <a:ext cx="312102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Benefits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40" dirty="0">
                <a:latin typeface="Segoe UI Semibold"/>
                <a:cs typeface="Segoe UI Semibold"/>
              </a:rPr>
              <a:t>of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40" dirty="0">
                <a:latin typeface="Segoe UI Semibold"/>
                <a:cs typeface="Segoe UI Semibold"/>
              </a:rPr>
              <a:t>Self-Awareness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179697" y="1591143"/>
            <a:ext cx="5549240" cy="517311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0214494" y="2384527"/>
            <a:ext cx="162052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110489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Awareness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Self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18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Others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754426" y="5317923"/>
            <a:ext cx="1212215" cy="554383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19685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Listening/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Obse</a:t>
            </a:r>
            <a:r>
              <a:rPr sz="1800" b="1" spc="7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ving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2019062" y="5317923"/>
            <a:ext cx="121221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indent="812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Feeling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Connection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138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17000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62772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7910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8111"/>
            <a:ext cx="4595495" cy="1590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Emotional  Intelligence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10" dirty="0">
                <a:latin typeface="Segoe UI Semibold"/>
                <a:cs typeface="Segoe UI Semibold"/>
              </a:rPr>
              <a:t>important  </a:t>
            </a:r>
            <a:r>
              <a:rPr sz="3600" b="1" spc="-15" dirty="0">
                <a:latin typeface="Segoe UI Semibold"/>
                <a:cs typeface="Segoe UI Semibold"/>
              </a:rPr>
              <a:t>for</a:t>
            </a:r>
            <a:r>
              <a:rPr sz="3600" b="1" spc="-4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mentoring?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690" y="1299090"/>
            <a:ext cx="577596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Technical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but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enough to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work.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690" y="2365840"/>
            <a:ext cx="5729605" cy="704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EQ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(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just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technical</a:t>
            </a:r>
            <a:r>
              <a:rPr sz="2200" b="1" spc="-40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skills)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33690" y="3432589"/>
            <a:ext cx="5921375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69925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Reading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cues is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for a peer 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mentor.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aware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  emotions especially if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getting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frustrated.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communication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builds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upon empathy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social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awareness.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30E5D0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139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588250" y="1226260"/>
            <a:ext cx="5374005" cy="1390650"/>
          </a:xfrm>
          <a:prstGeom prst="rect">
            <a:avLst/>
          </a:prstGeom>
        </p:spPr>
        <p:txBody>
          <a:bodyPr vert="horz" wrap="square" lIns="0" tIns="13017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025"/>
              </a:spcBef>
            </a:pPr>
            <a:r>
              <a:rPr sz="1800" b="1" spc="40" dirty="0">
                <a:latin typeface="Segoe UI Semibold"/>
                <a:cs typeface="Segoe UI Semibold"/>
              </a:rPr>
              <a:t>PURPOSE </a:t>
            </a:r>
            <a:r>
              <a:rPr sz="1800" b="1" spc="25" dirty="0">
                <a:latin typeface="Segoe UI Semibold"/>
                <a:cs typeface="Segoe UI Semibold"/>
              </a:rPr>
              <a:t>OF </a:t>
            </a:r>
            <a:r>
              <a:rPr sz="1800" b="1" spc="35" dirty="0">
                <a:latin typeface="Segoe UI Semibold"/>
                <a:cs typeface="Segoe UI Semibold"/>
              </a:rPr>
              <a:t>THIS</a:t>
            </a:r>
            <a:r>
              <a:rPr sz="1800" b="1" spc="65" dirty="0">
                <a:latin typeface="Segoe UI Semibold"/>
                <a:cs typeface="Segoe UI Semibold"/>
              </a:rPr>
              <a:t> </a:t>
            </a:r>
            <a:r>
              <a:rPr sz="1800" b="1" spc="50" dirty="0">
                <a:latin typeface="Segoe UI Semibold"/>
                <a:cs typeface="Segoe UI Semibold"/>
              </a:rPr>
              <a:t>MODULE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2600"/>
              </a:lnSpc>
              <a:spcBef>
                <a:spcPts val="1260"/>
              </a:spcBef>
            </a:pPr>
            <a:r>
              <a:rPr sz="2600" b="1" spc="-25" dirty="0">
                <a:latin typeface="Segoe UI Semibold"/>
                <a:cs typeface="Segoe UI Semibold"/>
              </a:rPr>
              <a:t>Make </a:t>
            </a:r>
            <a:r>
              <a:rPr sz="2600" b="1" spc="-20" dirty="0">
                <a:latin typeface="Segoe UI Semibold"/>
                <a:cs typeface="Segoe UI Semibold"/>
              </a:rPr>
              <a:t>sure </a:t>
            </a:r>
            <a:r>
              <a:rPr sz="2600" b="1" spc="-15" dirty="0">
                <a:latin typeface="Segoe UI Semibold"/>
                <a:cs typeface="Segoe UI Semibold"/>
              </a:rPr>
              <a:t>that mentors </a:t>
            </a:r>
            <a:r>
              <a:rPr sz="2600" b="1" spc="-20" dirty="0">
                <a:latin typeface="Segoe UI Semibold"/>
                <a:cs typeface="Segoe UI Semibold"/>
              </a:rPr>
              <a:t>are </a:t>
            </a:r>
            <a:r>
              <a:rPr sz="2600" b="1" spc="-15" dirty="0">
                <a:latin typeface="Segoe UI Semibold"/>
                <a:cs typeface="Segoe UI Semibold"/>
              </a:rPr>
              <a:t>clear</a:t>
            </a:r>
            <a:r>
              <a:rPr sz="2600" b="1" spc="-114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on  expectations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588250" y="3008005"/>
            <a:ext cx="6281420" cy="36734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0" dirty="0">
                <a:latin typeface="Segoe UI Semibold"/>
                <a:cs typeface="Segoe UI Semibold"/>
              </a:rPr>
              <a:t>Create </a:t>
            </a:r>
            <a:r>
              <a:rPr sz="2600" b="1" dirty="0">
                <a:latin typeface="Segoe UI Semibold"/>
                <a:cs typeface="Segoe UI Semibold"/>
              </a:rPr>
              <a:t>a </a:t>
            </a:r>
            <a:r>
              <a:rPr sz="2600" b="1" spc="-20" dirty="0">
                <a:latin typeface="Segoe UI Semibold"/>
                <a:cs typeface="Segoe UI Semibold"/>
              </a:rPr>
              <a:t>shared </a:t>
            </a:r>
            <a:r>
              <a:rPr sz="2600" b="1" spc="-15" dirty="0">
                <a:latin typeface="Segoe UI Semibold"/>
                <a:cs typeface="Segoe UI Semibold"/>
              </a:rPr>
              <a:t>language to discuss  mentoring </a:t>
            </a:r>
            <a:r>
              <a:rPr sz="2600" b="1" spc="-20" dirty="0">
                <a:latin typeface="Segoe UI Semibold"/>
                <a:cs typeface="Segoe UI Semibold"/>
              </a:rPr>
              <a:t>responsibilities </a:t>
            </a:r>
            <a:r>
              <a:rPr sz="2600" b="1" spc="-10" dirty="0">
                <a:latin typeface="Segoe UI Semibold"/>
                <a:cs typeface="Segoe UI Semibold"/>
              </a:rPr>
              <a:t>and</a:t>
            </a:r>
            <a:r>
              <a:rPr sz="2600" b="1" spc="-8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boundaries</a:t>
            </a:r>
            <a:endParaRPr sz="26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400">
              <a:latin typeface="Segoe UI Semibold"/>
              <a:cs typeface="Segoe UI Semibold"/>
            </a:endParaRPr>
          </a:p>
          <a:p>
            <a:pPr marL="12700" marR="619760">
              <a:lnSpc>
                <a:spcPct val="102600"/>
              </a:lnSpc>
            </a:pPr>
            <a:r>
              <a:rPr sz="2600" b="1" spc="-15" dirty="0">
                <a:latin typeface="Segoe UI Semibold"/>
                <a:cs typeface="Segoe UI Semibold"/>
              </a:rPr>
              <a:t>Establish </a:t>
            </a:r>
            <a:r>
              <a:rPr sz="2600" b="1" spc="-10" dirty="0">
                <a:latin typeface="Segoe UI Semibold"/>
                <a:cs typeface="Segoe UI Semibold"/>
              </a:rPr>
              <a:t>the </a:t>
            </a:r>
            <a:r>
              <a:rPr sz="2600" b="1" spc="-15" dirty="0">
                <a:latin typeface="Segoe UI Semibold"/>
                <a:cs typeface="Segoe UI Semibold"/>
              </a:rPr>
              <a:t>“big </a:t>
            </a:r>
            <a:r>
              <a:rPr sz="2600" b="1" spc="-20" dirty="0">
                <a:latin typeface="Segoe UI Semibold"/>
                <a:cs typeface="Segoe UI Semibold"/>
              </a:rPr>
              <a:t>picture” </a:t>
            </a:r>
            <a:r>
              <a:rPr sz="2600" b="1" spc="-15" dirty="0">
                <a:latin typeface="Segoe UI Semibold"/>
                <a:cs typeface="Segoe UI Semibold"/>
              </a:rPr>
              <a:t>to</a:t>
            </a:r>
            <a:r>
              <a:rPr sz="2600" b="1" spc="-125" dirty="0">
                <a:latin typeface="Segoe UI Semibold"/>
                <a:cs typeface="Segoe UI Semibold"/>
              </a:rPr>
              <a:t> </a:t>
            </a:r>
            <a:r>
              <a:rPr sz="2600" b="1" spc="-20" dirty="0">
                <a:latin typeface="Segoe UI Semibold"/>
                <a:cs typeface="Segoe UI Semibold"/>
              </a:rPr>
              <a:t>motivate  </a:t>
            </a:r>
            <a:r>
              <a:rPr sz="2600" b="1" spc="-15" dirty="0">
                <a:latin typeface="Segoe UI Semibold"/>
                <a:cs typeface="Segoe UI Semibold"/>
              </a:rPr>
              <a:t>modules that</a:t>
            </a:r>
            <a:r>
              <a:rPr sz="2600" b="1" spc="-4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follow</a:t>
            </a:r>
            <a:endParaRPr sz="26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400">
              <a:latin typeface="Segoe UI Semibold"/>
              <a:cs typeface="Segoe UI Semibold"/>
            </a:endParaRPr>
          </a:p>
          <a:p>
            <a:pPr marL="12700" marR="48895">
              <a:lnSpc>
                <a:spcPct val="102600"/>
              </a:lnSpc>
              <a:spcBef>
                <a:spcPts val="5"/>
              </a:spcBef>
            </a:pPr>
            <a:r>
              <a:rPr sz="2600" b="1" spc="-15" dirty="0">
                <a:latin typeface="Segoe UI Semibold"/>
                <a:cs typeface="Segoe UI Semibold"/>
              </a:rPr>
              <a:t>Help mentors </a:t>
            </a:r>
            <a:r>
              <a:rPr sz="2600" b="1" dirty="0">
                <a:latin typeface="Segoe UI Semibold"/>
                <a:cs typeface="Segoe UI Semibold"/>
              </a:rPr>
              <a:t>start </a:t>
            </a:r>
            <a:r>
              <a:rPr sz="2600" b="1" spc="-15" dirty="0">
                <a:latin typeface="Segoe UI Semibold"/>
                <a:cs typeface="Segoe UI Semibold"/>
              </a:rPr>
              <a:t>to think about why  they </a:t>
            </a:r>
            <a:r>
              <a:rPr sz="2600" b="1" spc="-20" dirty="0">
                <a:latin typeface="Segoe UI Semibold"/>
                <a:cs typeface="Segoe UI Semibold"/>
              </a:rPr>
              <a:t>are there, </a:t>
            </a:r>
            <a:r>
              <a:rPr sz="2600" b="1" spc="-15" dirty="0">
                <a:latin typeface="Segoe UI Semibold"/>
                <a:cs typeface="Segoe UI Semibold"/>
              </a:rPr>
              <a:t>what they will </a:t>
            </a:r>
            <a:r>
              <a:rPr sz="2600" b="1" spc="-10" dirty="0">
                <a:latin typeface="Segoe UI Semibold"/>
                <a:cs typeface="Segoe UI Semibold"/>
              </a:rPr>
              <a:t>get out </a:t>
            </a:r>
            <a:r>
              <a:rPr sz="2600" b="1" spc="-30" dirty="0">
                <a:latin typeface="Segoe UI Semibold"/>
                <a:cs typeface="Segoe UI Semibold"/>
              </a:rPr>
              <a:t>of</a:t>
            </a:r>
            <a:r>
              <a:rPr sz="2600" b="1" spc="-160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it,  </a:t>
            </a:r>
            <a:r>
              <a:rPr sz="2600" b="1" spc="-10" dirty="0">
                <a:latin typeface="Segoe UI Semibold"/>
                <a:cs typeface="Segoe UI Semibold"/>
              </a:rPr>
              <a:t>and how </a:t>
            </a:r>
            <a:r>
              <a:rPr sz="2600" b="1" spc="-15" dirty="0">
                <a:latin typeface="Segoe UI Semibold"/>
                <a:cs typeface="Segoe UI Semibold"/>
              </a:rPr>
              <a:t>they will conduct</a:t>
            </a:r>
            <a:r>
              <a:rPr sz="2600" b="1" spc="-114" dirty="0">
                <a:latin typeface="Segoe UI Semibold"/>
                <a:cs typeface="Segoe UI Semibold"/>
              </a:rPr>
              <a:t> </a:t>
            </a:r>
            <a:r>
              <a:rPr sz="2600" b="1" spc="-20" dirty="0">
                <a:latin typeface="Segoe UI Semibold"/>
                <a:cs typeface="Segoe UI Semibold"/>
              </a:rPr>
              <a:t>themselves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1903"/>
            <a:ext cx="1937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10" dirty="0">
                <a:latin typeface="Segoe UI Semibold"/>
                <a:cs typeface="Segoe UI Semibold"/>
              </a:rPr>
              <a:t>W</a:t>
            </a:r>
            <a:r>
              <a:rPr sz="3600" b="1" spc="-20" dirty="0">
                <a:latin typeface="Segoe UI Semibold"/>
                <a:cs typeface="Segoe UI Semibold"/>
              </a:rPr>
              <a:t>elcome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4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l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om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93519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498367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19360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417391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48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20280" cy="7644765"/>
          </a:xfrm>
          <a:custGeom>
            <a:avLst/>
            <a:gdLst/>
            <a:ahLst/>
            <a:cxnLst/>
            <a:rect l="l" t="t" r="r" b="b"/>
            <a:pathLst>
              <a:path w="7320280" h="7644765">
                <a:moveTo>
                  <a:pt x="0" y="7644383"/>
                </a:moveTo>
                <a:lnTo>
                  <a:pt x="7319797" y="7644383"/>
                </a:lnTo>
                <a:lnTo>
                  <a:pt x="7319797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33413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Self-Assessment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4835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140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33690" y="1319486"/>
            <a:ext cx="6087110" cy="35137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93380" y="1297161"/>
            <a:ext cx="5845810" cy="585730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I get anxious or worried, I know how to calm myself down.</a:t>
            </a:r>
            <a:endParaRPr lang="en-US" sz="2200" dirty="0"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endParaRPr lang="en-US" sz="2200" b="1" spc="-2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 find it difficult to read social cues including how other people around me are feeling.</a:t>
            </a: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endParaRPr lang="en-US" sz="2200" b="1" spc="-2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 can motivate myself to stick with longer-term projects.</a:t>
            </a: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endParaRPr lang="en-US" sz="2200" b="1" spc="-2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 know myself and can name my own emotions as I am feeling them.</a:t>
            </a: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endParaRPr lang="en-US" sz="2200" b="1" spc="-2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 avoid working in groups whenever possible.</a:t>
            </a: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endParaRPr lang="en-US" sz="2200" b="1" spc="-2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200025">
              <a:lnSpc>
                <a:spcPct val="106100"/>
              </a:lnSpc>
              <a:spcBef>
                <a:spcPts val="100"/>
              </a:spcBef>
            </a:pPr>
            <a:r>
              <a:rPr lang="en-US"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 find it difficult to regroup after hearing bad news or facing a setback.</a:t>
            </a: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297161"/>
            <a:ext cx="553085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Write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your reactions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3600" b="1" spc="-1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self-assessment.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955280" y="3081287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955280" y="4101008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955280" y="3591123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955280" y="4656335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955280" y="5657899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955280" y="6694240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955280" y="6178649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955280" y="5137150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955280" y="7209878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314264" y="2191909"/>
            <a:ext cx="578485" cy="578485"/>
          </a:xfrm>
          <a:custGeom>
            <a:avLst/>
            <a:gdLst/>
            <a:ahLst/>
            <a:cxnLst/>
            <a:rect l="l" t="t" r="r" b="b"/>
            <a:pathLst>
              <a:path w="578484" h="578485">
                <a:moveTo>
                  <a:pt x="451332" y="0"/>
                </a:moveTo>
                <a:lnTo>
                  <a:pt x="55435" y="395897"/>
                </a:lnTo>
                <a:lnTo>
                  <a:pt x="0" y="578015"/>
                </a:lnTo>
                <a:lnTo>
                  <a:pt x="182117" y="522592"/>
                </a:lnTo>
                <a:lnTo>
                  <a:pt x="578027" y="126682"/>
                </a:lnTo>
                <a:lnTo>
                  <a:pt x="451332" y="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3314264" y="2191909"/>
            <a:ext cx="578485" cy="578485"/>
          </a:xfrm>
          <a:custGeom>
            <a:avLst/>
            <a:gdLst/>
            <a:ahLst/>
            <a:cxnLst/>
            <a:rect l="l" t="t" r="r" b="b"/>
            <a:pathLst>
              <a:path w="578484" h="578485">
                <a:moveTo>
                  <a:pt x="122732" y="328599"/>
                </a:moveTo>
                <a:lnTo>
                  <a:pt x="451332" y="0"/>
                </a:lnTo>
                <a:lnTo>
                  <a:pt x="578027" y="126682"/>
                </a:lnTo>
                <a:lnTo>
                  <a:pt x="249427" y="455295"/>
                </a:lnTo>
                <a:lnTo>
                  <a:pt x="182117" y="522592"/>
                </a:lnTo>
                <a:lnTo>
                  <a:pt x="0" y="578015"/>
                </a:lnTo>
                <a:lnTo>
                  <a:pt x="55435" y="395897"/>
                </a:lnTo>
                <a:lnTo>
                  <a:pt x="122732" y="328599"/>
                </a:lnTo>
                <a:close/>
              </a:path>
            </a:pathLst>
          </a:custGeom>
          <a:ln w="3175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3397247" y="2568171"/>
            <a:ext cx="123189" cy="123189"/>
          </a:xfrm>
          <a:custGeom>
            <a:avLst/>
            <a:gdLst/>
            <a:ahLst/>
            <a:cxnLst/>
            <a:rect l="l" t="t" r="r" b="b"/>
            <a:pathLst>
              <a:path w="123190" h="123189">
                <a:moveTo>
                  <a:pt x="122732" y="122732"/>
                </a:moveTo>
                <a:lnTo>
                  <a:pt x="0" y="0"/>
                </a:lnTo>
              </a:path>
            </a:pathLst>
          </a:custGeom>
          <a:ln w="3175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3758983" y="2140631"/>
            <a:ext cx="184677" cy="18468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141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76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5" dirty="0">
                <a:latin typeface="Segoe UI Semibold"/>
                <a:cs typeface="Segoe UI Semibold"/>
              </a:rPr>
              <a:t>emotional intelligence </a:t>
            </a:r>
            <a:r>
              <a:rPr sz="1800" b="1" dirty="0">
                <a:latin typeface="Segoe UI Semibold"/>
                <a:cs typeface="Segoe UI Semibold"/>
              </a:rPr>
              <a:t>play </a:t>
            </a:r>
            <a:r>
              <a:rPr sz="1800" b="1" spc="-5" dirty="0">
                <a:latin typeface="Segoe UI Semibold"/>
                <a:cs typeface="Segoe UI Semibold"/>
              </a:rPr>
              <a:t>in 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32308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the situation </a:t>
            </a:r>
            <a:r>
              <a:rPr sz="1800" b="1" spc="-10" dirty="0">
                <a:latin typeface="Segoe UI Semibold"/>
                <a:cs typeface="Segoe UI Semibold"/>
              </a:rPr>
              <a:t>make you</a:t>
            </a:r>
            <a:r>
              <a:rPr sz="1800" b="1" spc="-6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feel?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59079" marR="5080" indent="-24701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—What might be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best </a:t>
            </a:r>
            <a:r>
              <a:rPr sz="1800" b="1" spc="-5" dirty="0">
                <a:latin typeface="Segoe UI Semibold"/>
                <a:cs typeface="Segoe UI Semibold"/>
              </a:rPr>
              <a:t>way to </a:t>
            </a:r>
            <a:r>
              <a:rPr sz="1800" b="1" spc="-10" dirty="0">
                <a:latin typeface="Segoe UI Semibold"/>
                <a:cs typeface="Segoe UI Semibold"/>
              </a:rPr>
              <a:t>react </a:t>
            </a:r>
            <a:r>
              <a:rPr sz="1800" b="1" dirty="0">
                <a:latin typeface="Segoe UI Semibold"/>
                <a:cs typeface="Segoe UI Semibold"/>
              </a:rPr>
              <a:t>as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748020" cy="2418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shows up late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appointment.  They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seem flustered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unfocused.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begins discussing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weak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their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work,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begins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cry.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76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5" dirty="0">
                <a:latin typeface="Segoe UI Semibold"/>
                <a:cs typeface="Segoe UI Semibold"/>
              </a:rPr>
              <a:t>emotional intelligence </a:t>
            </a:r>
            <a:r>
              <a:rPr sz="1800" b="1" dirty="0">
                <a:latin typeface="Segoe UI Semibold"/>
                <a:cs typeface="Segoe UI Semibold"/>
              </a:rPr>
              <a:t>play </a:t>
            </a:r>
            <a:r>
              <a:rPr sz="1800" b="1" spc="-5" dirty="0">
                <a:latin typeface="Segoe UI Semibold"/>
                <a:cs typeface="Segoe UI Semibold"/>
              </a:rPr>
              <a:t>in 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32308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the situation </a:t>
            </a:r>
            <a:r>
              <a:rPr sz="1800" b="1" spc="-10" dirty="0">
                <a:latin typeface="Segoe UI Semibold"/>
                <a:cs typeface="Segoe UI Semibold"/>
              </a:rPr>
              <a:t>make you</a:t>
            </a:r>
            <a:r>
              <a:rPr sz="1800" b="1" spc="-6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feel?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59079" marR="5080" indent="-24701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—What might be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best </a:t>
            </a:r>
            <a:r>
              <a:rPr sz="1800" b="1" spc="-5" dirty="0">
                <a:latin typeface="Segoe UI Semibold"/>
                <a:cs typeface="Segoe UI Semibold"/>
              </a:rPr>
              <a:t>way to </a:t>
            </a:r>
            <a:r>
              <a:rPr sz="1800" b="1" spc="-10" dirty="0">
                <a:latin typeface="Segoe UI Semibold"/>
                <a:cs typeface="Segoe UI Semibold"/>
              </a:rPr>
              <a:t>react </a:t>
            </a:r>
            <a:r>
              <a:rPr sz="1800" b="1" dirty="0">
                <a:latin typeface="Segoe UI Semibold"/>
                <a:cs typeface="Segoe UI Semibold"/>
              </a:rPr>
              <a:t>as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763895" cy="2418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increasingly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frustrated when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listening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mentor’s feedback on their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recent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work.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Eventually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hostile  outburst,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blaming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mentor’s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teaching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difficulty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the</a:t>
            </a:r>
            <a:r>
              <a:rPr sz="22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76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5" dirty="0">
                <a:latin typeface="Segoe UI Semibold"/>
                <a:cs typeface="Segoe UI Semibold"/>
              </a:rPr>
              <a:t>emotional intelligence </a:t>
            </a:r>
            <a:r>
              <a:rPr sz="1800" b="1" dirty="0">
                <a:latin typeface="Segoe UI Semibold"/>
                <a:cs typeface="Segoe UI Semibold"/>
              </a:rPr>
              <a:t>play </a:t>
            </a:r>
            <a:r>
              <a:rPr sz="1800" b="1" spc="-5" dirty="0">
                <a:latin typeface="Segoe UI Semibold"/>
                <a:cs typeface="Segoe UI Semibold"/>
              </a:rPr>
              <a:t>in 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32308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the situation </a:t>
            </a:r>
            <a:r>
              <a:rPr sz="1800" b="1" spc="-10" dirty="0">
                <a:latin typeface="Segoe UI Semibold"/>
                <a:cs typeface="Segoe UI Semibold"/>
              </a:rPr>
              <a:t>make you</a:t>
            </a:r>
            <a:r>
              <a:rPr sz="1800" b="1" spc="-6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feel?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59079" marR="5080" indent="-24701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—What might be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best </a:t>
            </a:r>
            <a:r>
              <a:rPr sz="1800" b="1" spc="-5" dirty="0">
                <a:latin typeface="Segoe UI Semibold"/>
                <a:cs typeface="Segoe UI Semibold"/>
              </a:rPr>
              <a:t>way to </a:t>
            </a:r>
            <a:r>
              <a:rPr sz="1800" b="1" spc="-10" dirty="0">
                <a:latin typeface="Segoe UI Semibold"/>
                <a:cs typeface="Segoe UI Semibold"/>
              </a:rPr>
              <a:t>react </a:t>
            </a:r>
            <a:r>
              <a:rPr sz="1800" b="1" dirty="0">
                <a:latin typeface="Segoe UI Semibold"/>
                <a:cs typeface="Segoe UI Semibold"/>
              </a:rPr>
              <a:t>as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626735" cy="279211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appears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energy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not  taking the work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seriously.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 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them, the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clear that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finish their work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faster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than</a:t>
            </a: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classmates.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76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5" dirty="0">
                <a:latin typeface="Segoe UI Semibold"/>
                <a:cs typeface="Segoe UI Semibold"/>
              </a:rPr>
              <a:t>emotional intelligence </a:t>
            </a:r>
            <a:r>
              <a:rPr sz="1800" b="1" dirty="0">
                <a:latin typeface="Segoe UI Semibold"/>
                <a:cs typeface="Segoe UI Semibold"/>
              </a:rPr>
              <a:t>play </a:t>
            </a:r>
            <a:r>
              <a:rPr sz="1800" b="1" spc="-5" dirty="0">
                <a:latin typeface="Segoe UI Semibold"/>
                <a:cs typeface="Segoe UI Semibold"/>
              </a:rPr>
              <a:t>in 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273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the situation </a:t>
            </a:r>
            <a:r>
              <a:rPr sz="1800" b="1" spc="-10" dirty="0">
                <a:latin typeface="Segoe UI Semibold"/>
                <a:cs typeface="Segoe UI Semibold"/>
              </a:rPr>
              <a:t>make you</a:t>
            </a:r>
            <a:r>
              <a:rPr sz="1800" b="1" spc="-7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feel?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305377"/>
            <a:ext cx="432308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might be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best </a:t>
            </a:r>
            <a:r>
              <a:rPr sz="1800" b="1" spc="-5" dirty="0">
                <a:latin typeface="Segoe UI Semibold"/>
                <a:cs typeface="Segoe UI Semibold"/>
              </a:rPr>
              <a:t>way to </a:t>
            </a:r>
            <a:r>
              <a:rPr sz="1800" b="1" spc="-10" dirty="0">
                <a:latin typeface="Segoe UI Semibold"/>
                <a:cs typeface="Segoe UI Semibold"/>
              </a:rPr>
              <a:t>react </a:t>
            </a:r>
            <a:r>
              <a:rPr sz="1800" b="1" dirty="0">
                <a:latin typeface="Segoe UI Semibold"/>
                <a:cs typeface="Segoe UI Semibold"/>
              </a:rPr>
              <a:t>as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749290" cy="4197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4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Black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expresses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they’re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having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hard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with the lack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diversity in their  class.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feel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unwelcome.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is  White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assures them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feels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belonging at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their life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reason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they shouldn’t dwell on it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much. 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mentee walks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away feeling as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 the 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 how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5443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Debrief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49592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those scenarios was 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 difficult for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Why?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377893"/>
            <a:ext cx="573849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might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learn 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 handle situations that 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arise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62969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27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683885" cy="3938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sometimes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overlook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our day-to-day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 they 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 interactions with others.  And, while we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different levels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emotional intelligence right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now,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always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 emotions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 interactions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theirs.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being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aware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emotions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play and,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needed, give  ourselves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space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with  them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instead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despite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62527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u="sng" spc="-3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34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148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9608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7500" algn="l"/>
                <a:tab pos="11518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07	Emotional	Intelligence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591458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2112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21575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6975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62527" y="228245"/>
            <a:ext cx="7340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260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886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54024"/>
            <a:ext cx="2480945" cy="970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6604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Arghode, </a:t>
            </a:r>
            <a:r>
              <a:rPr sz="1200" b="1" spc="-65" dirty="0">
                <a:latin typeface="Segoe UI Semibold"/>
                <a:cs typeface="Segoe UI Semibold"/>
              </a:rPr>
              <a:t>V. </a:t>
            </a:r>
            <a:r>
              <a:rPr sz="1200" b="1" spc="-5" dirty="0">
                <a:latin typeface="Segoe UI Semibold"/>
                <a:cs typeface="Segoe UI Semibold"/>
              </a:rPr>
              <a:t>(2013). </a:t>
            </a:r>
            <a:r>
              <a:rPr sz="1200" b="1" dirty="0">
                <a:latin typeface="Segoe UI Semibold"/>
                <a:cs typeface="Segoe UI Semibold"/>
              </a:rPr>
              <a:t>Emotional and  </a:t>
            </a:r>
            <a:r>
              <a:rPr sz="1200" b="1" spc="-5" dirty="0">
                <a:latin typeface="Segoe UI Semibold"/>
                <a:cs typeface="Segoe UI Semibold"/>
              </a:rPr>
              <a:t>social intelligence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10" dirty="0">
                <a:latin typeface="Segoe UI Semibold"/>
                <a:cs typeface="Segoe UI Semibold"/>
              </a:rPr>
              <a:t>competence:  </a:t>
            </a:r>
            <a:r>
              <a:rPr sz="1200" b="1" dirty="0">
                <a:latin typeface="Segoe UI Semibold"/>
                <a:cs typeface="Segoe UI Semibold"/>
              </a:rPr>
              <a:t>Implications for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instruction.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International Journal </a:t>
            </a:r>
            <a:r>
              <a:rPr sz="1200" b="1" spc="-10" dirty="0">
                <a:latin typeface="Segoe UI Semibold"/>
                <a:cs typeface="Segoe UI Semibold"/>
              </a:rPr>
              <a:t>of Pedagogies  </a:t>
            </a:r>
            <a:r>
              <a:rPr sz="1200" b="1" dirty="0">
                <a:latin typeface="Segoe UI Semibold"/>
                <a:cs typeface="Segoe UI Semibold"/>
              </a:rPr>
              <a:t>and Learning, </a:t>
            </a:r>
            <a:r>
              <a:rPr sz="1200" b="1" spc="-5" dirty="0">
                <a:latin typeface="Segoe UI Semibold"/>
                <a:cs typeface="Segoe UI Semibold"/>
              </a:rPr>
              <a:t>8(2),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66-77.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497024"/>
            <a:ext cx="2712720" cy="2684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7653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Goleman,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(1995). </a:t>
            </a:r>
            <a:r>
              <a:rPr sz="1200" b="1" dirty="0">
                <a:latin typeface="Segoe UI Semibold"/>
                <a:cs typeface="Segoe UI Semibold"/>
              </a:rPr>
              <a:t>Emotional  </a:t>
            </a:r>
            <a:r>
              <a:rPr sz="1200" b="1" spc="-5" dirty="0">
                <a:latin typeface="Segoe UI Semibold"/>
                <a:cs typeface="Segoe UI Semibold"/>
              </a:rPr>
              <a:t>intelligence: </a:t>
            </a:r>
            <a:r>
              <a:rPr sz="1200" b="1" dirty="0">
                <a:latin typeface="Segoe UI Semibold"/>
                <a:cs typeface="Segoe UI Semibold"/>
              </a:rPr>
              <a:t>Why </a:t>
            </a:r>
            <a:r>
              <a:rPr sz="1200" b="1" spc="-5" dirty="0">
                <a:latin typeface="Segoe UI Semibold"/>
                <a:cs typeface="Segoe UI Semibold"/>
              </a:rPr>
              <a:t>it can matter more  than </a:t>
            </a:r>
            <a:r>
              <a:rPr sz="1200" b="1" spc="-25" dirty="0">
                <a:latin typeface="Segoe UI Semibold"/>
                <a:cs typeface="Segoe UI Semibold"/>
              </a:rPr>
              <a:t>IQ. </a:t>
            </a:r>
            <a:r>
              <a:rPr sz="1200" b="1" spc="-5" dirty="0">
                <a:latin typeface="Segoe UI Semibold"/>
                <a:cs typeface="Segoe UI Semibold"/>
              </a:rPr>
              <a:t>New </a:t>
            </a:r>
            <a:r>
              <a:rPr sz="1200" b="1" spc="-15" dirty="0">
                <a:latin typeface="Segoe UI Semibold"/>
                <a:cs typeface="Segoe UI Semibold"/>
              </a:rPr>
              <a:t>York: </a:t>
            </a:r>
            <a:r>
              <a:rPr sz="1200" b="1" dirty="0">
                <a:latin typeface="Segoe UI Semibold"/>
                <a:cs typeface="Segoe UI Semibold"/>
              </a:rPr>
              <a:t>Bantam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Books.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93345">
              <a:lnSpc>
                <a:spcPct val="104200"/>
              </a:lnSpc>
            </a:pPr>
            <a:r>
              <a:rPr sz="1200" b="1" spc="-20" dirty="0">
                <a:latin typeface="Segoe UI Semibold"/>
                <a:cs typeface="Segoe UI Semibold"/>
              </a:rPr>
              <a:t>Mayer,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25" dirty="0">
                <a:latin typeface="Segoe UI Semibold"/>
                <a:cs typeface="Segoe UI Semibold"/>
              </a:rPr>
              <a:t>D.,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5" dirty="0">
                <a:latin typeface="Segoe UI Semibold"/>
                <a:cs typeface="Segoe UI Semibold"/>
              </a:rPr>
              <a:t>Salovey,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(1993). </a:t>
            </a:r>
            <a:r>
              <a:rPr sz="1200" b="1" dirty="0">
                <a:latin typeface="Segoe UI Semibold"/>
                <a:cs typeface="Segoe UI Semibold"/>
              </a:rPr>
              <a:t>The  </a:t>
            </a:r>
            <a:r>
              <a:rPr sz="1200" b="1" spc="-5" dirty="0">
                <a:latin typeface="Segoe UI Semibold"/>
                <a:cs typeface="Segoe UI Semibold"/>
              </a:rPr>
              <a:t>intelligence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emotional intelligence.  Intelligence, 17(4), 433–442.  </a:t>
            </a:r>
            <a:r>
              <a:rPr sz="1200" b="1" dirty="0">
                <a:latin typeface="Segoe UI Semibold"/>
                <a:cs typeface="Segoe UI Semibold"/>
              </a:rPr>
              <a:t>doi:10.1016/0160–2896(93)90010–3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Peterson, </a:t>
            </a:r>
            <a:r>
              <a:rPr sz="1200" b="1" spc="-5" dirty="0">
                <a:latin typeface="Segoe UI Semibold"/>
                <a:cs typeface="Segoe UI Semibold"/>
              </a:rPr>
              <a:t>C. H. (2012). </a:t>
            </a:r>
            <a:r>
              <a:rPr sz="1200" b="1" dirty="0">
                <a:latin typeface="Segoe UI Semibold"/>
                <a:cs typeface="Segoe UI Semibold"/>
              </a:rPr>
              <a:t>Building </a:t>
            </a:r>
            <a:r>
              <a:rPr sz="1200" b="1" spc="-5" dirty="0">
                <a:latin typeface="Segoe UI Semibold"/>
                <a:cs typeface="Segoe UI Semibold"/>
              </a:rPr>
              <a:t>the  emotional intelligence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10" dirty="0">
                <a:latin typeface="Segoe UI Semibold"/>
                <a:cs typeface="Segoe UI Semibold"/>
              </a:rPr>
              <a:t>effective  </a:t>
            </a:r>
            <a:r>
              <a:rPr sz="1200" b="1" dirty="0">
                <a:latin typeface="Segoe UI Semibold"/>
                <a:cs typeface="Segoe UI Semibold"/>
              </a:rPr>
              <a:t>functioning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student work </a:t>
            </a:r>
            <a:r>
              <a:rPr sz="1200" b="1" spc="-10" dirty="0">
                <a:latin typeface="Segoe UI Semibold"/>
                <a:cs typeface="Segoe UI Semibold"/>
              </a:rPr>
              <a:t>groups:  </a:t>
            </a:r>
            <a:r>
              <a:rPr sz="1200" b="1" spc="-5" dirty="0">
                <a:latin typeface="Segoe UI Semibold"/>
                <a:cs typeface="Segoe UI Semibold"/>
              </a:rPr>
              <a:t>Evaluation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an </a:t>
            </a:r>
            <a:r>
              <a:rPr sz="1200" b="1" spc="-5" dirty="0">
                <a:latin typeface="Segoe UI Semibold"/>
                <a:cs typeface="Segoe UI Semibold"/>
              </a:rPr>
              <a:t>instructional </a:t>
            </a:r>
            <a:r>
              <a:rPr sz="1200" b="1" spc="-10" dirty="0">
                <a:latin typeface="Segoe UI Semibold"/>
                <a:cs typeface="Segoe UI Semibold"/>
              </a:rPr>
              <a:t>program.  </a:t>
            </a:r>
            <a:r>
              <a:rPr sz="1200" b="1" spc="-5" dirty="0">
                <a:latin typeface="Segoe UI Semibold"/>
                <a:cs typeface="Segoe UI Semibold"/>
              </a:rPr>
              <a:t>College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60,</a:t>
            </a:r>
            <a:r>
              <a:rPr sz="1200" b="1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112-121.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149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980989"/>
            <a:ext cx="4997450" cy="3378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b="1" spc="-75" dirty="0">
                <a:latin typeface="Segoe UI Semibold"/>
                <a:cs typeface="Segoe UI Semibold"/>
              </a:rPr>
              <a:t>Pivot</a:t>
            </a:r>
            <a:r>
              <a:rPr sz="12000" b="1" spc="-215" dirty="0">
                <a:latin typeface="Segoe UI Semibold"/>
                <a:cs typeface="Segoe UI Semibold"/>
              </a:rPr>
              <a:t> </a:t>
            </a:r>
            <a:r>
              <a:rPr sz="12000" b="1" dirty="0">
                <a:latin typeface="Segoe UI Semibold"/>
                <a:cs typeface="Segoe UI Semibold"/>
              </a:rPr>
              <a:t>&amp;  </a:t>
            </a:r>
            <a:r>
              <a:rPr sz="12000" b="1" spc="-114" dirty="0">
                <a:latin typeface="Segoe UI Semibold"/>
                <a:cs typeface="Segoe UI Semibold"/>
              </a:rPr>
              <a:t>Persist</a:t>
            </a:r>
            <a:endParaRPr sz="120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4835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27793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Introductions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1297161"/>
            <a:ext cx="6247765" cy="2858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ts val="4500"/>
              </a:lnSpc>
              <a:spcBef>
                <a:spcPts val="100"/>
              </a:spcBef>
            </a:pPr>
            <a:r>
              <a:rPr sz="3600" spc="-20" dirty="0">
                <a:solidFill>
                  <a:srgbClr val="FFFFFF"/>
                </a:solidFill>
                <a:latin typeface="Segoe UI"/>
                <a:cs typeface="Segoe UI"/>
              </a:rPr>
              <a:t>Please share </a:t>
            </a:r>
            <a:r>
              <a:rPr lang="en-US" sz="3600" spc="-15" dirty="0">
                <a:solidFill>
                  <a:srgbClr val="FFFFFF"/>
                </a:solidFill>
                <a:latin typeface="Segoe UI"/>
                <a:cs typeface="Segoe UI"/>
              </a:rPr>
              <a:t>how you want to be referred to by others (your name, personal pronouns), and the first person you spoke to (out loud) </a:t>
            </a:r>
            <a:r>
              <a:rPr sz="3600" spc="-20" dirty="0">
                <a:solidFill>
                  <a:srgbClr val="FFFFFF"/>
                </a:solidFill>
                <a:latin typeface="Segoe UI"/>
                <a:cs typeface="Segoe UI"/>
              </a:rPr>
              <a:t>today.</a:t>
            </a:r>
            <a:endParaRPr sz="3600" dirty="0">
              <a:latin typeface="Segoe UI"/>
              <a:cs typeface="Segoe U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15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ti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193457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498306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193540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417331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17942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150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981773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Pivot </a:t>
            </a:r>
            <a:r>
              <a:rPr sz="2200" b="1" spc="20" dirty="0">
                <a:latin typeface="Calibri"/>
                <a:cs typeface="Calibri"/>
              </a:rPr>
              <a:t>&amp;</a:t>
            </a:r>
            <a:r>
              <a:rPr sz="2200" b="1" spc="-45" dirty="0">
                <a:latin typeface="Calibri"/>
                <a:cs typeface="Calibri"/>
              </a:rPr>
              <a:t> </a:t>
            </a:r>
            <a:r>
              <a:rPr sz="2200" b="1" spc="25" dirty="0">
                <a:latin typeface="Calibri"/>
                <a:cs typeface="Calibri"/>
              </a:rPr>
              <a:t>Persist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50" dirty="0">
                <a:latin typeface="Segoe UI Semibold"/>
                <a:cs typeface="Segoe UI Semibold"/>
              </a:rPr>
              <a:t>Promoting</a:t>
            </a:r>
            <a:r>
              <a:rPr sz="8000" b="1" spc="-140" dirty="0">
                <a:latin typeface="Segoe UI Semibold"/>
                <a:cs typeface="Segoe UI Semibold"/>
              </a:rPr>
              <a:t> </a:t>
            </a:r>
            <a:r>
              <a:rPr sz="8000" b="1" spc="-45" dirty="0">
                <a:latin typeface="Segoe UI Semibold"/>
                <a:cs typeface="Segoe UI Semibold"/>
              </a:rPr>
              <a:t>Belonging  </a:t>
            </a:r>
            <a:r>
              <a:rPr sz="8000" b="1" spc="-25" dirty="0">
                <a:latin typeface="Segoe UI Semibold"/>
                <a:cs typeface="Segoe UI Semibold"/>
              </a:rPr>
              <a:t>in </a:t>
            </a:r>
            <a:r>
              <a:rPr sz="8000" b="1" spc="-229" dirty="0">
                <a:latin typeface="Segoe UI Semibold"/>
                <a:cs typeface="Segoe UI Semibold"/>
              </a:rPr>
              <a:t>Tech</a:t>
            </a:r>
            <a:r>
              <a:rPr sz="8000" b="1" spc="-160" dirty="0">
                <a:latin typeface="Segoe UI Semibold"/>
                <a:cs typeface="Segoe UI Semibold"/>
              </a:rPr>
              <a:t> </a:t>
            </a:r>
            <a:r>
              <a:rPr sz="8000" b="1" spc="-45" dirty="0">
                <a:latin typeface="Segoe UI Semibold"/>
                <a:cs typeface="Segoe UI Semibold"/>
              </a:rPr>
              <a:t>Fields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B18054C-14B4-4E2B-97E9-A434C414ED6B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08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048240" cy="4648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this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74675" marR="5080" indent="-562610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—Understand the concept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belonging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</a:t>
            </a:r>
            <a:r>
              <a:rPr sz="3600" b="1" spc="-11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why 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it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matters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for</a:t>
            </a:r>
            <a:r>
              <a:rPr sz="3600" b="1" spc="-9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mentors.</a:t>
            </a:r>
            <a:endParaRPr sz="3600">
              <a:latin typeface="Segoe UI Semibold"/>
              <a:cs typeface="Segoe UI Semibold"/>
            </a:endParaRPr>
          </a:p>
          <a:p>
            <a:pPr marL="560705" marR="426084" indent="-548640">
              <a:lnSpc>
                <a:spcPts val="4000"/>
              </a:lnSpc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—Bring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awareness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historical challenges</a:t>
            </a:r>
            <a:r>
              <a:rPr sz="3600" b="1" spc="-11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with  tech climate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how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this continues into  the</a:t>
            </a:r>
            <a:r>
              <a:rPr sz="36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present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3760"/>
              </a:lnSpc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—Think about ways to change the climate to</a:t>
            </a:r>
            <a:r>
              <a:rPr sz="3600" b="1" spc="-20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</a:t>
            </a:r>
            <a:endParaRPr sz="3600">
              <a:latin typeface="Segoe UI Semibold"/>
              <a:cs typeface="Segoe UI Semibold"/>
            </a:endParaRPr>
          </a:p>
          <a:p>
            <a:pPr marL="506095">
              <a:lnSpc>
                <a:spcPts val="4160"/>
              </a:lnSpc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more inclusive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</a:t>
            </a:r>
            <a:r>
              <a:rPr sz="36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welcoming.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91829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67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152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70459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Belonging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 </a:t>
                      </a:r>
                      <a:r>
                        <a:rPr sz="1800" b="1" spc="-5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Tech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Belonging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Belonging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 </a:t>
                      </a:r>
                      <a:r>
                        <a:rPr sz="1800" b="1" spc="-4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Tech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Article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Jigsaw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Climate,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Diversity,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Historical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Challenges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Hypothetical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Learners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Worksheet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829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67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9093200" cy="5517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Welcome!</a:t>
            </a:r>
            <a:endParaRPr sz="3600">
              <a:latin typeface="Segoe UI Semibold"/>
              <a:cs typeface="Segoe UI Semibold"/>
            </a:endParaRPr>
          </a:p>
          <a:p>
            <a:pPr marL="12700" marR="100965">
              <a:lnSpc>
                <a:spcPct val="106100"/>
              </a:lnSpc>
              <a:spcBef>
                <a:spcPts val="2515"/>
              </a:spcBef>
            </a:pP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We’re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learn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concept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belonging and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why it is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important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your role.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Historically,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certain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groups have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been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excluded  from tech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fields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those challenges still exist </a:t>
            </a:r>
            <a:r>
              <a:rPr sz="22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today.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During this  session,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will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introduced 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experiences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who could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different from you.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These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conversations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may be uncomfortable at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times. Please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keep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mind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that we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have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been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working up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by  practicing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group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dynamics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are respectful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open.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Segoe UI Semibold"/>
              <a:cs typeface="Segoe UI Semibold"/>
            </a:endParaRPr>
          </a:p>
          <a:p>
            <a:pPr marL="12700" marR="4953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Learning 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past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present realities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others helps us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think critically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how we want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build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future.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When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we better  understand what challenges we, our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peers, and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intro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students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might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faced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with, we can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proactive 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invite, welcome,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include learners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from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diverse range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backgrounds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lived</a:t>
            </a:r>
            <a:r>
              <a:rPr sz="22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experiences.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91829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67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59334"/>
            <a:ext cx="546671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as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didn’t belong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154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197381"/>
            <a:ext cx="5983605" cy="4677691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83185" indent="-25146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—Were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things that the instructor or other students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which contributed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felt?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64160" marR="257175" indent="-25146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that had on 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learn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that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lang="en-US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comfortable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really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connected with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64160" marR="531495" indent="-25146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contributed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comfort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level?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did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common with the instructor or the  other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85470" algn="just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predictable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patterns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you’re likely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comfortable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you’re likely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place?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730115" cy="463729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147445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20" dirty="0">
                <a:latin typeface="Segoe UI Semibold"/>
                <a:cs typeface="Segoe UI Semibold"/>
              </a:rPr>
              <a:t>does  belonging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mean?</a:t>
            </a:r>
            <a:endParaRPr sz="3600" dirty="0">
              <a:latin typeface="Segoe UI Semibold"/>
              <a:cs typeface="Segoe UI Semibold"/>
            </a:endParaRPr>
          </a:p>
          <a:p>
            <a:pPr marL="299085" marR="273050" indent="-287020">
              <a:lnSpc>
                <a:spcPct val="101800"/>
              </a:lnSpc>
              <a:spcBef>
                <a:spcPts val="1760"/>
              </a:spcBef>
            </a:pPr>
            <a:r>
              <a:rPr sz="1800" b="1" dirty="0">
                <a:latin typeface="Segoe UI Semibold"/>
                <a:cs typeface="Segoe UI Semibold"/>
              </a:rPr>
              <a:t>—Basic </a:t>
            </a:r>
            <a:r>
              <a:rPr sz="1800" b="1" spc="-5" dirty="0">
                <a:latin typeface="Segoe UI Semibold"/>
                <a:cs typeface="Segoe UI Semibold"/>
              </a:rPr>
              <a:t>human need to </a:t>
            </a:r>
            <a:r>
              <a:rPr sz="1800" b="1" dirty="0">
                <a:latin typeface="Segoe UI Semibold"/>
                <a:cs typeface="Segoe UI Semibold"/>
              </a:rPr>
              <a:t>feel </a:t>
            </a:r>
            <a:r>
              <a:rPr sz="1800" b="1" spc="-5" dirty="0">
                <a:latin typeface="Segoe UI Semibold"/>
                <a:cs typeface="Segoe UI Semibold"/>
              </a:rPr>
              <a:t>accepted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or  connected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others we </a:t>
            </a:r>
            <a:r>
              <a:rPr sz="1800" b="1" spc="-10" dirty="0">
                <a:latin typeface="Segoe UI Semibold"/>
                <a:cs typeface="Segoe UI Semibold"/>
              </a:rPr>
              <a:t>care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about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77495" marR="5080" indent="-26543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—Important for most people, following </a:t>
            </a:r>
            <a:r>
              <a:rPr sz="1800" b="1" spc="-5" dirty="0">
                <a:latin typeface="Segoe UI Semibold"/>
                <a:cs typeface="Segoe UI Semibold"/>
              </a:rPr>
              <a:t>just  </a:t>
            </a:r>
            <a:r>
              <a:rPr sz="1800" b="1" dirty="0">
                <a:latin typeface="Segoe UI Semibold"/>
                <a:cs typeface="Segoe UI Semibold"/>
              </a:rPr>
              <a:t>after </a:t>
            </a:r>
            <a:r>
              <a:rPr sz="1800" b="1" spc="-5" dirty="0">
                <a:latin typeface="Segoe UI Semibold"/>
                <a:cs typeface="Segoe UI Semibold"/>
              </a:rPr>
              <a:t>basic needs (food, </a:t>
            </a:r>
            <a:r>
              <a:rPr sz="1800" b="1" spc="-25" dirty="0">
                <a:latin typeface="Segoe UI Semibold"/>
                <a:cs typeface="Segoe UI Semibold"/>
              </a:rPr>
              <a:t>shelter,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safety)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86385" marR="788670" indent="-274320">
              <a:lnSpc>
                <a:spcPct val="101800"/>
              </a:lnSpc>
            </a:pPr>
            <a:r>
              <a:rPr sz="1800" b="1" spc="-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—Psychologists </a:t>
            </a:r>
            <a:r>
              <a:rPr sz="1800" b="1" spc="-1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have </a:t>
            </a:r>
            <a:r>
              <a:rPr sz="1800" b="1" spc="-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studied sense </a:t>
            </a:r>
            <a:r>
              <a:rPr sz="1800" b="1" spc="-1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of  </a:t>
            </a:r>
            <a:r>
              <a:rPr sz="1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belonging for</a:t>
            </a:r>
            <a:r>
              <a:rPr sz="1800" b="1" spc="-1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sz="1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decade</a:t>
            </a:r>
            <a:r>
              <a:rPr lang="en-US" sz="1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s</a:t>
            </a:r>
            <a:r>
              <a:rPr sz="18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.</a:t>
            </a:r>
            <a:endParaRPr lang="en-US" sz="1800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286385" marR="788670" indent="-274320">
              <a:lnSpc>
                <a:spcPct val="101800"/>
              </a:lnSpc>
            </a:pPr>
            <a:endParaRPr lang="en-US" b="1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Watch these videos: </a:t>
            </a:r>
          </a:p>
          <a:p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https://youtu.be/P6djsqiiXRM</a:t>
            </a:r>
          </a:p>
          <a:p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https://youtu.be/mX6cQKFelf0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12611516" y="4330219"/>
            <a:ext cx="635000" cy="1952625"/>
          </a:xfrm>
          <a:custGeom>
            <a:avLst/>
            <a:gdLst/>
            <a:ahLst/>
            <a:cxnLst/>
            <a:rect l="l" t="t" r="r" b="b"/>
            <a:pathLst>
              <a:path w="635000" h="1952625">
                <a:moveTo>
                  <a:pt x="634415" y="0"/>
                </a:moveTo>
                <a:lnTo>
                  <a:pt x="0" y="1952231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1324638" y="2352093"/>
            <a:ext cx="1734820" cy="1260475"/>
          </a:xfrm>
          <a:custGeom>
            <a:avLst/>
            <a:gdLst/>
            <a:ahLst/>
            <a:cxnLst/>
            <a:rect l="l" t="t" r="r" b="b"/>
            <a:pathLst>
              <a:path w="1734819" h="1260475">
                <a:moveTo>
                  <a:pt x="0" y="0"/>
                </a:moveTo>
                <a:lnTo>
                  <a:pt x="1734527" y="1260322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886238" y="2352156"/>
            <a:ext cx="1692910" cy="1229995"/>
          </a:xfrm>
          <a:custGeom>
            <a:avLst/>
            <a:gdLst/>
            <a:ahLst/>
            <a:cxnLst/>
            <a:rect l="l" t="t" r="r" b="b"/>
            <a:pathLst>
              <a:path w="1692909" h="1229995">
                <a:moveTo>
                  <a:pt x="0" y="1229550"/>
                </a:moveTo>
                <a:lnTo>
                  <a:pt x="1692465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661372" y="4342297"/>
            <a:ext cx="630555" cy="1940560"/>
          </a:xfrm>
          <a:custGeom>
            <a:avLst/>
            <a:gdLst/>
            <a:ahLst/>
            <a:cxnLst/>
            <a:rect l="l" t="t" r="r" b="b"/>
            <a:pathLst>
              <a:path w="630554" h="1940560">
                <a:moveTo>
                  <a:pt x="630313" y="1940178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893906" y="6736120"/>
            <a:ext cx="2115820" cy="635"/>
          </a:xfrm>
          <a:custGeom>
            <a:avLst/>
            <a:gdLst/>
            <a:ahLst/>
            <a:cxnLst/>
            <a:rect l="l" t="t" r="r" b="b"/>
            <a:pathLst>
              <a:path w="2115820" h="634">
                <a:moveTo>
                  <a:pt x="2115362" y="88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0486285" y="1608419"/>
            <a:ext cx="930910" cy="930910"/>
          </a:xfrm>
          <a:custGeom>
            <a:avLst/>
            <a:gdLst/>
            <a:ahLst/>
            <a:cxnLst/>
            <a:rect l="l" t="t" r="r" b="b"/>
            <a:pathLst>
              <a:path w="930909" h="930910">
                <a:moveTo>
                  <a:pt x="930706" y="465353"/>
                </a:moveTo>
                <a:lnTo>
                  <a:pt x="928304" y="512933"/>
                </a:lnTo>
                <a:lnTo>
                  <a:pt x="921252" y="559139"/>
                </a:lnTo>
                <a:lnTo>
                  <a:pt x="909785" y="603736"/>
                </a:lnTo>
                <a:lnTo>
                  <a:pt x="894137" y="646490"/>
                </a:lnTo>
                <a:lnTo>
                  <a:pt x="874541" y="687169"/>
                </a:lnTo>
                <a:lnTo>
                  <a:pt x="851232" y="725537"/>
                </a:lnTo>
                <a:lnTo>
                  <a:pt x="824443" y="761362"/>
                </a:lnTo>
                <a:lnTo>
                  <a:pt x="794408" y="794408"/>
                </a:lnTo>
                <a:lnTo>
                  <a:pt x="761362" y="824443"/>
                </a:lnTo>
                <a:lnTo>
                  <a:pt x="725537" y="851232"/>
                </a:lnTo>
                <a:lnTo>
                  <a:pt x="687169" y="874541"/>
                </a:lnTo>
                <a:lnTo>
                  <a:pt x="646490" y="894137"/>
                </a:lnTo>
                <a:lnTo>
                  <a:pt x="603736" y="909785"/>
                </a:lnTo>
                <a:lnTo>
                  <a:pt x="559139" y="921252"/>
                </a:lnTo>
                <a:lnTo>
                  <a:pt x="512933" y="928304"/>
                </a:lnTo>
                <a:lnTo>
                  <a:pt x="465353" y="930706"/>
                </a:lnTo>
                <a:lnTo>
                  <a:pt x="417773" y="928304"/>
                </a:lnTo>
                <a:lnTo>
                  <a:pt x="371567" y="921252"/>
                </a:lnTo>
                <a:lnTo>
                  <a:pt x="326970" y="909785"/>
                </a:lnTo>
                <a:lnTo>
                  <a:pt x="284215" y="894137"/>
                </a:lnTo>
                <a:lnTo>
                  <a:pt x="243537" y="874541"/>
                </a:lnTo>
                <a:lnTo>
                  <a:pt x="205168" y="851232"/>
                </a:lnTo>
                <a:lnTo>
                  <a:pt x="169344" y="824443"/>
                </a:lnTo>
                <a:lnTo>
                  <a:pt x="136297" y="794408"/>
                </a:lnTo>
                <a:lnTo>
                  <a:pt x="106263" y="761362"/>
                </a:lnTo>
                <a:lnTo>
                  <a:pt x="79474" y="725537"/>
                </a:lnTo>
                <a:lnTo>
                  <a:pt x="56165" y="687169"/>
                </a:lnTo>
                <a:lnTo>
                  <a:pt x="36569" y="646490"/>
                </a:lnTo>
                <a:lnTo>
                  <a:pt x="20921" y="603736"/>
                </a:lnTo>
                <a:lnTo>
                  <a:pt x="9454" y="559139"/>
                </a:lnTo>
                <a:lnTo>
                  <a:pt x="2402" y="512933"/>
                </a:lnTo>
                <a:lnTo>
                  <a:pt x="0" y="465353"/>
                </a:lnTo>
                <a:lnTo>
                  <a:pt x="2402" y="417773"/>
                </a:lnTo>
                <a:lnTo>
                  <a:pt x="9454" y="371567"/>
                </a:lnTo>
                <a:lnTo>
                  <a:pt x="20921" y="326970"/>
                </a:lnTo>
                <a:lnTo>
                  <a:pt x="36569" y="284215"/>
                </a:lnTo>
                <a:lnTo>
                  <a:pt x="56165" y="243537"/>
                </a:lnTo>
                <a:lnTo>
                  <a:pt x="79474" y="205168"/>
                </a:lnTo>
                <a:lnTo>
                  <a:pt x="106263" y="169344"/>
                </a:lnTo>
                <a:lnTo>
                  <a:pt x="136297" y="136297"/>
                </a:lnTo>
                <a:lnTo>
                  <a:pt x="169344" y="106263"/>
                </a:lnTo>
                <a:lnTo>
                  <a:pt x="205168" y="79474"/>
                </a:lnTo>
                <a:lnTo>
                  <a:pt x="243537" y="56165"/>
                </a:lnTo>
                <a:lnTo>
                  <a:pt x="284215" y="36569"/>
                </a:lnTo>
                <a:lnTo>
                  <a:pt x="326970" y="20921"/>
                </a:lnTo>
                <a:lnTo>
                  <a:pt x="371567" y="9454"/>
                </a:lnTo>
                <a:lnTo>
                  <a:pt x="417773" y="2402"/>
                </a:lnTo>
                <a:lnTo>
                  <a:pt x="465353" y="0"/>
                </a:lnTo>
                <a:lnTo>
                  <a:pt x="512933" y="2402"/>
                </a:lnTo>
                <a:lnTo>
                  <a:pt x="559139" y="9454"/>
                </a:lnTo>
                <a:lnTo>
                  <a:pt x="603736" y="20921"/>
                </a:lnTo>
                <a:lnTo>
                  <a:pt x="646490" y="36569"/>
                </a:lnTo>
                <a:lnTo>
                  <a:pt x="687169" y="56165"/>
                </a:lnTo>
                <a:lnTo>
                  <a:pt x="725537" y="79474"/>
                </a:lnTo>
                <a:lnTo>
                  <a:pt x="761362" y="106263"/>
                </a:lnTo>
                <a:lnTo>
                  <a:pt x="794408" y="136297"/>
                </a:lnTo>
                <a:lnTo>
                  <a:pt x="824443" y="169344"/>
                </a:lnTo>
                <a:lnTo>
                  <a:pt x="851232" y="205168"/>
                </a:lnTo>
                <a:lnTo>
                  <a:pt x="874541" y="243537"/>
                </a:lnTo>
                <a:lnTo>
                  <a:pt x="894137" y="284215"/>
                </a:lnTo>
                <a:lnTo>
                  <a:pt x="909785" y="326970"/>
                </a:lnTo>
                <a:lnTo>
                  <a:pt x="921252" y="371567"/>
                </a:lnTo>
                <a:lnTo>
                  <a:pt x="928304" y="417773"/>
                </a:lnTo>
                <a:lnTo>
                  <a:pt x="930706" y="465353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939976" y="3427529"/>
            <a:ext cx="930910" cy="930910"/>
          </a:xfrm>
          <a:custGeom>
            <a:avLst/>
            <a:gdLst/>
            <a:ahLst/>
            <a:cxnLst/>
            <a:rect l="l" t="t" r="r" b="b"/>
            <a:pathLst>
              <a:path w="930909" h="930910">
                <a:moveTo>
                  <a:pt x="930706" y="465353"/>
                </a:moveTo>
                <a:lnTo>
                  <a:pt x="928304" y="512933"/>
                </a:lnTo>
                <a:lnTo>
                  <a:pt x="921252" y="559139"/>
                </a:lnTo>
                <a:lnTo>
                  <a:pt x="909785" y="603737"/>
                </a:lnTo>
                <a:lnTo>
                  <a:pt x="894137" y="646492"/>
                </a:lnTo>
                <a:lnTo>
                  <a:pt x="874541" y="687172"/>
                </a:lnTo>
                <a:lnTo>
                  <a:pt x="851232" y="725541"/>
                </a:lnTo>
                <a:lnTo>
                  <a:pt x="824443" y="761367"/>
                </a:lnTo>
                <a:lnTo>
                  <a:pt x="794408" y="794415"/>
                </a:lnTo>
                <a:lnTo>
                  <a:pt x="761362" y="824450"/>
                </a:lnTo>
                <a:lnTo>
                  <a:pt x="725537" y="851241"/>
                </a:lnTo>
                <a:lnTo>
                  <a:pt x="687169" y="874551"/>
                </a:lnTo>
                <a:lnTo>
                  <a:pt x="646490" y="894148"/>
                </a:lnTo>
                <a:lnTo>
                  <a:pt x="603736" y="909797"/>
                </a:lnTo>
                <a:lnTo>
                  <a:pt x="559139" y="921264"/>
                </a:lnTo>
                <a:lnTo>
                  <a:pt x="512933" y="928316"/>
                </a:lnTo>
                <a:lnTo>
                  <a:pt x="465353" y="930719"/>
                </a:lnTo>
                <a:lnTo>
                  <a:pt x="417773" y="928316"/>
                </a:lnTo>
                <a:lnTo>
                  <a:pt x="371567" y="921264"/>
                </a:lnTo>
                <a:lnTo>
                  <a:pt x="326970" y="909797"/>
                </a:lnTo>
                <a:lnTo>
                  <a:pt x="284215" y="894148"/>
                </a:lnTo>
                <a:lnTo>
                  <a:pt x="243537" y="874551"/>
                </a:lnTo>
                <a:lnTo>
                  <a:pt x="205168" y="851241"/>
                </a:lnTo>
                <a:lnTo>
                  <a:pt x="169344" y="824450"/>
                </a:lnTo>
                <a:lnTo>
                  <a:pt x="136297" y="794415"/>
                </a:lnTo>
                <a:lnTo>
                  <a:pt x="106263" y="761367"/>
                </a:lnTo>
                <a:lnTo>
                  <a:pt x="79474" y="725541"/>
                </a:lnTo>
                <a:lnTo>
                  <a:pt x="56165" y="687172"/>
                </a:lnTo>
                <a:lnTo>
                  <a:pt x="36569" y="646492"/>
                </a:lnTo>
                <a:lnTo>
                  <a:pt x="20921" y="603737"/>
                </a:lnTo>
                <a:lnTo>
                  <a:pt x="9454" y="559139"/>
                </a:lnTo>
                <a:lnTo>
                  <a:pt x="2402" y="512933"/>
                </a:lnTo>
                <a:lnTo>
                  <a:pt x="0" y="465353"/>
                </a:lnTo>
                <a:lnTo>
                  <a:pt x="2402" y="417775"/>
                </a:lnTo>
                <a:lnTo>
                  <a:pt x="9454" y="371571"/>
                </a:lnTo>
                <a:lnTo>
                  <a:pt x="20921" y="326975"/>
                </a:lnTo>
                <a:lnTo>
                  <a:pt x="36569" y="284221"/>
                </a:lnTo>
                <a:lnTo>
                  <a:pt x="56165" y="243542"/>
                </a:lnTo>
                <a:lnTo>
                  <a:pt x="79474" y="205174"/>
                </a:lnTo>
                <a:lnTo>
                  <a:pt x="106263" y="169349"/>
                </a:lnTo>
                <a:lnTo>
                  <a:pt x="136297" y="136302"/>
                </a:lnTo>
                <a:lnTo>
                  <a:pt x="169344" y="106267"/>
                </a:lnTo>
                <a:lnTo>
                  <a:pt x="205168" y="79477"/>
                </a:lnTo>
                <a:lnTo>
                  <a:pt x="243537" y="56167"/>
                </a:lnTo>
                <a:lnTo>
                  <a:pt x="284215" y="36571"/>
                </a:lnTo>
                <a:lnTo>
                  <a:pt x="326970" y="20922"/>
                </a:lnTo>
                <a:lnTo>
                  <a:pt x="371567" y="9454"/>
                </a:lnTo>
                <a:lnTo>
                  <a:pt x="417773" y="2402"/>
                </a:lnTo>
                <a:lnTo>
                  <a:pt x="465353" y="0"/>
                </a:lnTo>
                <a:lnTo>
                  <a:pt x="512933" y="2402"/>
                </a:lnTo>
                <a:lnTo>
                  <a:pt x="559139" y="9454"/>
                </a:lnTo>
                <a:lnTo>
                  <a:pt x="603736" y="20922"/>
                </a:lnTo>
                <a:lnTo>
                  <a:pt x="646490" y="36571"/>
                </a:lnTo>
                <a:lnTo>
                  <a:pt x="687169" y="56167"/>
                </a:lnTo>
                <a:lnTo>
                  <a:pt x="725537" y="79477"/>
                </a:lnTo>
                <a:lnTo>
                  <a:pt x="761362" y="106267"/>
                </a:lnTo>
                <a:lnTo>
                  <a:pt x="794408" y="136302"/>
                </a:lnTo>
                <a:lnTo>
                  <a:pt x="824443" y="169349"/>
                </a:lnTo>
                <a:lnTo>
                  <a:pt x="851232" y="205174"/>
                </a:lnTo>
                <a:lnTo>
                  <a:pt x="874541" y="243542"/>
                </a:lnTo>
                <a:lnTo>
                  <a:pt x="894137" y="284221"/>
                </a:lnTo>
                <a:lnTo>
                  <a:pt x="909785" y="326975"/>
                </a:lnTo>
                <a:lnTo>
                  <a:pt x="921252" y="371571"/>
                </a:lnTo>
                <a:lnTo>
                  <a:pt x="928304" y="417775"/>
                </a:lnTo>
                <a:lnTo>
                  <a:pt x="930706" y="465353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8074911" y="3427529"/>
            <a:ext cx="930910" cy="930910"/>
          </a:xfrm>
          <a:custGeom>
            <a:avLst/>
            <a:gdLst/>
            <a:ahLst/>
            <a:cxnLst/>
            <a:rect l="l" t="t" r="r" b="b"/>
            <a:pathLst>
              <a:path w="930909" h="930910">
                <a:moveTo>
                  <a:pt x="930706" y="465353"/>
                </a:moveTo>
                <a:lnTo>
                  <a:pt x="928304" y="512933"/>
                </a:lnTo>
                <a:lnTo>
                  <a:pt x="921252" y="559139"/>
                </a:lnTo>
                <a:lnTo>
                  <a:pt x="909784" y="603737"/>
                </a:lnTo>
                <a:lnTo>
                  <a:pt x="894135" y="646492"/>
                </a:lnTo>
                <a:lnTo>
                  <a:pt x="874539" y="687172"/>
                </a:lnTo>
                <a:lnTo>
                  <a:pt x="851229" y="725541"/>
                </a:lnTo>
                <a:lnTo>
                  <a:pt x="824439" y="761367"/>
                </a:lnTo>
                <a:lnTo>
                  <a:pt x="794404" y="794415"/>
                </a:lnTo>
                <a:lnTo>
                  <a:pt x="761357" y="824450"/>
                </a:lnTo>
                <a:lnTo>
                  <a:pt x="725532" y="851241"/>
                </a:lnTo>
                <a:lnTo>
                  <a:pt x="687163" y="874551"/>
                </a:lnTo>
                <a:lnTo>
                  <a:pt x="646485" y="894148"/>
                </a:lnTo>
                <a:lnTo>
                  <a:pt x="603731" y="909797"/>
                </a:lnTo>
                <a:lnTo>
                  <a:pt x="559135" y="921264"/>
                </a:lnTo>
                <a:lnTo>
                  <a:pt x="512931" y="928316"/>
                </a:lnTo>
                <a:lnTo>
                  <a:pt x="465353" y="930719"/>
                </a:lnTo>
                <a:lnTo>
                  <a:pt x="417773" y="928316"/>
                </a:lnTo>
                <a:lnTo>
                  <a:pt x="371567" y="921264"/>
                </a:lnTo>
                <a:lnTo>
                  <a:pt x="326970" y="909797"/>
                </a:lnTo>
                <a:lnTo>
                  <a:pt x="284215" y="894148"/>
                </a:lnTo>
                <a:lnTo>
                  <a:pt x="243537" y="874551"/>
                </a:lnTo>
                <a:lnTo>
                  <a:pt x="205168" y="851241"/>
                </a:lnTo>
                <a:lnTo>
                  <a:pt x="169344" y="824450"/>
                </a:lnTo>
                <a:lnTo>
                  <a:pt x="136297" y="794415"/>
                </a:lnTo>
                <a:lnTo>
                  <a:pt x="106263" y="761367"/>
                </a:lnTo>
                <a:lnTo>
                  <a:pt x="79474" y="725541"/>
                </a:lnTo>
                <a:lnTo>
                  <a:pt x="56165" y="687172"/>
                </a:lnTo>
                <a:lnTo>
                  <a:pt x="36569" y="646492"/>
                </a:lnTo>
                <a:lnTo>
                  <a:pt x="20921" y="603737"/>
                </a:lnTo>
                <a:lnTo>
                  <a:pt x="9454" y="559139"/>
                </a:lnTo>
                <a:lnTo>
                  <a:pt x="2402" y="512933"/>
                </a:lnTo>
                <a:lnTo>
                  <a:pt x="0" y="465353"/>
                </a:lnTo>
                <a:lnTo>
                  <a:pt x="2402" y="417775"/>
                </a:lnTo>
                <a:lnTo>
                  <a:pt x="9454" y="371571"/>
                </a:lnTo>
                <a:lnTo>
                  <a:pt x="20921" y="326975"/>
                </a:lnTo>
                <a:lnTo>
                  <a:pt x="36569" y="284221"/>
                </a:lnTo>
                <a:lnTo>
                  <a:pt x="56165" y="243542"/>
                </a:lnTo>
                <a:lnTo>
                  <a:pt x="79474" y="205174"/>
                </a:lnTo>
                <a:lnTo>
                  <a:pt x="106263" y="169349"/>
                </a:lnTo>
                <a:lnTo>
                  <a:pt x="136297" y="136302"/>
                </a:lnTo>
                <a:lnTo>
                  <a:pt x="169344" y="106267"/>
                </a:lnTo>
                <a:lnTo>
                  <a:pt x="205168" y="79477"/>
                </a:lnTo>
                <a:lnTo>
                  <a:pt x="243537" y="56167"/>
                </a:lnTo>
                <a:lnTo>
                  <a:pt x="284215" y="36571"/>
                </a:lnTo>
                <a:lnTo>
                  <a:pt x="326970" y="20922"/>
                </a:lnTo>
                <a:lnTo>
                  <a:pt x="371567" y="9454"/>
                </a:lnTo>
                <a:lnTo>
                  <a:pt x="417773" y="2402"/>
                </a:lnTo>
                <a:lnTo>
                  <a:pt x="465353" y="0"/>
                </a:lnTo>
                <a:lnTo>
                  <a:pt x="512931" y="2402"/>
                </a:lnTo>
                <a:lnTo>
                  <a:pt x="559135" y="9454"/>
                </a:lnTo>
                <a:lnTo>
                  <a:pt x="603731" y="20922"/>
                </a:lnTo>
                <a:lnTo>
                  <a:pt x="646485" y="36571"/>
                </a:lnTo>
                <a:lnTo>
                  <a:pt x="687163" y="56167"/>
                </a:lnTo>
                <a:lnTo>
                  <a:pt x="725532" y="79477"/>
                </a:lnTo>
                <a:lnTo>
                  <a:pt x="761357" y="106267"/>
                </a:lnTo>
                <a:lnTo>
                  <a:pt x="794404" y="136302"/>
                </a:lnTo>
                <a:lnTo>
                  <a:pt x="824439" y="169349"/>
                </a:lnTo>
                <a:lnTo>
                  <a:pt x="851229" y="205174"/>
                </a:lnTo>
                <a:lnTo>
                  <a:pt x="874539" y="243542"/>
                </a:lnTo>
                <a:lnTo>
                  <a:pt x="894135" y="284221"/>
                </a:lnTo>
                <a:lnTo>
                  <a:pt x="909784" y="326975"/>
                </a:lnTo>
                <a:lnTo>
                  <a:pt x="921252" y="371571"/>
                </a:lnTo>
                <a:lnTo>
                  <a:pt x="928304" y="417775"/>
                </a:lnTo>
                <a:lnTo>
                  <a:pt x="930706" y="465353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963314" y="6261966"/>
            <a:ext cx="930910" cy="930910"/>
          </a:xfrm>
          <a:custGeom>
            <a:avLst/>
            <a:gdLst/>
            <a:ahLst/>
            <a:cxnLst/>
            <a:rect l="l" t="t" r="r" b="b"/>
            <a:pathLst>
              <a:path w="930909" h="930909">
                <a:moveTo>
                  <a:pt x="930706" y="465366"/>
                </a:moveTo>
                <a:lnTo>
                  <a:pt x="928304" y="512944"/>
                </a:lnTo>
                <a:lnTo>
                  <a:pt x="921252" y="559148"/>
                </a:lnTo>
                <a:lnTo>
                  <a:pt x="909785" y="603744"/>
                </a:lnTo>
                <a:lnTo>
                  <a:pt x="894137" y="646498"/>
                </a:lnTo>
                <a:lnTo>
                  <a:pt x="874541" y="687176"/>
                </a:lnTo>
                <a:lnTo>
                  <a:pt x="851231" y="725545"/>
                </a:lnTo>
                <a:lnTo>
                  <a:pt x="824442" y="761369"/>
                </a:lnTo>
                <a:lnTo>
                  <a:pt x="794407" y="794416"/>
                </a:lnTo>
                <a:lnTo>
                  <a:pt x="761360" y="824452"/>
                </a:lnTo>
                <a:lnTo>
                  <a:pt x="725534" y="851241"/>
                </a:lnTo>
                <a:lnTo>
                  <a:pt x="687165" y="874551"/>
                </a:lnTo>
                <a:lnTo>
                  <a:pt x="646485" y="894148"/>
                </a:lnTo>
                <a:lnTo>
                  <a:pt x="603729" y="909797"/>
                </a:lnTo>
                <a:lnTo>
                  <a:pt x="559130" y="921264"/>
                </a:lnTo>
                <a:lnTo>
                  <a:pt x="512922" y="928316"/>
                </a:lnTo>
                <a:lnTo>
                  <a:pt x="465340" y="930719"/>
                </a:lnTo>
                <a:lnTo>
                  <a:pt x="417762" y="928316"/>
                </a:lnTo>
                <a:lnTo>
                  <a:pt x="371559" y="921264"/>
                </a:lnTo>
                <a:lnTo>
                  <a:pt x="326963" y="909797"/>
                </a:lnTo>
                <a:lnTo>
                  <a:pt x="284210" y="894148"/>
                </a:lnTo>
                <a:lnTo>
                  <a:pt x="243533" y="874551"/>
                </a:lnTo>
                <a:lnTo>
                  <a:pt x="205165" y="851241"/>
                </a:lnTo>
                <a:lnTo>
                  <a:pt x="169342" y="824452"/>
                </a:lnTo>
                <a:lnTo>
                  <a:pt x="136296" y="794416"/>
                </a:lnTo>
                <a:lnTo>
                  <a:pt x="106262" y="761369"/>
                </a:lnTo>
                <a:lnTo>
                  <a:pt x="79473" y="725545"/>
                </a:lnTo>
                <a:lnTo>
                  <a:pt x="56164" y="687176"/>
                </a:lnTo>
                <a:lnTo>
                  <a:pt x="36569" y="646498"/>
                </a:lnTo>
                <a:lnTo>
                  <a:pt x="20921" y="603744"/>
                </a:lnTo>
                <a:lnTo>
                  <a:pt x="9454" y="559148"/>
                </a:lnTo>
                <a:lnTo>
                  <a:pt x="2402" y="512944"/>
                </a:lnTo>
                <a:lnTo>
                  <a:pt x="0" y="465366"/>
                </a:lnTo>
                <a:lnTo>
                  <a:pt x="2402" y="417783"/>
                </a:lnTo>
                <a:lnTo>
                  <a:pt x="9454" y="371576"/>
                </a:lnTo>
                <a:lnTo>
                  <a:pt x="20921" y="326977"/>
                </a:lnTo>
                <a:lnTo>
                  <a:pt x="36569" y="284221"/>
                </a:lnTo>
                <a:lnTo>
                  <a:pt x="56164" y="243541"/>
                </a:lnTo>
                <a:lnTo>
                  <a:pt x="79473" y="205171"/>
                </a:lnTo>
                <a:lnTo>
                  <a:pt x="106262" y="169346"/>
                </a:lnTo>
                <a:lnTo>
                  <a:pt x="136296" y="136299"/>
                </a:lnTo>
                <a:lnTo>
                  <a:pt x="169342" y="106264"/>
                </a:lnTo>
                <a:lnTo>
                  <a:pt x="205165" y="79475"/>
                </a:lnTo>
                <a:lnTo>
                  <a:pt x="243533" y="56165"/>
                </a:lnTo>
                <a:lnTo>
                  <a:pt x="284210" y="36569"/>
                </a:lnTo>
                <a:lnTo>
                  <a:pt x="326963" y="20921"/>
                </a:lnTo>
                <a:lnTo>
                  <a:pt x="371559" y="9454"/>
                </a:lnTo>
                <a:lnTo>
                  <a:pt x="417762" y="2402"/>
                </a:lnTo>
                <a:lnTo>
                  <a:pt x="465340" y="0"/>
                </a:lnTo>
                <a:lnTo>
                  <a:pt x="512922" y="2402"/>
                </a:lnTo>
                <a:lnTo>
                  <a:pt x="559130" y="9454"/>
                </a:lnTo>
                <a:lnTo>
                  <a:pt x="603729" y="20921"/>
                </a:lnTo>
                <a:lnTo>
                  <a:pt x="646485" y="36569"/>
                </a:lnTo>
                <a:lnTo>
                  <a:pt x="687165" y="56165"/>
                </a:lnTo>
                <a:lnTo>
                  <a:pt x="725534" y="79475"/>
                </a:lnTo>
                <a:lnTo>
                  <a:pt x="761360" y="106264"/>
                </a:lnTo>
                <a:lnTo>
                  <a:pt x="794407" y="136299"/>
                </a:lnTo>
                <a:lnTo>
                  <a:pt x="824442" y="169346"/>
                </a:lnTo>
                <a:lnTo>
                  <a:pt x="851231" y="205171"/>
                </a:lnTo>
                <a:lnTo>
                  <a:pt x="874541" y="243541"/>
                </a:lnTo>
                <a:lnTo>
                  <a:pt x="894137" y="284221"/>
                </a:lnTo>
                <a:lnTo>
                  <a:pt x="909785" y="326977"/>
                </a:lnTo>
                <a:lnTo>
                  <a:pt x="921252" y="371576"/>
                </a:lnTo>
                <a:lnTo>
                  <a:pt x="928304" y="417783"/>
                </a:lnTo>
                <a:lnTo>
                  <a:pt x="930706" y="465366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009270" y="6261966"/>
            <a:ext cx="930910" cy="930910"/>
          </a:xfrm>
          <a:custGeom>
            <a:avLst/>
            <a:gdLst/>
            <a:ahLst/>
            <a:cxnLst/>
            <a:rect l="l" t="t" r="r" b="b"/>
            <a:pathLst>
              <a:path w="930909" h="930909">
                <a:moveTo>
                  <a:pt x="930706" y="465366"/>
                </a:moveTo>
                <a:lnTo>
                  <a:pt x="928304" y="512944"/>
                </a:lnTo>
                <a:lnTo>
                  <a:pt x="921252" y="559148"/>
                </a:lnTo>
                <a:lnTo>
                  <a:pt x="909785" y="603744"/>
                </a:lnTo>
                <a:lnTo>
                  <a:pt x="894137" y="646498"/>
                </a:lnTo>
                <a:lnTo>
                  <a:pt x="874541" y="687176"/>
                </a:lnTo>
                <a:lnTo>
                  <a:pt x="851232" y="725545"/>
                </a:lnTo>
                <a:lnTo>
                  <a:pt x="824443" y="761369"/>
                </a:lnTo>
                <a:lnTo>
                  <a:pt x="794408" y="794416"/>
                </a:lnTo>
                <a:lnTo>
                  <a:pt x="761362" y="824452"/>
                </a:lnTo>
                <a:lnTo>
                  <a:pt x="725537" y="851241"/>
                </a:lnTo>
                <a:lnTo>
                  <a:pt x="687169" y="874551"/>
                </a:lnTo>
                <a:lnTo>
                  <a:pt x="646490" y="894148"/>
                </a:lnTo>
                <a:lnTo>
                  <a:pt x="603736" y="909797"/>
                </a:lnTo>
                <a:lnTo>
                  <a:pt x="559139" y="921264"/>
                </a:lnTo>
                <a:lnTo>
                  <a:pt x="512933" y="928316"/>
                </a:lnTo>
                <a:lnTo>
                  <a:pt x="465353" y="930719"/>
                </a:lnTo>
                <a:lnTo>
                  <a:pt x="417773" y="928316"/>
                </a:lnTo>
                <a:lnTo>
                  <a:pt x="371567" y="921264"/>
                </a:lnTo>
                <a:lnTo>
                  <a:pt x="326970" y="909797"/>
                </a:lnTo>
                <a:lnTo>
                  <a:pt x="284215" y="894148"/>
                </a:lnTo>
                <a:lnTo>
                  <a:pt x="243537" y="874551"/>
                </a:lnTo>
                <a:lnTo>
                  <a:pt x="205168" y="851241"/>
                </a:lnTo>
                <a:lnTo>
                  <a:pt x="169344" y="824452"/>
                </a:lnTo>
                <a:lnTo>
                  <a:pt x="136297" y="794416"/>
                </a:lnTo>
                <a:lnTo>
                  <a:pt x="106263" y="761369"/>
                </a:lnTo>
                <a:lnTo>
                  <a:pt x="79474" y="725545"/>
                </a:lnTo>
                <a:lnTo>
                  <a:pt x="56165" y="687176"/>
                </a:lnTo>
                <a:lnTo>
                  <a:pt x="36569" y="646498"/>
                </a:lnTo>
                <a:lnTo>
                  <a:pt x="20921" y="603744"/>
                </a:lnTo>
                <a:lnTo>
                  <a:pt x="9454" y="559148"/>
                </a:lnTo>
                <a:lnTo>
                  <a:pt x="2402" y="512944"/>
                </a:lnTo>
                <a:lnTo>
                  <a:pt x="0" y="465366"/>
                </a:lnTo>
                <a:lnTo>
                  <a:pt x="2402" y="417783"/>
                </a:lnTo>
                <a:lnTo>
                  <a:pt x="9454" y="371576"/>
                </a:lnTo>
                <a:lnTo>
                  <a:pt x="20921" y="326977"/>
                </a:lnTo>
                <a:lnTo>
                  <a:pt x="36569" y="284221"/>
                </a:lnTo>
                <a:lnTo>
                  <a:pt x="56165" y="243541"/>
                </a:lnTo>
                <a:lnTo>
                  <a:pt x="79474" y="205171"/>
                </a:lnTo>
                <a:lnTo>
                  <a:pt x="106263" y="169346"/>
                </a:lnTo>
                <a:lnTo>
                  <a:pt x="136297" y="136299"/>
                </a:lnTo>
                <a:lnTo>
                  <a:pt x="169344" y="106264"/>
                </a:lnTo>
                <a:lnTo>
                  <a:pt x="205168" y="79475"/>
                </a:lnTo>
                <a:lnTo>
                  <a:pt x="243537" y="56165"/>
                </a:lnTo>
                <a:lnTo>
                  <a:pt x="284215" y="36569"/>
                </a:lnTo>
                <a:lnTo>
                  <a:pt x="326970" y="20921"/>
                </a:lnTo>
                <a:lnTo>
                  <a:pt x="371567" y="9454"/>
                </a:lnTo>
                <a:lnTo>
                  <a:pt x="417773" y="2402"/>
                </a:lnTo>
                <a:lnTo>
                  <a:pt x="465353" y="0"/>
                </a:lnTo>
                <a:lnTo>
                  <a:pt x="512933" y="2402"/>
                </a:lnTo>
                <a:lnTo>
                  <a:pt x="559139" y="9454"/>
                </a:lnTo>
                <a:lnTo>
                  <a:pt x="603736" y="20921"/>
                </a:lnTo>
                <a:lnTo>
                  <a:pt x="646490" y="36569"/>
                </a:lnTo>
                <a:lnTo>
                  <a:pt x="687169" y="56165"/>
                </a:lnTo>
                <a:lnTo>
                  <a:pt x="725537" y="79475"/>
                </a:lnTo>
                <a:lnTo>
                  <a:pt x="761362" y="106264"/>
                </a:lnTo>
                <a:lnTo>
                  <a:pt x="794408" y="136299"/>
                </a:lnTo>
                <a:lnTo>
                  <a:pt x="824443" y="169346"/>
                </a:lnTo>
                <a:lnTo>
                  <a:pt x="851232" y="205171"/>
                </a:lnTo>
                <a:lnTo>
                  <a:pt x="874541" y="243541"/>
                </a:lnTo>
                <a:lnTo>
                  <a:pt x="894137" y="284221"/>
                </a:lnTo>
                <a:lnTo>
                  <a:pt x="909785" y="326977"/>
                </a:lnTo>
                <a:lnTo>
                  <a:pt x="921252" y="371576"/>
                </a:lnTo>
                <a:lnTo>
                  <a:pt x="928304" y="417783"/>
                </a:lnTo>
                <a:lnTo>
                  <a:pt x="930706" y="465366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999481" y="3612415"/>
            <a:ext cx="1904364" cy="1904364"/>
          </a:xfrm>
          <a:custGeom>
            <a:avLst/>
            <a:gdLst/>
            <a:ahLst/>
            <a:cxnLst/>
            <a:rect l="l" t="t" r="r" b="b"/>
            <a:pathLst>
              <a:path w="1904365" h="1904364">
                <a:moveTo>
                  <a:pt x="1904326" y="952169"/>
                </a:moveTo>
                <a:lnTo>
                  <a:pt x="1903161" y="999691"/>
                </a:lnTo>
                <a:lnTo>
                  <a:pt x="1899702" y="1046610"/>
                </a:lnTo>
                <a:lnTo>
                  <a:pt x="1894002" y="1092871"/>
                </a:lnTo>
                <a:lnTo>
                  <a:pt x="1886118" y="1138420"/>
                </a:lnTo>
                <a:lnTo>
                  <a:pt x="1876103" y="1183202"/>
                </a:lnTo>
                <a:lnTo>
                  <a:pt x="1864012" y="1227163"/>
                </a:lnTo>
                <a:lnTo>
                  <a:pt x="1849900" y="1270248"/>
                </a:lnTo>
                <a:lnTo>
                  <a:pt x="1833821" y="1312403"/>
                </a:lnTo>
                <a:lnTo>
                  <a:pt x="1815829" y="1353572"/>
                </a:lnTo>
                <a:lnTo>
                  <a:pt x="1795980" y="1393703"/>
                </a:lnTo>
                <a:lnTo>
                  <a:pt x="1774327" y="1432739"/>
                </a:lnTo>
                <a:lnTo>
                  <a:pt x="1750926" y="1470626"/>
                </a:lnTo>
                <a:lnTo>
                  <a:pt x="1725830" y="1507311"/>
                </a:lnTo>
                <a:lnTo>
                  <a:pt x="1699095" y="1542738"/>
                </a:lnTo>
                <a:lnTo>
                  <a:pt x="1670775" y="1576852"/>
                </a:lnTo>
                <a:lnTo>
                  <a:pt x="1640925" y="1609600"/>
                </a:lnTo>
                <a:lnTo>
                  <a:pt x="1609598" y="1640926"/>
                </a:lnTo>
                <a:lnTo>
                  <a:pt x="1576850" y="1670776"/>
                </a:lnTo>
                <a:lnTo>
                  <a:pt x="1542735" y="1699096"/>
                </a:lnTo>
                <a:lnTo>
                  <a:pt x="1507308" y="1725831"/>
                </a:lnTo>
                <a:lnTo>
                  <a:pt x="1470623" y="1750927"/>
                </a:lnTo>
                <a:lnTo>
                  <a:pt x="1432735" y="1774328"/>
                </a:lnTo>
                <a:lnTo>
                  <a:pt x="1393698" y="1795980"/>
                </a:lnTo>
                <a:lnTo>
                  <a:pt x="1353567" y="1815830"/>
                </a:lnTo>
                <a:lnTo>
                  <a:pt x="1312397" y="1833821"/>
                </a:lnTo>
                <a:lnTo>
                  <a:pt x="1270242" y="1849900"/>
                </a:lnTo>
                <a:lnTo>
                  <a:pt x="1227156" y="1864013"/>
                </a:lnTo>
                <a:lnTo>
                  <a:pt x="1183194" y="1876103"/>
                </a:lnTo>
                <a:lnTo>
                  <a:pt x="1138411" y="1886118"/>
                </a:lnTo>
                <a:lnTo>
                  <a:pt x="1092861" y="1894002"/>
                </a:lnTo>
                <a:lnTo>
                  <a:pt x="1046599" y="1899702"/>
                </a:lnTo>
                <a:lnTo>
                  <a:pt x="999679" y="1903161"/>
                </a:lnTo>
                <a:lnTo>
                  <a:pt x="952157" y="1904326"/>
                </a:lnTo>
                <a:lnTo>
                  <a:pt x="904634" y="1903161"/>
                </a:lnTo>
                <a:lnTo>
                  <a:pt x="857714" y="1899702"/>
                </a:lnTo>
                <a:lnTo>
                  <a:pt x="811452" y="1894002"/>
                </a:lnTo>
                <a:lnTo>
                  <a:pt x="765903" y="1886118"/>
                </a:lnTo>
                <a:lnTo>
                  <a:pt x="721120" y="1876103"/>
                </a:lnTo>
                <a:lnTo>
                  <a:pt x="677158" y="1864013"/>
                </a:lnTo>
                <a:lnTo>
                  <a:pt x="634073" y="1849900"/>
                </a:lnTo>
                <a:lnTo>
                  <a:pt x="591918" y="1833821"/>
                </a:lnTo>
                <a:lnTo>
                  <a:pt x="550748" y="1815830"/>
                </a:lnTo>
                <a:lnTo>
                  <a:pt x="510618" y="1795980"/>
                </a:lnTo>
                <a:lnTo>
                  <a:pt x="471582" y="1774328"/>
                </a:lnTo>
                <a:lnTo>
                  <a:pt x="433694" y="1750927"/>
                </a:lnTo>
                <a:lnTo>
                  <a:pt x="397010" y="1725831"/>
                </a:lnTo>
                <a:lnTo>
                  <a:pt x="361583" y="1699096"/>
                </a:lnTo>
                <a:lnTo>
                  <a:pt x="327469" y="1670776"/>
                </a:lnTo>
                <a:lnTo>
                  <a:pt x="294721" y="1640926"/>
                </a:lnTo>
                <a:lnTo>
                  <a:pt x="263395" y="1609600"/>
                </a:lnTo>
                <a:lnTo>
                  <a:pt x="233545" y="1576852"/>
                </a:lnTo>
                <a:lnTo>
                  <a:pt x="205226" y="1542738"/>
                </a:lnTo>
                <a:lnTo>
                  <a:pt x="178491" y="1507311"/>
                </a:lnTo>
                <a:lnTo>
                  <a:pt x="153396" y="1470626"/>
                </a:lnTo>
                <a:lnTo>
                  <a:pt x="129995" y="1432739"/>
                </a:lnTo>
                <a:lnTo>
                  <a:pt x="108343" y="1393703"/>
                </a:lnTo>
                <a:lnTo>
                  <a:pt x="88494" y="1353572"/>
                </a:lnTo>
                <a:lnTo>
                  <a:pt x="70503" y="1312403"/>
                </a:lnTo>
                <a:lnTo>
                  <a:pt x="54424" y="1270248"/>
                </a:lnTo>
                <a:lnTo>
                  <a:pt x="40312" y="1227163"/>
                </a:lnTo>
                <a:lnTo>
                  <a:pt x="28222" y="1183202"/>
                </a:lnTo>
                <a:lnTo>
                  <a:pt x="18207" y="1138420"/>
                </a:lnTo>
                <a:lnTo>
                  <a:pt x="10323" y="1092871"/>
                </a:lnTo>
                <a:lnTo>
                  <a:pt x="4624" y="1046610"/>
                </a:lnTo>
                <a:lnTo>
                  <a:pt x="1165" y="999691"/>
                </a:lnTo>
                <a:lnTo>
                  <a:pt x="0" y="952169"/>
                </a:lnTo>
                <a:lnTo>
                  <a:pt x="1165" y="904646"/>
                </a:lnTo>
                <a:lnTo>
                  <a:pt x="4624" y="857727"/>
                </a:lnTo>
                <a:lnTo>
                  <a:pt x="10323" y="811465"/>
                </a:lnTo>
                <a:lnTo>
                  <a:pt x="18207" y="765915"/>
                </a:lnTo>
                <a:lnTo>
                  <a:pt x="28222" y="721132"/>
                </a:lnTo>
                <a:lnTo>
                  <a:pt x="40312" y="677170"/>
                </a:lnTo>
                <a:lnTo>
                  <a:pt x="54424" y="634084"/>
                </a:lnTo>
                <a:lnTo>
                  <a:pt x="70503" y="591929"/>
                </a:lnTo>
                <a:lnTo>
                  <a:pt x="88494" y="550759"/>
                </a:lnTo>
                <a:lnTo>
                  <a:pt x="108343" y="510628"/>
                </a:lnTo>
                <a:lnTo>
                  <a:pt x="129995" y="471591"/>
                </a:lnTo>
                <a:lnTo>
                  <a:pt x="153396" y="433703"/>
                </a:lnTo>
                <a:lnTo>
                  <a:pt x="178491" y="397018"/>
                </a:lnTo>
                <a:lnTo>
                  <a:pt x="205226" y="361591"/>
                </a:lnTo>
                <a:lnTo>
                  <a:pt x="233545" y="327476"/>
                </a:lnTo>
                <a:lnTo>
                  <a:pt x="263395" y="294728"/>
                </a:lnTo>
                <a:lnTo>
                  <a:pt x="294721" y="263401"/>
                </a:lnTo>
                <a:lnTo>
                  <a:pt x="327469" y="233551"/>
                </a:lnTo>
                <a:lnTo>
                  <a:pt x="361583" y="205231"/>
                </a:lnTo>
                <a:lnTo>
                  <a:pt x="397010" y="178495"/>
                </a:lnTo>
                <a:lnTo>
                  <a:pt x="433694" y="153400"/>
                </a:lnTo>
                <a:lnTo>
                  <a:pt x="471582" y="129999"/>
                </a:lnTo>
                <a:lnTo>
                  <a:pt x="510618" y="108346"/>
                </a:lnTo>
                <a:lnTo>
                  <a:pt x="550748" y="88497"/>
                </a:lnTo>
                <a:lnTo>
                  <a:pt x="591918" y="70505"/>
                </a:lnTo>
                <a:lnTo>
                  <a:pt x="634073" y="54426"/>
                </a:lnTo>
                <a:lnTo>
                  <a:pt x="677158" y="40313"/>
                </a:lnTo>
                <a:lnTo>
                  <a:pt x="721120" y="28223"/>
                </a:lnTo>
                <a:lnTo>
                  <a:pt x="765903" y="18208"/>
                </a:lnTo>
                <a:lnTo>
                  <a:pt x="811452" y="10323"/>
                </a:lnTo>
                <a:lnTo>
                  <a:pt x="857714" y="4624"/>
                </a:lnTo>
                <a:lnTo>
                  <a:pt x="904634" y="1165"/>
                </a:lnTo>
                <a:lnTo>
                  <a:pt x="952157" y="0"/>
                </a:lnTo>
                <a:lnTo>
                  <a:pt x="999679" y="1165"/>
                </a:lnTo>
                <a:lnTo>
                  <a:pt x="1046599" y="4624"/>
                </a:lnTo>
                <a:lnTo>
                  <a:pt x="1092861" y="10323"/>
                </a:lnTo>
                <a:lnTo>
                  <a:pt x="1138411" y="18208"/>
                </a:lnTo>
                <a:lnTo>
                  <a:pt x="1183194" y="28223"/>
                </a:lnTo>
                <a:lnTo>
                  <a:pt x="1227156" y="40313"/>
                </a:lnTo>
                <a:lnTo>
                  <a:pt x="1270242" y="54426"/>
                </a:lnTo>
                <a:lnTo>
                  <a:pt x="1312397" y="70505"/>
                </a:lnTo>
                <a:lnTo>
                  <a:pt x="1353567" y="88497"/>
                </a:lnTo>
                <a:lnTo>
                  <a:pt x="1393698" y="108346"/>
                </a:lnTo>
                <a:lnTo>
                  <a:pt x="1432735" y="129999"/>
                </a:lnTo>
                <a:lnTo>
                  <a:pt x="1470623" y="153400"/>
                </a:lnTo>
                <a:lnTo>
                  <a:pt x="1507308" y="178495"/>
                </a:lnTo>
                <a:lnTo>
                  <a:pt x="1542735" y="205231"/>
                </a:lnTo>
                <a:lnTo>
                  <a:pt x="1576850" y="233551"/>
                </a:lnTo>
                <a:lnTo>
                  <a:pt x="1609598" y="263401"/>
                </a:lnTo>
                <a:lnTo>
                  <a:pt x="1640925" y="294728"/>
                </a:lnTo>
                <a:lnTo>
                  <a:pt x="1670775" y="327476"/>
                </a:lnTo>
                <a:lnTo>
                  <a:pt x="1699095" y="361591"/>
                </a:lnTo>
                <a:lnTo>
                  <a:pt x="1725830" y="397018"/>
                </a:lnTo>
                <a:lnTo>
                  <a:pt x="1750926" y="433703"/>
                </a:lnTo>
                <a:lnTo>
                  <a:pt x="1774327" y="471591"/>
                </a:lnTo>
                <a:lnTo>
                  <a:pt x="1795980" y="510628"/>
                </a:lnTo>
                <a:lnTo>
                  <a:pt x="1815829" y="550759"/>
                </a:lnTo>
                <a:lnTo>
                  <a:pt x="1833821" y="591929"/>
                </a:lnTo>
                <a:lnTo>
                  <a:pt x="1849900" y="634084"/>
                </a:lnTo>
                <a:lnTo>
                  <a:pt x="1864012" y="677170"/>
                </a:lnTo>
                <a:lnTo>
                  <a:pt x="1876103" y="721132"/>
                </a:lnTo>
                <a:lnTo>
                  <a:pt x="1886118" y="765915"/>
                </a:lnTo>
                <a:lnTo>
                  <a:pt x="1894002" y="811465"/>
                </a:lnTo>
                <a:lnTo>
                  <a:pt x="1899702" y="857727"/>
                </a:lnTo>
                <a:lnTo>
                  <a:pt x="1903161" y="904646"/>
                </a:lnTo>
                <a:lnTo>
                  <a:pt x="1904326" y="952169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513771" y="4100252"/>
            <a:ext cx="246849" cy="246862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130762" y="4100252"/>
            <a:ext cx="246849" cy="24686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0463807" y="4564583"/>
            <a:ext cx="975994" cy="488315"/>
          </a:xfrm>
          <a:custGeom>
            <a:avLst/>
            <a:gdLst/>
            <a:ahLst/>
            <a:cxnLst/>
            <a:rect l="l" t="t" r="r" b="b"/>
            <a:pathLst>
              <a:path w="975995" h="488314">
                <a:moveTo>
                  <a:pt x="975677" y="0"/>
                </a:moveTo>
                <a:lnTo>
                  <a:pt x="973444" y="46982"/>
                </a:lnTo>
                <a:lnTo>
                  <a:pt x="966880" y="92701"/>
                </a:lnTo>
                <a:lnTo>
                  <a:pt x="956191" y="136952"/>
                </a:lnTo>
                <a:lnTo>
                  <a:pt x="941581" y="179530"/>
                </a:lnTo>
                <a:lnTo>
                  <a:pt x="923254" y="220231"/>
                </a:lnTo>
                <a:lnTo>
                  <a:pt x="901415" y="258851"/>
                </a:lnTo>
                <a:lnTo>
                  <a:pt x="876267" y="295185"/>
                </a:lnTo>
                <a:lnTo>
                  <a:pt x="848016" y="329028"/>
                </a:lnTo>
                <a:lnTo>
                  <a:pt x="816866" y="360177"/>
                </a:lnTo>
                <a:lnTo>
                  <a:pt x="783022" y="388427"/>
                </a:lnTo>
                <a:lnTo>
                  <a:pt x="746687" y="413573"/>
                </a:lnTo>
                <a:lnTo>
                  <a:pt x="708066" y="435412"/>
                </a:lnTo>
                <a:lnTo>
                  <a:pt x="667364" y="453738"/>
                </a:lnTo>
                <a:lnTo>
                  <a:pt x="624785" y="468347"/>
                </a:lnTo>
                <a:lnTo>
                  <a:pt x="580534" y="479036"/>
                </a:lnTo>
                <a:lnTo>
                  <a:pt x="534815" y="485599"/>
                </a:lnTo>
                <a:lnTo>
                  <a:pt x="487832" y="487832"/>
                </a:lnTo>
                <a:lnTo>
                  <a:pt x="440851" y="485599"/>
                </a:lnTo>
                <a:lnTo>
                  <a:pt x="395134" y="479036"/>
                </a:lnTo>
                <a:lnTo>
                  <a:pt x="350884" y="468347"/>
                </a:lnTo>
                <a:lnTo>
                  <a:pt x="308307" y="453738"/>
                </a:lnTo>
                <a:lnTo>
                  <a:pt x="267606" y="435412"/>
                </a:lnTo>
                <a:lnTo>
                  <a:pt x="228986" y="413573"/>
                </a:lnTo>
                <a:lnTo>
                  <a:pt x="192652" y="388427"/>
                </a:lnTo>
                <a:lnTo>
                  <a:pt x="158808" y="360177"/>
                </a:lnTo>
                <a:lnTo>
                  <a:pt x="127659" y="329028"/>
                </a:lnTo>
                <a:lnTo>
                  <a:pt x="99408" y="295185"/>
                </a:lnTo>
                <a:lnTo>
                  <a:pt x="74261" y="258851"/>
                </a:lnTo>
                <a:lnTo>
                  <a:pt x="52422" y="220231"/>
                </a:lnTo>
                <a:lnTo>
                  <a:pt x="34095" y="179530"/>
                </a:lnTo>
                <a:lnTo>
                  <a:pt x="19485" y="136952"/>
                </a:lnTo>
                <a:lnTo>
                  <a:pt x="8796" y="92701"/>
                </a:lnTo>
                <a:lnTo>
                  <a:pt x="2233" y="46982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972794" y="2541984"/>
            <a:ext cx="0" cy="1061085"/>
          </a:xfrm>
          <a:custGeom>
            <a:avLst/>
            <a:gdLst/>
            <a:ahLst/>
            <a:cxnLst/>
            <a:rect l="l" t="t" r="r" b="b"/>
            <a:pathLst>
              <a:path h="1061085">
                <a:moveTo>
                  <a:pt x="0" y="0"/>
                </a:moveTo>
                <a:lnTo>
                  <a:pt x="0" y="1060843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1880088" y="4060031"/>
            <a:ext cx="1086485" cy="280035"/>
          </a:xfrm>
          <a:custGeom>
            <a:avLst/>
            <a:gdLst/>
            <a:ahLst/>
            <a:cxnLst/>
            <a:rect l="l" t="t" r="r" b="b"/>
            <a:pathLst>
              <a:path w="1086484" h="280035">
                <a:moveTo>
                  <a:pt x="1086103" y="0"/>
                </a:moveTo>
                <a:lnTo>
                  <a:pt x="0" y="279793"/>
                </a:lnTo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8963335" y="4060031"/>
            <a:ext cx="1073785" cy="280035"/>
          </a:xfrm>
          <a:custGeom>
            <a:avLst/>
            <a:gdLst/>
            <a:ahLst/>
            <a:cxnLst/>
            <a:rect l="l" t="t" r="r" b="b"/>
            <a:pathLst>
              <a:path w="1073784" h="280035">
                <a:moveTo>
                  <a:pt x="0" y="0"/>
                </a:moveTo>
                <a:lnTo>
                  <a:pt x="1073404" y="279793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9710928" y="5321896"/>
            <a:ext cx="658495" cy="1042669"/>
          </a:xfrm>
          <a:custGeom>
            <a:avLst/>
            <a:gdLst/>
            <a:ahLst/>
            <a:cxnLst/>
            <a:rect l="l" t="t" r="r" b="b"/>
            <a:pathLst>
              <a:path w="658495" h="1042670">
                <a:moveTo>
                  <a:pt x="0" y="1042390"/>
                </a:moveTo>
                <a:lnTo>
                  <a:pt x="658368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510264" y="5349676"/>
            <a:ext cx="706120" cy="977900"/>
          </a:xfrm>
          <a:custGeom>
            <a:avLst/>
            <a:gdLst/>
            <a:ahLst/>
            <a:cxnLst/>
            <a:rect l="l" t="t" r="r" b="b"/>
            <a:pathLst>
              <a:path w="706120" h="977900">
                <a:moveTo>
                  <a:pt x="705548" y="977900"/>
                </a:moveTo>
                <a:lnTo>
                  <a:pt x="0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155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766945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13030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Does </a:t>
            </a:r>
            <a:r>
              <a:rPr sz="3600" b="1" spc="-25" dirty="0">
                <a:latin typeface="Segoe UI Semibold"/>
                <a:cs typeface="Segoe UI Semibold"/>
              </a:rPr>
              <a:t>belonging  </a:t>
            </a:r>
            <a:r>
              <a:rPr sz="3600" b="1" spc="-15" dirty="0">
                <a:latin typeface="Segoe UI Semibold"/>
                <a:cs typeface="Segoe UI Semibold"/>
              </a:rPr>
              <a:t>mean </a:t>
            </a:r>
            <a:r>
              <a:rPr sz="3600" b="1" spc="-20" dirty="0">
                <a:latin typeface="Segoe UI Semibold"/>
                <a:cs typeface="Segoe UI Semibold"/>
              </a:rPr>
              <a:t>“fitting</a:t>
            </a:r>
            <a:r>
              <a:rPr sz="3600" b="1" spc="-1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in”?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5" dirty="0">
                <a:latin typeface="Segoe UI Semibold"/>
                <a:cs typeface="Segoe UI Semibold"/>
              </a:rPr>
              <a:t>No!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spc="-10" dirty="0">
                <a:latin typeface="Segoe UI Semibold"/>
                <a:cs typeface="Segoe UI Semibold"/>
              </a:rPr>
              <a:t>different </a:t>
            </a:r>
            <a:r>
              <a:rPr sz="1800" b="1" spc="-5" dirty="0">
                <a:latin typeface="Segoe UI Semibold"/>
                <a:cs typeface="Segoe UI Semibold"/>
              </a:rPr>
              <a:t>than simply </a:t>
            </a:r>
            <a:r>
              <a:rPr sz="1800" b="1" spc="-10" dirty="0">
                <a:latin typeface="Segoe UI Semibold"/>
                <a:cs typeface="Segoe UI Semibold"/>
              </a:rPr>
              <a:t>“fitting  </a:t>
            </a:r>
            <a:r>
              <a:rPr sz="1800" b="1" spc="-5" dirty="0">
                <a:latin typeface="Segoe UI Semibold"/>
                <a:cs typeface="Segoe UI Semibold"/>
              </a:rPr>
              <a:t>in” with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group.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416631"/>
            <a:ext cx="4408805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It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means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—being</a:t>
            </a:r>
            <a:r>
              <a:rPr sz="1800" b="1" spc="-5" dirty="0">
                <a:latin typeface="Segoe UI Semibold"/>
                <a:cs typeface="Segoe UI Semibold"/>
              </a:rPr>
              <a:t> ourselves</a:t>
            </a:r>
            <a:endParaRPr sz="1800">
              <a:latin typeface="Segoe UI Semibold"/>
              <a:cs typeface="Segoe UI Semibold"/>
            </a:endParaRPr>
          </a:p>
          <a:p>
            <a:pPr marL="281940" marR="5080" indent="-269875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—perceiving that others </a:t>
            </a:r>
            <a:r>
              <a:rPr sz="1800" b="1" spc="-10" dirty="0">
                <a:latin typeface="Segoe UI Semibold"/>
                <a:cs typeface="Segoe UI Semibold"/>
              </a:rPr>
              <a:t>value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respect  </a:t>
            </a:r>
            <a:r>
              <a:rPr sz="1800" b="1" spc="-5" dirty="0">
                <a:latin typeface="Segoe UI Semibold"/>
                <a:cs typeface="Segoe UI Semibold"/>
              </a:rPr>
              <a:t>who we</a:t>
            </a:r>
            <a:r>
              <a:rPr sz="1800" b="1" spc="-10" dirty="0">
                <a:latin typeface="Segoe UI Semibold"/>
                <a:cs typeface="Segoe UI Semibold"/>
              </a:rPr>
              <a:t> are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813377"/>
            <a:ext cx="409194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Some </a:t>
            </a:r>
            <a:r>
              <a:rPr sz="1800" b="1" spc="-10" dirty="0">
                <a:latin typeface="Segoe UI Semibold"/>
                <a:cs typeface="Segoe UI Semibold"/>
              </a:rPr>
              <a:t>recognize </a:t>
            </a:r>
            <a:r>
              <a:rPr sz="1800" b="1" spc="-5" dirty="0">
                <a:latin typeface="Segoe UI Semibold"/>
                <a:cs typeface="Segoe UI Semibold"/>
              </a:rPr>
              <a:t>it </a:t>
            </a:r>
            <a:r>
              <a:rPr sz="1800" b="1" dirty="0">
                <a:latin typeface="Segoe UI Semibold"/>
                <a:cs typeface="Segoe UI Semibold"/>
              </a:rPr>
              <a:t>as feeling </a:t>
            </a:r>
            <a:r>
              <a:rPr sz="1800" b="1" spc="-5" dirty="0">
                <a:latin typeface="Segoe UI Semibold"/>
                <a:cs typeface="Segoe UI Semibold"/>
              </a:rPr>
              <a:t>“at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35" dirty="0">
                <a:latin typeface="Segoe UI Semibold"/>
                <a:cs typeface="Segoe UI Semibold"/>
              </a:rPr>
              <a:t>home.”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847076" y="1429143"/>
            <a:ext cx="1901189" cy="372745"/>
          </a:xfrm>
          <a:custGeom>
            <a:avLst/>
            <a:gdLst/>
            <a:ahLst/>
            <a:cxnLst/>
            <a:rect l="l" t="t" r="r" b="b"/>
            <a:pathLst>
              <a:path w="1901190" h="372744">
                <a:moveTo>
                  <a:pt x="0" y="372465"/>
                </a:moveTo>
                <a:lnTo>
                  <a:pt x="1900707" y="372465"/>
                </a:lnTo>
                <a:lnTo>
                  <a:pt x="1900707" y="0"/>
                </a:lnTo>
                <a:lnTo>
                  <a:pt x="0" y="0"/>
                </a:lnTo>
                <a:lnTo>
                  <a:pt x="0" y="372465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847076" y="2944418"/>
            <a:ext cx="2061845" cy="372745"/>
          </a:xfrm>
          <a:custGeom>
            <a:avLst/>
            <a:gdLst/>
            <a:ahLst/>
            <a:cxnLst/>
            <a:rect l="l" t="t" r="r" b="b"/>
            <a:pathLst>
              <a:path w="2061845" h="372745">
                <a:moveTo>
                  <a:pt x="0" y="372465"/>
                </a:moveTo>
                <a:lnTo>
                  <a:pt x="2061298" y="372465"/>
                </a:lnTo>
                <a:lnTo>
                  <a:pt x="2061298" y="0"/>
                </a:lnTo>
                <a:lnTo>
                  <a:pt x="0" y="0"/>
                </a:lnTo>
                <a:lnTo>
                  <a:pt x="0" y="372465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067031" y="2441384"/>
            <a:ext cx="1179830" cy="372745"/>
          </a:xfrm>
          <a:custGeom>
            <a:avLst/>
            <a:gdLst/>
            <a:ahLst/>
            <a:cxnLst/>
            <a:rect l="l" t="t" r="r" b="b"/>
            <a:pathLst>
              <a:path w="1179830" h="372744">
                <a:moveTo>
                  <a:pt x="0" y="372465"/>
                </a:moveTo>
                <a:lnTo>
                  <a:pt x="1179576" y="372465"/>
                </a:lnTo>
                <a:lnTo>
                  <a:pt x="1179576" y="0"/>
                </a:lnTo>
                <a:lnTo>
                  <a:pt x="0" y="0"/>
                </a:lnTo>
                <a:lnTo>
                  <a:pt x="0" y="372465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874000" y="1297161"/>
            <a:ext cx="56540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Fitting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 is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about</a:t>
            </a:r>
            <a:r>
              <a:rPr sz="3600" b="1" spc="-18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assessing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74000" y="1805110"/>
            <a:ext cx="52501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situation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</a:t>
            </a:r>
            <a:r>
              <a:rPr sz="3600" b="1" spc="-1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becoming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874000" y="2313059"/>
            <a:ext cx="53117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who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need to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</a:t>
            </a:r>
            <a:r>
              <a:rPr sz="3600" b="1" spc="-2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874000" y="2821009"/>
            <a:ext cx="19831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accepted.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874000" y="3328958"/>
            <a:ext cx="61753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Belonging,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 other</a:t>
            </a:r>
            <a:r>
              <a:rPr sz="3600" b="1" spc="-1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hand,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874000" y="3836907"/>
            <a:ext cx="5881370" cy="2606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 algn="just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doesn’t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require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us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</a:t>
            </a:r>
            <a:r>
              <a:rPr sz="3600" b="1" spc="-1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change  who we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are;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it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requires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us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who we</a:t>
            </a:r>
            <a:r>
              <a:rPr sz="3600" b="1" spc="-10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90" dirty="0">
                <a:solidFill>
                  <a:srgbClr val="3B2E58"/>
                </a:solidFill>
                <a:latin typeface="Segoe UI Semibold"/>
                <a:cs typeface="Segoe UI Semibold"/>
              </a:rPr>
              <a:t>are.”</a:t>
            </a:r>
            <a:endParaRPr sz="3600">
              <a:latin typeface="Segoe UI Semibold"/>
              <a:cs typeface="Segoe UI Semibold"/>
            </a:endParaRPr>
          </a:p>
          <a:p>
            <a:pPr marL="12700" algn="just">
              <a:lnSpc>
                <a:spcPct val="100000"/>
              </a:lnSpc>
              <a:spcBef>
                <a:spcPts val="3595"/>
              </a:spcBef>
            </a:pPr>
            <a:r>
              <a:rPr sz="3600" b="1" spc="-25" dirty="0">
                <a:solidFill>
                  <a:srgbClr val="8661C5"/>
                </a:solidFill>
                <a:latin typeface="Segoe UI Semibold"/>
                <a:cs typeface="Segoe UI Semibold"/>
              </a:rPr>
              <a:t>Brené</a:t>
            </a:r>
            <a:r>
              <a:rPr sz="3600" b="1" spc="-4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Brown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265804" cy="15951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Who belongs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in  tech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fields?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dirty="0">
                <a:latin typeface="Segoe UI Semibold"/>
                <a:cs typeface="Segoe UI Semibold"/>
              </a:rPr>
              <a:t>Everyone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could!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137282"/>
            <a:ext cx="3980179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But many </a:t>
            </a:r>
            <a:r>
              <a:rPr sz="1800" b="1" spc="-5" dirty="0">
                <a:latin typeface="Segoe UI Semibold"/>
                <a:cs typeface="Segoe UI Semibold"/>
              </a:rPr>
              <a:t>historical challenges are still  </a:t>
            </a:r>
            <a:r>
              <a:rPr sz="1800" b="1" spc="-10" dirty="0">
                <a:latin typeface="Segoe UI Semibold"/>
                <a:cs typeface="Segoe UI Semibold"/>
              </a:rPr>
              <a:t>present </a:t>
            </a:r>
            <a:r>
              <a:rPr sz="1800" b="1" spc="-25" dirty="0">
                <a:latin typeface="Segoe UI Semibold"/>
                <a:cs typeface="Segoe UI Semibold"/>
              </a:rPr>
              <a:t>today.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3975329"/>
            <a:ext cx="4469130" cy="858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latin typeface="Segoe UI Semibold"/>
                <a:cs typeface="Segoe UI Semibold"/>
              </a:rPr>
              <a:t>—Far </a:t>
            </a:r>
            <a:r>
              <a:rPr sz="1800" b="1" spc="-5" dirty="0">
                <a:latin typeface="Segoe UI Semibold"/>
                <a:cs typeface="Segoe UI Semibold"/>
              </a:rPr>
              <a:t>fewer women than </a:t>
            </a:r>
            <a:r>
              <a:rPr sz="1800" b="1" dirty="0">
                <a:latin typeface="Segoe UI Semibold"/>
                <a:cs typeface="Segoe UI Semibold"/>
              </a:rPr>
              <a:t>men</a:t>
            </a:r>
            <a:endParaRPr sz="1800">
              <a:latin typeface="Segoe UI Semibold"/>
              <a:cs typeface="Segoe UI Semibold"/>
            </a:endParaRPr>
          </a:p>
          <a:p>
            <a:pPr marL="277495" marR="5080" indent="-265430">
              <a:lnSpc>
                <a:spcPct val="101800"/>
              </a:lnSpc>
            </a:pPr>
            <a:r>
              <a:rPr sz="1800" b="1" spc="-10" dirty="0">
                <a:latin typeface="Segoe UI Semibold"/>
                <a:cs typeface="Segoe UI Semibold"/>
              </a:rPr>
              <a:t>—Percentages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Black and Latinx folks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are  </a:t>
            </a:r>
            <a:r>
              <a:rPr sz="1800" b="1" dirty="0">
                <a:latin typeface="Segoe UI Semibold"/>
                <a:cs typeface="Segoe UI Semibold"/>
              </a:rPr>
              <a:t>far </a:t>
            </a:r>
            <a:r>
              <a:rPr sz="1800" b="1" spc="-5" dirty="0">
                <a:latin typeface="Segoe UI Semibold"/>
                <a:cs typeface="Segoe UI Semibold"/>
              </a:rPr>
              <a:t>fewer than White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counterparts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874000" y="1297161"/>
            <a:ext cx="6136005" cy="2098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When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people </a:t>
            </a:r>
            <a:r>
              <a:rPr sz="3600" b="1" spc="-10" dirty="0">
                <a:solidFill>
                  <a:srgbClr val="D59DFF"/>
                </a:solidFill>
                <a:latin typeface="Segoe UI Semibold"/>
                <a:cs typeface="Segoe UI Semibold"/>
              </a:rPr>
              <a:t>do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not see  people </a:t>
            </a:r>
            <a:r>
              <a:rPr sz="3600" b="1" spc="-35" dirty="0">
                <a:solidFill>
                  <a:srgbClr val="D59DFF"/>
                </a:solidFill>
                <a:latin typeface="Segoe UI Semibold"/>
                <a:cs typeface="Segoe UI Semibold"/>
              </a:rPr>
              <a:t>like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themselves </a:t>
            </a:r>
            <a:r>
              <a:rPr sz="3600" b="1" spc="-10" dirty="0">
                <a:solidFill>
                  <a:srgbClr val="D59DFF"/>
                </a:solidFill>
                <a:latin typeface="Segoe UI Semibold"/>
                <a:cs typeface="Segoe UI Semibold"/>
              </a:rPr>
              <a:t>in </a:t>
            </a:r>
            <a:r>
              <a:rPr sz="3600" b="1" dirty="0">
                <a:solidFill>
                  <a:srgbClr val="D59DFF"/>
                </a:solidFill>
                <a:latin typeface="Segoe UI Semibold"/>
                <a:cs typeface="Segoe UI Semibold"/>
              </a:rPr>
              <a:t>a 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field, </a:t>
            </a:r>
            <a:r>
              <a:rPr sz="3600" b="1" spc="-10" dirty="0">
                <a:solidFill>
                  <a:srgbClr val="D59DFF"/>
                </a:solidFill>
                <a:latin typeface="Segoe UI Semibold"/>
                <a:cs typeface="Segoe UI Semibold"/>
              </a:rPr>
              <a:t>it is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more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challenging</a:t>
            </a:r>
            <a:r>
              <a:rPr sz="3600" b="1" spc="-19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to 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feel </a:t>
            </a:r>
            <a:r>
              <a:rPr sz="3600" b="1" dirty="0">
                <a:solidFill>
                  <a:srgbClr val="D59DFF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sense </a:t>
            </a:r>
            <a:r>
              <a:rPr sz="3600" b="1" spc="-40" dirty="0">
                <a:solidFill>
                  <a:srgbClr val="D59DFF"/>
                </a:solidFill>
                <a:latin typeface="Segoe UI Semibold"/>
                <a:cs typeface="Segoe UI Semibold"/>
              </a:rPr>
              <a:t>of</a:t>
            </a:r>
            <a:r>
              <a:rPr sz="3600" b="1" spc="-140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belonging.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12088880" y="2135791"/>
            <a:ext cx="2533015" cy="6085205"/>
          </a:xfrm>
          <a:custGeom>
            <a:avLst/>
            <a:gdLst/>
            <a:ahLst/>
            <a:cxnLst/>
            <a:rect l="l" t="t" r="r" b="b"/>
            <a:pathLst>
              <a:path w="2533015" h="6085205">
                <a:moveTo>
                  <a:pt x="2532629" y="128386"/>
                </a:moveTo>
                <a:lnTo>
                  <a:pt x="1879725" y="0"/>
                </a:lnTo>
                <a:lnTo>
                  <a:pt x="1517684" y="47665"/>
                </a:lnTo>
                <a:lnTo>
                  <a:pt x="1355837" y="360526"/>
                </a:lnTo>
                <a:lnTo>
                  <a:pt x="1273287" y="1021781"/>
                </a:lnTo>
                <a:lnTo>
                  <a:pt x="1023694" y="1451638"/>
                </a:lnTo>
                <a:lnTo>
                  <a:pt x="992815" y="1500711"/>
                </a:lnTo>
                <a:lnTo>
                  <a:pt x="984689" y="1532235"/>
                </a:lnTo>
                <a:lnTo>
                  <a:pt x="1001266" y="1559858"/>
                </a:lnTo>
                <a:lnTo>
                  <a:pt x="1044497" y="1597230"/>
                </a:lnTo>
                <a:lnTo>
                  <a:pt x="1238616" y="1708165"/>
                </a:lnTo>
                <a:lnTo>
                  <a:pt x="1238616" y="2013232"/>
                </a:lnTo>
                <a:lnTo>
                  <a:pt x="1219337" y="2205626"/>
                </a:lnTo>
                <a:lnTo>
                  <a:pt x="1240354" y="2304424"/>
                </a:lnTo>
                <a:lnTo>
                  <a:pt x="1326368" y="2340823"/>
                </a:lnTo>
                <a:lnTo>
                  <a:pt x="1502078" y="2346022"/>
                </a:lnTo>
                <a:lnTo>
                  <a:pt x="1821013" y="2346022"/>
                </a:lnTo>
                <a:lnTo>
                  <a:pt x="1821013" y="2716520"/>
                </a:lnTo>
                <a:lnTo>
                  <a:pt x="1830975" y="2951763"/>
                </a:lnTo>
                <a:lnTo>
                  <a:pt x="1774885" y="3072564"/>
                </a:lnTo>
                <a:lnTo>
                  <a:pt x="1599272" y="3117070"/>
                </a:lnTo>
                <a:lnTo>
                  <a:pt x="1250668" y="3123428"/>
                </a:lnTo>
                <a:lnTo>
                  <a:pt x="502775" y="3197729"/>
                </a:lnTo>
                <a:lnTo>
                  <a:pt x="124561" y="3405420"/>
                </a:lnTo>
                <a:lnTo>
                  <a:pt x="0" y="3911131"/>
                </a:lnTo>
                <a:lnTo>
                  <a:pt x="13066" y="4879495"/>
                </a:lnTo>
                <a:lnTo>
                  <a:pt x="13066" y="608488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24090" y="2135791"/>
            <a:ext cx="2268220" cy="6085205"/>
          </a:xfrm>
          <a:custGeom>
            <a:avLst/>
            <a:gdLst/>
            <a:ahLst/>
            <a:cxnLst/>
            <a:rect l="l" t="t" r="r" b="b"/>
            <a:pathLst>
              <a:path w="2268220" h="6085205">
                <a:moveTo>
                  <a:pt x="0" y="76275"/>
                </a:moveTo>
                <a:lnTo>
                  <a:pt x="387896" y="0"/>
                </a:lnTo>
                <a:lnTo>
                  <a:pt x="749937" y="47665"/>
                </a:lnTo>
                <a:lnTo>
                  <a:pt x="911784" y="360526"/>
                </a:lnTo>
                <a:lnTo>
                  <a:pt x="994335" y="1021781"/>
                </a:lnTo>
                <a:lnTo>
                  <a:pt x="1243928" y="1451638"/>
                </a:lnTo>
                <a:lnTo>
                  <a:pt x="1274807" y="1500711"/>
                </a:lnTo>
                <a:lnTo>
                  <a:pt x="1282933" y="1532235"/>
                </a:lnTo>
                <a:lnTo>
                  <a:pt x="1266356" y="1559858"/>
                </a:lnTo>
                <a:lnTo>
                  <a:pt x="1223125" y="1597230"/>
                </a:lnTo>
                <a:lnTo>
                  <a:pt x="1029006" y="1708165"/>
                </a:lnTo>
                <a:lnTo>
                  <a:pt x="1029006" y="2013232"/>
                </a:lnTo>
                <a:lnTo>
                  <a:pt x="1048285" y="2205626"/>
                </a:lnTo>
                <a:lnTo>
                  <a:pt x="1027267" y="2304424"/>
                </a:lnTo>
                <a:lnTo>
                  <a:pt x="941254" y="2340823"/>
                </a:lnTo>
                <a:lnTo>
                  <a:pt x="765544" y="2346022"/>
                </a:lnTo>
                <a:lnTo>
                  <a:pt x="446609" y="2346022"/>
                </a:lnTo>
                <a:lnTo>
                  <a:pt x="446609" y="2716520"/>
                </a:lnTo>
                <a:lnTo>
                  <a:pt x="436647" y="2951763"/>
                </a:lnTo>
                <a:lnTo>
                  <a:pt x="492737" y="3072564"/>
                </a:lnTo>
                <a:lnTo>
                  <a:pt x="668349" y="3117070"/>
                </a:lnTo>
                <a:lnTo>
                  <a:pt x="1016953" y="3123428"/>
                </a:lnTo>
                <a:lnTo>
                  <a:pt x="1764846" y="3197729"/>
                </a:lnTo>
                <a:lnTo>
                  <a:pt x="2143061" y="3405420"/>
                </a:lnTo>
                <a:lnTo>
                  <a:pt x="2267622" y="3911131"/>
                </a:lnTo>
                <a:lnTo>
                  <a:pt x="2254556" y="4879495"/>
                </a:lnTo>
                <a:lnTo>
                  <a:pt x="2254556" y="608488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118631" y="4143964"/>
            <a:ext cx="153035" cy="1287780"/>
          </a:xfrm>
          <a:custGeom>
            <a:avLst/>
            <a:gdLst/>
            <a:ahLst/>
            <a:cxnLst/>
            <a:rect l="l" t="t" r="r" b="b"/>
            <a:pathLst>
              <a:path w="153034" h="1287779">
                <a:moveTo>
                  <a:pt x="0" y="1287170"/>
                </a:moveTo>
                <a:lnTo>
                  <a:pt x="10729" y="1239267"/>
                </a:lnTo>
                <a:lnTo>
                  <a:pt x="21082" y="1191224"/>
                </a:lnTo>
                <a:lnTo>
                  <a:pt x="31057" y="1143041"/>
                </a:lnTo>
                <a:lnTo>
                  <a:pt x="40653" y="1094720"/>
                </a:lnTo>
                <a:lnTo>
                  <a:pt x="49868" y="1046262"/>
                </a:lnTo>
                <a:lnTo>
                  <a:pt x="58699" y="997671"/>
                </a:lnTo>
                <a:lnTo>
                  <a:pt x="67147" y="948946"/>
                </a:lnTo>
                <a:lnTo>
                  <a:pt x="75208" y="900089"/>
                </a:lnTo>
                <a:lnTo>
                  <a:pt x="82881" y="851103"/>
                </a:lnTo>
                <a:lnTo>
                  <a:pt x="90165" y="801989"/>
                </a:lnTo>
                <a:lnTo>
                  <a:pt x="97059" y="752747"/>
                </a:lnTo>
                <a:lnTo>
                  <a:pt x="103559" y="703381"/>
                </a:lnTo>
                <a:lnTo>
                  <a:pt x="109666" y="653891"/>
                </a:lnTo>
                <a:lnTo>
                  <a:pt x="115376" y="604279"/>
                </a:lnTo>
                <a:lnTo>
                  <a:pt x="120689" y="554546"/>
                </a:lnTo>
                <a:lnTo>
                  <a:pt x="125603" y="504695"/>
                </a:lnTo>
                <a:lnTo>
                  <a:pt x="130117" y="454727"/>
                </a:lnTo>
                <a:lnTo>
                  <a:pt x="134228" y="404643"/>
                </a:lnTo>
                <a:lnTo>
                  <a:pt x="137935" y="354445"/>
                </a:lnTo>
                <a:lnTo>
                  <a:pt x="141237" y="304135"/>
                </a:lnTo>
                <a:lnTo>
                  <a:pt x="144131" y="253713"/>
                </a:lnTo>
                <a:lnTo>
                  <a:pt x="146616" y="203183"/>
                </a:lnTo>
                <a:lnTo>
                  <a:pt x="148691" y="152544"/>
                </a:lnTo>
                <a:lnTo>
                  <a:pt x="150354" y="101800"/>
                </a:lnTo>
                <a:lnTo>
                  <a:pt x="151604" y="50951"/>
                </a:lnTo>
                <a:lnTo>
                  <a:pt x="152438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7726112" y="8928"/>
            <a:ext cx="1543685" cy="3908425"/>
          </a:xfrm>
          <a:custGeom>
            <a:avLst/>
            <a:gdLst/>
            <a:ahLst/>
            <a:cxnLst/>
            <a:rect l="l" t="t" r="r" b="b"/>
            <a:pathLst>
              <a:path w="1543684" h="3908425">
                <a:moveTo>
                  <a:pt x="1543601" y="3907930"/>
                </a:moveTo>
                <a:lnTo>
                  <a:pt x="1542111" y="3855605"/>
                </a:lnTo>
                <a:lnTo>
                  <a:pt x="1540183" y="3803390"/>
                </a:lnTo>
                <a:lnTo>
                  <a:pt x="1537818" y="3751288"/>
                </a:lnTo>
                <a:lnTo>
                  <a:pt x="1535019" y="3699300"/>
                </a:lnTo>
                <a:lnTo>
                  <a:pt x="1531786" y="3647429"/>
                </a:lnTo>
                <a:lnTo>
                  <a:pt x="1528123" y="3595675"/>
                </a:lnTo>
                <a:lnTo>
                  <a:pt x="1524030" y="3544041"/>
                </a:lnTo>
                <a:lnTo>
                  <a:pt x="1519509" y="3492529"/>
                </a:lnTo>
                <a:lnTo>
                  <a:pt x="1514563" y="3441139"/>
                </a:lnTo>
                <a:lnTo>
                  <a:pt x="1509193" y="3389875"/>
                </a:lnTo>
                <a:lnTo>
                  <a:pt x="1503400" y="3338738"/>
                </a:lnTo>
                <a:lnTo>
                  <a:pt x="1497187" y="3287729"/>
                </a:lnTo>
                <a:lnTo>
                  <a:pt x="1490555" y="3236851"/>
                </a:lnTo>
                <a:lnTo>
                  <a:pt x="1483506" y="3186105"/>
                </a:lnTo>
                <a:lnTo>
                  <a:pt x="1476042" y="3135493"/>
                </a:lnTo>
                <a:lnTo>
                  <a:pt x="1468165" y="3085016"/>
                </a:lnTo>
                <a:lnTo>
                  <a:pt x="1459876" y="3034678"/>
                </a:lnTo>
                <a:lnTo>
                  <a:pt x="1451177" y="2984478"/>
                </a:lnTo>
                <a:lnTo>
                  <a:pt x="1442070" y="2934419"/>
                </a:lnTo>
                <a:lnTo>
                  <a:pt x="1432557" y="2884503"/>
                </a:lnTo>
                <a:lnTo>
                  <a:pt x="1422639" y="2834732"/>
                </a:lnTo>
                <a:lnTo>
                  <a:pt x="1412319" y="2785107"/>
                </a:lnTo>
                <a:lnTo>
                  <a:pt x="1401598" y="2735631"/>
                </a:lnTo>
                <a:lnTo>
                  <a:pt x="1390477" y="2686304"/>
                </a:lnTo>
                <a:lnTo>
                  <a:pt x="1378960" y="2637129"/>
                </a:lnTo>
                <a:lnTo>
                  <a:pt x="1367046" y="2588108"/>
                </a:lnTo>
                <a:lnTo>
                  <a:pt x="1354739" y="2539242"/>
                </a:lnTo>
                <a:lnTo>
                  <a:pt x="1342040" y="2490532"/>
                </a:lnTo>
                <a:lnTo>
                  <a:pt x="1328950" y="2441982"/>
                </a:lnTo>
                <a:lnTo>
                  <a:pt x="1315472" y="2393592"/>
                </a:lnTo>
                <a:lnTo>
                  <a:pt x="1301607" y="2345365"/>
                </a:lnTo>
                <a:lnTo>
                  <a:pt x="1287357" y="2297302"/>
                </a:lnTo>
                <a:lnTo>
                  <a:pt x="1272724" y="2249405"/>
                </a:lnTo>
                <a:lnTo>
                  <a:pt x="1257710" y="2201675"/>
                </a:lnTo>
                <a:lnTo>
                  <a:pt x="1242316" y="2154115"/>
                </a:lnTo>
                <a:lnTo>
                  <a:pt x="1226544" y="2106726"/>
                </a:lnTo>
                <a:lnTo>
                  <a:pt x="1210397" y="2059511"/>
                </a:lnTo>
                <a:lnTo>
                  <a:pt x="1193875" y="2012470"/>
                </a:lnTo>
                <a:lnTo>
                  <a:pt x="1176980" y="1965606"/>
                </a:lnTo>
                <a:lnTo>
                  <a:pt x="1159715" y="1918920"/>
                </a:lnTo>
                <a:lnTo>
                  <a:pt x="1142081" y="1872414"/>
                </a:lnTo>
                <a:lnTo>
                  <a:pt x="1124079" y="1826090"/>
                </a:lnTo>
                <a:lnTo>
                  <a:pt x="1105713" y="1779950"/>
                </a:lnTo>
                <a:lnTo>
                  <a:pt x="1086982" y="1733996"/>
                </a:lnTo>
                <a:lnTo>
                  <a:pt x="1067890" y="1688228"/>
                </a:lnTo>
                <a:lnTo>
                  <a:pt x="1048438" y="1642650"/>
                </a:lnTo>
                <a:lnTo>
                  <a:pt x="1028627" y="1597263"/>
                </a:lnTo>
                <a:lnTo>
                  <a:pt x="1008460" y="1552068"/>
                </a:lnTo>
                <a:lnTo>
                  <a:pt x="987939" y="1507067"/>
                </a:lnTo>
                <a:lnTo>
                  <a:pt x="967064" y="1462263"/>
                </a:lnTo>
                <a:lnTo>
                  <a:pt x="945838" y="1417657"/>
                </a:lnTo>
                <a:lnTo>
                  <a:pt x="924263" y="1373250"/>
                </a:lnTo>
                <a:lnTo>
                  <a:pt x="902340" y="1329045"/>
                </a:lnTo>
                <a:lnTo>
                  <a:pt x="880072" y="1285043"/>
                </a:lnTo>
                <a:lnTo>
                  <a:pt x="857459" y="1241246"/>
                </a:lnTo>
                <a:lnTo>
                  <a:pt x="834504" y="1197656"/>
                </a:lnTo>
                <a:lnTo>
                  <a:pt x="811209" y="1154275"/>
                </a:lnTo>
                <a:lnTo>
                  <a:pt x="787575" y="1111104"/>
                </a:lnTo>
                <a:lnTo>
                  <a:pt x="763604" y="1068145"/>
                </a:lnTo>
                <a:lnTo>
                  <a:pt x="739298" y="1025400"/>
                </a:lnTo>
                <a:lnTo>
                  <a:pt x="714658" y="982871"/>
                </a:lnTo>
                <a:lnTo>
                  <a:pt x="689687" y="940559"/>
                </a:lnTo>
                <a:lnTo>
                  <a:pt x="664386" y="898467"/>
                </a:lnTo>
                <a:lnTo>
                  <a:pt x="638757" y="856595"/>
                </a:lnTo>
                <a:lnTo>
                  <a:pt x="612802" y="814946"/>
                </a:lnTo>
                <a:lnTo>
                  <a:pt x="586522" y="773523"/>
                </a:lnTo>
                <a:lnTo>
                  <a:pt x="559919" y="732325"/>
                </a:lnTo>
                <a:lnTo>
                  <a:pt x="532996" y="691355"/>
                </a:lnTo>
                <a:lnTo>
                  <a:pt x="505753" y="650616"/>
                </a:lnTo>
                <a:lnTo>
                  <a:pt x="478193" y="610108"/>
                </a:lnTo>
                <a:lnTo>
                  <a:pt x="450318" y="569834"/>
                </a:lnTo>
                <a:lnTo>
                  <a:pt x="422128" y="529795"/>
                </a:lnTo>
                <a:lnTo>
                  <a:pt x="393627" y="489993"/>
                </a:lnTo>
                <a:lnTo>
                  <a:pt x="364815" y="450429"/>
                </a:lnTo>
                <a:lnTo>
                  <a:pt x="335695" y="411107"/>
                </a:lnTo>
                <a:lnTo>
                  <a:pt x="306268" y="372027"/>
                </a:lnTo>
                <a:lnTo>
                  <a:pt x="276536" y="333191"/>
                </a:lnTo>
                <a:lnTo>
                  <a:pt x="246501" y="294600"/>
                </a:lnTo>
                <a:lnTo>
                  <a:pt x="216165" y="256258"/>
                </a:lnTo>
                <a:lnTo>
                  <a:pt x="185529" y="218165"/>
                </a:lnTo>
                <a:lnTo>
                  <a:pt x="154595" y="180323"/>
                </a:lnTo>
                <a:lnTo>
                  <a:pt x="123366" y="142735"/>
                </a:lnTo>
                <a:lnTo>
                  <a:pt x="91841" y="105401"/>
                </a:lnTo>
                <a:lnTo>
                  <a:pt x="60025" y="68324"/>
                </a:lnTo>
                <a:lnTo>
                  <a:pt x="27918" y="31505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712514" y="4311248"/>
            <a:ext cx="1122680" cy="3909695"/>
          </a:xfrm>
          <a:custGeom>
            <a:avLst/>
            <a:gdLst/>
            <a:ahLst/>
            <a:cxnLst/>
            <a:rect l="l" t="t" r="r" b="b"/>
            <a:pathLst>
              <a:path w="1122679" h="3909695">
                <a:moveTo>
                  <a:pt x="0" y="3909423"/>
                </a:moveTo>
                <a:lnTo>
                  <a:pt x="41958" y="3840362"/>
                </a:lnTo>
                <a:lnTo>
                  <a:pt x="71514" y="3790630"/>
                </a:lnTo>
                <a:lnTo>
                  <a:pt x="100703" y="3740656"/>
                </a:lnTo>
                <a:lnTo>
                  <a:pt x="129522" y="3690442"/>
                </a:lnTo>
                <a:lnTo>
                  <a:pt x="157971" y="3639989"/>
                </a:lnTo>
                <a:lnTo>
                  <a:pt x="186047" y="3589300"/>
                </a:lnTo>
                <a:lnTo>
                  <a:pt x="213749" y="3538376"/>
                </a:lnTo>
                <a:lnTo>
                  <a:pt x="241074" y="3487218"/>
                </a:lnTo>
                <a:lnTo>
                  <a:pt x="268021" y="3435830"/>
                </a:lnTo>
                <a:lnTo>
                  <a:pt x="294588" y="3384213"/>
                </a:lnTo>
                <a:lnTo>
                  <a:pt x="320772" y="3332368"/>
                </a:lnTo>
                <a:lnTo>
                  <a:pt x="346573" y="3280298"/>
                </a:lnTo>
                <a:lnTo>
                  <a:pt x="371988" y="3228004"/>
                </a:lnTo>
                <a:lnTo>
                  <a:pt x="397016" y="3175489"/>
                </a:lnTo>
                <a:lnTo>
                  <a:pt x="421654" y="3122753"/>
                </a:lnTo>
                <a:lnTo>
                  <a:pt x="445901" y="3069800"/>
                </a:lnTo>
                <a:lnTo>
                  <a:pt x="469755" y="3016630"/>
                </a:lnTo>
                <a:lnTo>
                  <a:pt x="493213" y="2963246"/>
                </a:lnTo>
                <a:lnTo>
                  <a:pt x="516275" y="2909649"/>
                </a:lnTo>
                <a:lnTo>
                  <a:pt x="538938" y="2855842"/>
                </a:lnTo>
                <a:lnTo>
                  <a:pt x="561201" y="2801827"/>
                </a:lnTo>
                <a:lnTo>
                  <a:pt x="583061" y="2747604"/>
                </a:lnTo>
                <a:lnTo>
                  <a:pt x="604517" y="2693176"/>
                </a:lnTo>
                <a:lnTo>
                  <a:pt x="625566" y="2638545"/>
                </a:lnTo>
                <a:lnTo>
                  <a:pt x="646208" y="2583713"/>
                </a:lnTo>
                <a:lnTo>
                  <a:pt x="666440" y="2528681"/>
                </a:lnTo>
                <a:lnTo>
                  <a:pt x="686260" y="2473452"/>
                </a:lnTo>
                <a:lnTo>
                  <a:pt x="705666" y="2418027"/>
                </a:lnTo>
                <a:lnTo>
                  <a:pt x="724657" y="2362408"/>
                </a:lnTo>
                <a:lnTo>
                  <a:pt x="743230" y="2306597"/>
                </a:lnTo>
                <a:lnTo>
                  <a:pt x="761385" y="2250596"/>
                </a:lnTo>
                <a:lnTo>
                  <a:pt x="779118" y="2194406"/>
                </a:lnTo>
                <a:lnTo>
                  <a:pt x="796429" y="2138031"/>
                </a:lnTo>
                <a:lnTo>
                  <a:pt x="813314" y="2081470"/>
                </a:lnTo>
                <a:lnTo>
                  <a:pt x="829774" y="2024727"/>
                </a:lnTo>
                <a:lnTo>
                  <a:pt x="845804" y="1967803"/>
                </a:lnTo>
                <a:lnTo>
                  <a:pt x="861405" y="1910700"/>
                </a:lnTo>
                <a:lnTo>
                  <a:pt x="876573" y="1853420"/>
                </a:lnTo>
                <a:lnTo>
                  <a:pt x="891307" y="1795964"/>
                </a:lnTo>
                <a:lnTo>
                  <a:pt x="905605" y="1738335"/>
                </a:lnTo>
                <a:lnTo>
                  <a:pt x="919465" y="1680534"/>
                </a:lnTo>
                <a:lnTo>
                  <a:pt x="932886" y="1622564"/>
                </a:lnTo>
                <a:lnTo>
                  <a:pt x="945866" y="1564426"/>
                </a:lnTo>
                <a:lnTo>
                  <a:pt x="958402" y="1506122"/>
                </a:lnTo>
                <a:lnTo>
                  <a:pt x="970492" y="1447653"/>
                </a:lnTo>
                <a:lnTo>
                  <a:pt x="982136" y="1389023"/>
                </a:lnTo>
                <a:lnTo>
                  <a:pt x="993331" y="1330232"/>
                </a:lnTo>
                <a:lnTo>
                  <a:pt x="1004075" y="1271282"/>
                </a:lnTo>
                <a:lnTo>
                  <a:pt x="1014366" y="1212176"/>
                </a:lnTo>
                <a:lnTo>
                  <a:pt x="1024203" y="1152915"/>
                </a:lnTo>
                <a:lnTo>
                  <a:pt x="1033584" y="1093500"/>
                </a:lnTo>
                <a:lnTo>
                  <a:pt x="1042506" y="1033935"/>
                </a:lnTo>
                <a:lnTo>
                  <a:pt x="1050969" y="974220"/>
                </a:lnTo>
                <a:lnTo>
                  <a:pt x="1058969" y="914358"/>
                </a:lnTo>
                <a:lnTo>
                  <a:pt x="1066506" y="854351"/>
                </a:lnTo>
                <a:lnTo>
                  <a:pt x="1073577" y="794199"/>
                </a:lnTo>
                <a:lnTo>
                  <a:pt x="1080180" y="733906"/>
                </a:lnTo>
                <a:lnTo>
                  <a:pt x="1086314" y="673473"/>
                </a:lnTo>
                <a:lnTo>
                  <a:pt x="1091977" y="612901"/>
                </a:lnTo>
                <a:lnTo>
                  <a:pt x="1097167" y="552194"/>
                </a:lnTo>
                <a:lnTo>
                  <a:pt x="1101882" y="491352"/>
                </a:lnTo>
                <a:lnTo>
                  <a:pt x="1106120" y="430377"/>
                </a:lnTo>
                <a:lnTo>
                  <a:pt x="1109879" y="369272"/>
                </a:lnTo>
                <a:lnTo>
                  <a:pt x="1113158" y="308038"/>
                </a:lnTo>
                <a:lnTo>
                  <a:pt x="1115955" y="246677"/>
                </a:lnTo>
                <a:lnTo>
                  <a:pt x="1118267" y="185190"/>
                </a:lnTo>
                <a:lnTo>
                  <a:pt x="1120093" y="123581"/>
                </a:lnTo>
                <a:lnTo>
                  <a:pt x="1121431" y="61850"/>
                </a:lnTo>
                <a:lnTo>
                  <a:pt x="1122280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558022" y="8928"/>
            <a:ext cx="1275715" cy="4075429"/>
          </a:xfrm>
          <a:custGeom>
            <a:avLst/>
            <a:gdLst/>
            <a:ahLst/>
            <a:cxnLst/>
            <a:rect l="l" t="t" r="r" b="b"/>
            <a:pathLst>
              <a:path w="1275715" h="4075429">
                <a:moveTo>
                  <a:pt x="1275663" y="4074915"/>
                </a:moveTo>
                <a:lnTo>
                  <a:pt x="1274214" y="4013215"/>
                </a:lnTo>
                <a:lnTo>
                  <a:pt x="1272278" y="3951636"/>
                </a:lnTo>
                <a:lnTo>
                  <a:pt x="1269856" y="3890181"/>
                </a:lnTo>
                <a:lnTo>
                  <a:pt x="1266950" y="3828851"/>
                </a:lnTo>
                <a:lnTo>
                  <a:pt x="1263562" y="3767649"/>
                </a:lnTo>
                <a:lnTo>
                  <a:pt x="1259694" y="3706576"/>
                </a:lnTo>
                <a:lnTo>
                  <a:pt x="1255348" y="3645634"/>
                </a:lnTo>
                <a:lnTo>
                  <a:pt x="1250525" y="3584825"/>
                </a:lnTo>
                <a:lnTo>
                  <a:pt x="1245228" y="3524151"/>
                </a:lnTo>
                <a:lnTo>
                  <a:pt x="1239458" y="3463613"/>
                </a:lnTo>
                <a:lnTo>
                  <a:pt x="1233218" y="3403214"/>
                </a:lnTo>
                <a:lnTo>
                  <a:pt x="1226508" y="3342955"/>
                </a:lnTo>
                <a:lnTo>
                  <a:pt x="1219332" y="3282838"/>
                </a:lnTo>
                <a:lnTo>
                  <a:pt x="1211690" y="3222866"/>
                </a:lnTo>
                <a:lnTo>
                  <a:pt x="1203585" y="3163039"/>
                </a:lnTo>
                <a:lnTo>
                  <a:pt x="1195018" y="3103360"/>
                </a:lnTo>
                <a:lnTo>
                  <a:pt x="1185992" y="3043831"/>
                </a:lnTo>
                <a:lnTo>
                  <a:pt x="1176508" y="2984453"/>
                </a:lnTo>
                <a:lnTo>
                  <a:pt x="1166568" y="2925229"/>
                </a:lnTo>
                <a:lnTo>
                  <a:pt x="1156174" y="2866159"/>
                </a:lnTo>
                <a:lnTo>
                  <a:pt x="1145328" y="2807247"/>
                </a:lnTo>
                <a:lnTo>
                  <a:pt x="1134031" y="2748494"/>
                </a:lnTo>
                <a:lnTo>
                  <a:pt x="1122286" y="2689902"/>
                </a:lnTo>
                <a:lnTo>
                  <a:pt x="1110094" y="2631472"/>
                </a:lnTo>
                <a:lnTo>
                  <a:pt x="1097458" y="2573207"/>
                </a:lnTo>
                <a:lnTo>
                  <a:pt x="1084378" y="2515108"/>
                </a:lnTo>
                <a:lnTo>
                  <a:pt x="1070858" y="2457177"/>
                </a:lnTo>
                <a:lnTo>
                  <a:pt x="1056898" y="2399417"/>
                </a:lnTo>
                <a:lnTo>
                  <a:pt x="1042501" y="2341828"/>
                </a:lnTo>
                <a:lnTo>
                  <a:pt x="1027668" y="2284413"/>
                </a:lnTo>
                <a:lnTo>
                  <a:pt x="1012402" y="2227174"/>
                </a:lnTo>
                <a:lnTo>
                  <a:pt x="996704" y="2170113"/>
                </a:lnTo>
                <a:lnTo>
                  <a:pt x="980576" y="2113230"/>
                </a:lnTo>
                <a:lnTo>
                  <a:pt x="964021" y="2056529"/>
                </a:lnTo>
                <a:lnTo>
                  <a:pt x="947038" y="2000012"/>
                </a:lnTo>
                <a:lnTo>
                  <a:pt x="929632" y="1943679"/>
                </a:lnTo>
                <a:lnTo>
                  <a:pt x="911803" y="1887533"/>
                </a:lnTo>
                <a:lnTo>
                  <a:pt x="893554" y="1831575"/>
                </a:lnTo>
                <a:lnTo>
                  <a:pt x="874886" y="1775808"/>
                </a:lnTo>
                <a:lnTo>
                  <a:pt x="855800" y="1720234"/>
                </a:lnTo>
                <a:lnTo>
                  <a:pt x="836300" y="1664854"/>
                </a:lnTo>
                <a:lnTo>
                  <a:pt x="816387" y="1609670"/>
                </a:lnTo>
                <a:lnTo>
                  <a:pt x="796062" y="1554683"/>
                </a:lnTo>
                <a:lnTo>
                  <a:pt x="775328" y="1499897"/>
                </a:lnTo>
                <a:lnTo>
                  <a:pt x="754186" y="1445313"/>
                </a:lnTo>
                <a:lnTo>
                  <a:pt x="732639" y="1390931"/>
                </a:lnTo>
                <a:lnTo>
                  <a:pt x="710688" y="1336756"/>
                </a:lnTo>
                <a:lnTo>
                  <a:pt x="688334" y="1282787"/>
                </a:lnTo>
                <a:lnTo>
                  <a:pt x="665581" y="1229028"/>
                </a:lnTo>
                <a:lnTo>
                  <a:pt x="642429" y="1175480"/>
                </a:lnTo>
                <a:lnTo>
                  <a:pt x="618881" y="1122145"/>
                </a:lnTo>
                <a:lnTo>
                  <a:pt x="594938" y="1069024"/>
                </a:lnTo>
                <a:lnTo>
                  <a:pt x="570602" y="1016120"/>
                </a:lnTo>
                <a:lnTo>
                  <a:pt x="545876" y="963434"/>
                </a:lnTo>
                <a:lnTo>
                  <a:pt x="520760" y="910969"/>
                </a:lnTo>
                <a:lnTo>
                  <a:pt x="495258" y="858725"/>
                </a:lnTo>
                <a:lnTo>
                  <a:pt x="469370" y="806706"/>
                </a:lnTo>
                <a:lnTo>
                  <a:pt x="443098" y="754913"/>
                </a:lnTo>
                <a:lnTo>
                  <a:pt x="416445" y="703347"/>
                </a:lnTo>
                <a:lnTo>
                  <a:pt x="389413" y="652011"/>
                </a:lnTo>
                <a:lnTo>
                  <a:pt x="362002" y="600906"/>
                </a:lnTo>
                <a:lnTo>
                  <a:pt x="334215" y="550035"/>
                </a:lnTo>
                <a:lnTo>
                  <a:pt x="306055" y="499398"/>
                </a:lnTo>
                <a:lnTo>
                  <a:pt x="277522" y="448999"/>
                </a:lnTo>
                <a:lnTo>
                  <a:pt x="248618" y="398839"/>
                </a:lnTo>
                <a:lnTo>
                  <a:pt x="219346" y="348919"/>
                </a:lnTo>
                <a:lnTo>
                  <a:pt x="189708" y="299242"/>
                </a:lnTo>
                <a:lnTo>
                  <a:pt x="159704" y="249809"/>
                </a:lnTo>
                <a:lnTo>
                  <a:pt x="129338" y="200623"/>
                </a:lnTo>
                <a:lnTo>
                  <a:pt x="98610" y="151685"/>
                </a:lnTo>
                <a:lnTo>
                  <a:pt x="67523" y="102997"/>
                </a:lnTo>
                <a:lnTo>
                  <a:pt x="36079" y="54561"/>
                </a:lnTo>
                <a:lnTo>
                  <a:pt x="4279" y="6378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836487" y="4311248"/>
            <a:ext cx="1122680" cy="3909695"/>
          </a:xfrm>
          <a:custGeom>
            <a:avLst/>
            <a:gdLst/>
            <a:ahLst/>
            <a:cxnLst/>
            <a:rect l="l" t="t" r="r" b="b"/>
            <a:pathLst>
              <a:path w="1122679" h="3909695">
                <a:moveTo>
                  <a:pt x="1122280" y="3909423"/>
                </a:moveTo>
                <a:lnTo>
                  <a:pt x="1080321" y="3840362"/>
                </a:lnTo>
                <a:lnTo>
                  <a:pt x="1050765" y="3790630"/>
                </a:lnTo>
                <a:lnTo>
                  <a:pt x="1021577" y="3740656"/>
                </a:lnTo>
                <a:lnTo>
                  <a:pt x="992757" y="3690442"/>
                </a:lnTo>
                <a:lnTo>
                  <a:pt x="964308" y="3639989"/>
                </a:lnTo>
                <a:lnTo>
                  <a:pt x="936232" y="3589300"/>
                </a:lnTo>
                <a:lnTo>
                  <a:pt x="908530" y="3538376"/>
                </a:lnTo>
                <a:lnTo>
                  <a:pt x="881205" y="3487218"/>
                </a:lnTo>
                <a:lnTo>
                  <a:pt x="854258" y="3435830"/>
                </a:lnTo>
                <a:lnTo>
                  <a:pt x="827692" y="3384213"/>
                </a:lnTo>
                <a:lnTo>
                  <a:pt x="801507" y="3332368"/>
                </a:lnTo>
                <a:lnTo>
                  <a:pt x="775706" y="3280298"/>
                </a:lnTo>
                <a:lnTo>
                  <a:pt x="750291" y="3228004"/>
                </a:lnTo>
                <a:lnTo>
                  <a:pt x="725263" y="3175489"/>
                </a:lnTo>
                <a:lnTo>
                  <a:pt x="700625" y="3122753"/>
                </a:lnTo>
                <a:lnTo>
                  <a:pt x="676378" y="3069800"/>
                </a:lnTo>
                <a:lnTo>
                  <a:pt x="652525" y="3016630"/>
                </a:lnTo>
                <a:lnTo>
                  <a:pt x="629066" y="2963246"/>
                </a:lnTo>
                <a:lnTo>
                  <a:pt x="606004" y="2909649"/>
                </a:lnTo>
                <a:lnTo>
                  <a:pt x="583341" y="2855842"/>
                </a:lnTo>
                <a:lnTo>
                  <a:pt x="561078" y="2801827"/>
                </a:lnTo>
                <a:lnTo>
                  <a:pt x="539218" y="2747604"/>
                </a:lnTo>
                <a:lnTo>
                  <a:pt x="517763" y="2693176"/>
                </a:lnTo>
                <a:lnTo>
                  <a:pt x="496713" y="2638545"/>
                </a:lnTo>
                <a:lnTo>
                  <a:pt x="476071" y="2583713"/>
                </a:lnTo>
                <a:lnTo>
                  <a:pt x="455840" y="2528681"/>
                </a:lnTo>
                <a:lnTo>
                  <a:pt x="436020" y="2473452"/>
                </a:lnTo>
                <a:lnTo>
                  <a:pt x="416613" y="2418027"/>
                </a:lnTo>
                <a:lnTo>
                  <a:pt x="397622" y="2362408"/>
                </a:lnTo>
                <a:lnTo>
                  <a:pt x="379049" y="2306597"/>
                </a:lnTo>
                <a:lnTo>
                  <a:pt x="360894" y="2250596"/>
                </a:lnTo>
                <a:lnTo>
                  <a:pt x="343161" y="2194406"/>
                </a:lnTo>
                <a:lnTo>
                  <a:pt x="325851" y="2138031"/>
                </a:lnTo>
                <a:lnTo>
                  <a:pt x="308965" y="2081470"/>
                </a:lnTo>
                <a:lnTo>
                  <a:pt x="292506" y="2024727"/>
                </a:lnTo>
                <a:lnTo>
                  <a:pt x="276475" y="1967803"/>
                </a:lnTo>
                <a:lnTo>
                  <a:pt x="260875" y="1910700"/>
                </a:lnTo>
                <a:lnTo>
                  <a:pt x="245707" y="1853420"/>
                </a:lnTo>
                <a:lnTo>
                  <a:pt x="230973" y="1795964"/>
                </a:lnTo>
                <a:lnTo>
                  <a:pt x="216674" y="1738335"/>
                </a:lnTo>
                <a:lnTo>
                  <a:pt x="202814" y="1680534"/>
                </a:lnTo>
                <a:lnTo>
                  <a:pt x="189393" y="1622564"/>
                </a:lnTo>
                <a:lnTo>
                  <a:pt x="176414" y="1564426"/>
                </a:lnTo>
                <a:lnTo>
                  <a:pt x="163878" y="1506122"/>
                </a:lnTo>
                <a:lnTo>
                  <a:pt x="151787" y="1447653"/>
                </a:lnTo>
                <a:lnTo>
                  <a:pt x="140143" y="1389023"/>
                </a:lnTo>
                <a:lnTo>
                  <a:pt x="128948" y="1330232"/>
                </a:lnTo>
                <a:lnTo>
                  <a:pt x="118204" y="1271282"/>
                </a:lnTo>
                <a:lnTo>
                  <a:pt x="107913" y="1212176"/>
                </a:lnTo>
                <a:lnTo>
                  <a:pt x="98076" y="1152915"/>
                </a:lnTo>
                <a:lnTo>
                  <a:pt x="88695" y="1093500"/>
                </a:lnTo>
                <a:lnTo>
                  <a:pt x="79773" y="1033935"/>
                </a:lnTo>
                <a:lnTo>
                  <a:pt x="71311" y="974220"/>
                </a:lnTo>
                <a:lnTo>
                  <a:pt x="63310" y="914358"/>
                </a:lnTo>
                <a:lnTo>
                  <a:pt x="55774" y="854351"/>
                </a:lnTo>
                <a:lnTo>
                  <a:pt x="48703" y="794199"/>
                </a:lnTo>
                <a:lnTo>
                  <a:pt x="42099" y="733906"/>
                </a:lnTo>
                <a:lnTo>
                  <a:pt x="35965" y="673473"/>
                </a:lnTo>
                <a:lnTo>
                  <a:pt x="30302" y="612901"/>
                </a:lnTo>
                <a:lnTo>
                  <a:pt x="25112" y="552194"/>
                </a:lnTo>
                <a:lnTo>
                  <a:pt x="20398" y="491352"/>
                </a:lnTo>
                <a:lnTo>
                  <a:pt x="16160" y="430377"/>
                </a:lnTo>
                <a:lnTo>
                  <a:pt x="12400" y="369272"/>
                </a:lnTo>
                <a:lnTo>
                  <a:pt x="9121" y="308038"/>
                </a:lnTo>
                <a:lnTo>
                  <a:pt x="6325" y="246677"/>
                </a:lnTo>
                <a:lnTo>
                  <a:pt x="4012" y="185190"/>
                </a:lnTo>
                <a:lnTo>
                  <a:pt x="2186" y="123581"/>
                </a:lnTo>
                <a:lnTo>
                  <a:pt x="848" y="61850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837594" y="8928"/>
            <a:ext cx="1275715" cy="4075429"/>
          </a:xfrm>
          <a:custGeom>
            <a:avLst/>
            <a:gdLst/>
            <a:ahLst/>
            <a:cxnLst/>
            <a:rect l="l" t="t" r="r" b="b"/>
            <a:pathLst>
              <a:path w="1275715" h="4075429">
                <a:moveTo>
                  <a:pt x="0" y="4074915"/>
                </a:moveTo>
                <a:lnTo>
                  <a:pt x="1448" y="4013215"/>
                </a:lnTo>
                <a:lnTo>
                  <a:pt x="3385" y="3951636"/>
                </a:lnTo>
                <a:lnTo>
                  <a:pt x="5807" y="3890181"/>
                </a:lnTo>
                <a:lnTo>
                  <a:pt x="8713" y="3828851"/>
                </a:lnTo>
                <a:lnTo>
                  <a:pt x="12101" y="3767649"/>
                </a:lnTo>
                <a:lnTo>
                  <a:pt x="15969" y="3706576"/>
                </a:lnTo>
                <a:lnTo>
                  <a:pt x="20315" y="3645634"/>
                </a:lnTo>
                <a:lnTo>
                  <a:pt x="25137" y="3584825"/>
                </a:lnTo>
                <a:lnTo>
                  <a:pt x="30435" y="3524151"/>
                </a:lnTo>
                <a:lnTo>
                  <a:pt x="36204" y="3463613"/>
                </a:lnTo>
                <a:lnTo>
                  <a:pt x="42445" y="3403214"/>
                </a:lnTo>
                <a:lnTo>
                  <a:pt x="49154" y="3342955"/>
                </a:lnTo>
                <a:lnTo>
                  <a:pt x="56331" y="3282838"/>
                </a:lnTo>
                <a:lnTo>
                  <a:pt x="63973" y="3222866"/>
                </a:lnTo>
                <a:lnTo>
                  <a:pt x="72078" y="3163039"/>
                </a:lnTo>
                <a:lnTo>
                  <a:pt x="80644" y="3103360"/>
                </a:lnTo>
                <a:lnTo>
                  <a:pt x="89671" y="3043831"/>
                </a:lnTo>
                <a:lnTo>
                  <a:pt x="99155" y="2984453"/>
                </a:lnTo>
                <a:lnTo>
                  <a:pt x="109095" y="2925229"/>
                </a:lnTo>
                <a:lnTo>
                  <a:pt x="119489" y="2866159"/>
                </a:lnTo>
                <a:lnTo>
                  <a:pt x="130335" y="2807247"/>
                </a:lnTo>
                <a:lnTo>
                  <a:pt x="141632" y="2748494"/>
                </a:lnTo>
                <a:lnTo>
                  <a:pt x="153377" y="2689902"/>
                </a:lnTo>
                <a:lnTo>
                  <a:pt x="165569" y="2631472"/>
                </a:lnTo>
                <a:lnTo>
                  <a:pt x="178205" y="2573207"/>
                </a:lnTo>
                <a:lnTo>
                  <a:pt x="191285" y="2515108"/>
                </a:lnTo>
                <a:lnTo>
                  <a:pt x="204805" y="2457177"/>
                </a:lnTo>
                <a:lnTo>
                  <a:pt x="218765" y="2399417"/>
                </a:lnTo>
                <a:lnTo>
                  <a:pt x="233162" y="2341828"/>
                </a:lnTo>
                <a:lnTo>
                  <a:pt x="247994" y="2284413"/>
                </a:lnTo>
                <a:lnTo>
                  <a:pt x="263261" y="2227174"/>
                </a:lnTo>
                <a:lnTo>
                  <a:pt x="278958" y="2170113"/>
                </a:lnTo>
                <a:lnTo>
                  <a:pt x="295086" y="2113230"/>
                </a:lnTo>
                <a:lnTo>
                  <a:pt x="311642" y="2056529"/>
                </a:lnTo>
                <a:lnTo>
                  <a:pt x="328624" y="2000012"/>
                </a:lnTo>
                <a:lnTo>
                  <a:pt x="346031" y="1943679"/>
                </a:lnTo>
                <a:lnTo>
                  <a:pt x="363859" y="1887533"/>
                </a:lnTo>
                <a:lnTo>
                  <a:pt x="382109" y="1831575"/>
                </a:lnTo>
                <a:lnTo>
                  <a:pt x="400777" y="1775808"/>
                </a:lnTo>
                <a:lnTo>
                  <a:pt x="419862" y="1720234"/>
                </a:lnTo>
                <a:lnTo>
                  <a:pt x="439362" y="1664854"/>
                </a:lnTo>
                <a:lnTo>
                  <a:pt x="459276" y="1609670"/>
                </a:lnTo>
                <a:lnTo>
                  <a:pt x="479600" y="1554683"/>
                </a:lnTo>
                <a:lnTo>
                  <a:pt x="500335" y="1499897"/>
                </a:lnTo>
                <a:lnTo>
                  <a:pt x="521476" y="1445313"/>
                </a:lnTo>
                <a:lnTo>
                  <a:pt x="543024" y="1390931"/>
                </a:lnTo>
                <a:lnTo>
                  <a:pt x="564975" y="1336756"/>
                </a:lnTo>
                <a:lnTo>
                  <a:pt x="587328" y="1282787"/>
                </a:lnTo>
                <a:lnTo>
                  <a:pt x="610082" y="1229028"/>
                </a:lnTo>
                <a:lnTo>
                  <a:pt x="633234" y="1175480"/>
                </a:lnTo>
                <a:lnTo>
                  <a:pt x="656782" y="1122145"/>
                </a:lnTo>
                <a:lnTo>
                  <a:pt x="680725" y="1069024"/>
                </a:lnTo>
                <a:lnTo>
                  <a:pt x="705061" y="1016120"/>
                </a:lnTo>
                <a:lnTo>
                  <a:pt x="729787" y="963434"/>
                </a:lnTo>
                <a:lnTo>
                  <a:pt x="754903" y="910969"/>
                </a:lnTo>
                <a:lnTo>
                  <a:pt x="780405" y="858725"/>
                </a:lnTo>
                <a:lnTo>
                  <a:pt x="806293" y="806706"/>
                </a:lnTo>
                <a:lnTo>
                  <a:pt x="832565" y="754913"/>
                </a:lnTo>
                <a:lnTo>
                  <a:pt x="859217" y="703347"/>
                </a:lnTo>
                <a:lnTo>
                  <a:pt x="886250" y="652011"/>
                </a:lnTo>
                <a:lnTo>
                  <a:pt x="913661" y="600906"/>
                </a:lnTo>
                <a:lnTo>
                  <a:pt x="941447" y="550035"/>
                </a:lnTo>
                <a:lnTo>
                  <a:pt x="969608" y="499398"/>
                </a:lnTo>
                <a:lnTo>
                  <a:pt x="998141" y="448999"/>
                </a:lnTo>
                <a:lnTo>
                  <a:pt x="1027044" y="398839"/>
                </a:lnTo>
                <a:lnTo>
                  <a:pt x="1056316" y="348919"/>
                </a:lnTo>
                <a:lnTo>
                  <a:pt x="1085955" y="299242"/>
                </a:lnTo>
                <a:lnTo>
                  <a:pt x="1115958" y="249809"/>
                </a:lnTo>
                <a:lnTo>
                  <a:pt x="1146325" y="200623"/>
                </a:lnTo>
                <a:lnTo>
                  <a:pt x="1177053" y="151685"/>
                </a:lnTo>
                <a:lnTo>
                  <a:pt x="1208140" y="102997"/>
                </a:lnTo>
                <a:lnTo>
                  <a:pt x="1239584" y="54561"/>
                </a:lnTo>
                <a:lnTo>
                  <a:pt x="1271384" y="6378"/>
                </a:lnTo>
                <a:lnTo>
                  <a:pt x="1275663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362111" y="4143964"/>
            <a:ext cx="153035" cy="1287780"/>
          </a:xfrm>
          <a:custGeom>
            <a:avLst/>
            <a:gdLst/>
            <a:ahLst/>
            <a:cxnLst/>
            <a:rect l="l" t="t" r="r" b="b"/>
            <a:pathLst>
              <a:path w="153034" h="1287779">
                <a:moveTo>
                  <a:pt x="152438" y="1287170"/>
                </a:moveTo>
                <a:lnTo>
                  <a:pt x="141708" y="1239267"/>
                </a:lnTo>
                <a:lnTo>
                  <a:pt x="131355" y="1191224"/>
                </a:lnTo>
                <a:lnTo>
                  <a:pt x="121380" y="1143041"/>
                </a:lnTo>
                <a:lnTo>
                  <a:pt x="111784" y="1094720"/>
                </a:lnTo>
                <a:lnTo>
                  <a:pt x="102569" y="1046262"/>
                </a:lnTo>
                <a:lnTo>
                  <a:pt x="93738" y="997671"/>
                </a:lnTo>
                <a:lnTo>
                  <a:pt x="85291" y="948946"/>
                </a:lnTo>
                <a:lnTo>
                  <a:pt x="77229" y="900089"/>
                </a:lnTo>
                <a:lnTo>
                  <a:pt x="69556" y="851103"/>
                </a:lnTo>
                <a:lnTo>
                  <a:pt x="62272" y="801989"/>
                </a:lnTo>
                <a:lnTo>
                  <a:pt x="55379" y="752747"/>
                </a:lnTo>
                <a:lnTo>
                  <a:pt x="48878" y="703381"/>
                </a:lnTo>
                <a:lnTo>
                  <a:pt x="42772" y="653891"/>
                </a:lnTo>
                <a:lnTo>
                  <a:pt x="37061" y="604279"/>
                </a:lnTo>
                <a:lnTo>
                  <a:pt x="31748" y="554546"/>
                </a:lnTo>
                <a:lnTo>
                  <a:pt x="26834" y="504695"/>
                </a:lnTo>
                <a:lnTo>
                  <a:pt x="22320" y="454727"/>
                </a:lnTo>
                <a:lnTo>
                  <a:pt x="18209" y="404643"/>
                </a:lnTo>
                <a:lnTo>
                  <a:pt x="14502" y="354445"/>
                </a:lnTo>
                <a:lnTo>
                  <a:pt x="11201" y="304135"/>
                </a:lnTo>
                <a:lnTo>
                  <a:pt x="8306" y="253713"/>
                </a:lnTo>
                <a:lnTo>
                  <a:pt x="5821" y="203183"/>
                </a:lnTo>
                <a:lnTo>
                  <a:pt x="3746" y="152544"/>
                </a:lnTo>
                <a:lnTo>
                  <a:pt x="2083" y="101800"/>
                </a:lnTo>
                <a:lnTo>
                  <a:pt x="833" y="50951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363466" y="8928"/>
            <a:ext cx="1543685" cy="3908425"/>
          </a:xfrm>
          <a:custGeom>
            <a:avLst/>
            <a:gdLst/>
            <a:ahLst/>
            <a:cxnLst/>
            <a:rect l="l" t="t" r="r" b="b"/>
            <a:pathLst>
              <a:path w="1543684" h="3908425">
                <a:moveTo>
                  <a:pt x="0" y="3907930"/>
                </a:moveTo>
                <a:lnTo>
                  <a:pt x="1489" y="3855605"/>
                </a:lnTo>
                <a:lnTo>
                  <a:pt x="3418" y="3803390"/>
                </a:lnTo>
                <a:lnTo>
                  <a:pt x="5782" y="3751288"/>
                </a:lnTo>
                <a:lnTo>
                  <a:pt x="8582" y="3699300"/>
                </a:lnTo>
                <a:lnTo>
                  <a:pt x="11814" y="3647429"/>
                </a:lnTo>
                <a:lnTo>
                  <a:pt x="15477" y="3595675"/>
                </a:lnTo>
                <a:lnTo>
                  <a:pt x="19570" y="3544041"/>
                </a:lnTo>
                <a:lnTo>
                  <a:pt x="24091" y="3492529"/>
                </a:lnTo>
                <a:lnTo>
                  <a:pt x="29037" y="3441139"/>
                </a:lnTo>
                <a:lnTo>
                  <a:pt x="34407" y="3389875"/>
                </a:lnTo>
                <a:lnTo>
                  <a:pt x="40200" y="3338738"/>
                </a:lnTo>
                <a:lnTo>
                  <a:pt x="46413" y="3287729"/>
                </a:lnTo>
                <a:lnTo>
                  <a:pt x="53045" y="3236851"/>
                </a:lnTo>
                <a:lnTo>
                  <a:pt x="60094" y="3186105"/>
                </a:lnTo>
                <a:lnTo>
                  <a:pt x="67558" y="3135493"/>
                </a:lnTo>
                <a:lnTo>
                  <a:pt x="75435" y="3085016"/>
                </a:lnTo>
                <a:lnTo>
                  <a:pt x="83724" y="3034678"/>
                </a:lnTo>
                <a:lnTo>
                  <a:pt x="92423" y="2984478"/>
                </a:lnTo>
                <a:lnTo>
                  <a:pt x="101530" y="2934419"/>
                </a:lnTo>
                <a:lnTo>
                  <a:pt x="111043" y="2884503"/>
                </a:lnTo>
                <a:lnTo>
                  <a:pt x="120961" y="2834732"/>
                </a:lnTo>
                <a:lnTo>
                  <a:pt x="131281" y="2785107"/>
                </a:lnTo>
                <a:lnTo>
                  <a:pt x="142002" y="2735631"/>
                </a:lnTo>
                <a:lnTo>
                  <a:pt x="153123" y="2686304"/>
                </a:lnTo>
                <a:lnTo>
                  <a:pt x="164641" y="2637129"/>
                </a:lnTo>
                <a:lnTo>
                  <a:pt x="176554" y="2588108"/>
                </a:lnTo>
                <a:lnTo>
                  <a:pt x="188861" y="2539242"/>
                </a:lnTo>
                <a:lnTo>
                  <a:pt x="201561" y="2490532"/>
                </a:lnTo>
                <a:lnTo>
                  <a:pt x="214650" y="2441982"/>
                </a:lnTo>
                <a:lnTo>
                  <a:pt x="228128" y="2393592"/>
                </a:lnTo>
                <a:lnTo>
                  <a:pt x="241993" y="2345365"/>
                </a:lnTo>
                <a:lnTo>
                  <a:pt x="256243" y="2297302"/>
                </a:lnTo>
                <a:lnTo>
                  <a:pt x="270876" y="2249405"/>
                </a:lnTo>
                <a:lnTo>
                  <a:pt x="285890" y="2201675"/>
                </a:lnTo>
                <a:lnTo>
                  <a:pt x="301284" y="2154115"/>
                </a:lnTo>
                <a:lnTo>
                  <a:pt x="317056" y="2106726"/>
                </a:lnTo>
                <a:lnTo>
                  <a:pt x="333203" y="2059511"/>
                </a:lnTo>
                <a:lnTo>
                  <a:pt x="349725" y="2012470"/>
                </a:lnTo>
                <a:lnTo>
                  <a:pt x="366620" y="1965606"/>
                </a:lnTo>
                <a:lnTo>
                  <a:pt x="383885" y="1918920"/>
                </a:lnTo>
                <a:lnTo>
                  <a:pt x="401519" y="1872414"/>
                </a:lnTo>
                <a:lnTo>
                  <a:pt x="419521" y="1826090"/>
                </a:lnTo>
                <a:lnTo>
                  <a:pt x="437888" y="1779950"/>
                </a:lnTo>
                <a:lnTo>
                  <a:pt x="456618" y="1733996"/>
                </a:lnTo>
                <a:lnTo>
                  <a:pt x="475710" y="1688228"/>
                </a:lnTo>
                <a:lnTo>
                  <a:pt x="495162" y="1642650"/>
                </a:lnTo>
                <a:lnTo>
                  <a:pt x="514973" y="1597263"/>
                </a:lnTo>
                <a:lnTo>
                  <a:pt x="535140" y="1552068"/>
                </a:lnTo>
                <a:lnTo>
                  <a:pt x="555661" y="1507067"/>
                </a:lnTo>
                <a:lnTo>
                  <a:pt x="576536" y="1462263"/>
                </a:lnTo>
                <a:lnTo>
                  <a:pt x="597762" y="1417657"/>
                </a:lnTo>
                <a:lnTo>
                  <a:pt x="619337" y="1373250"/>
                </a:lnTo>
                <a:lnTo>
                  <a:pt x="641260" y="1329045"/>
                </a:lnTo>
                <a:lnTo>
                  <a:pt x="663528" y="1285043"/>
                </a:lnTo>
                <a:lnTo>
                  <a:pt x="686141" y="1241246"/>
                </a:lnTo>
                <a:lnTo>
                  <a:pt x="709096" y="1197656"/>
                </a:lnTo>
                <a:lnTo>
                  <a:pt x="732391" y="1154275"/>
                </a:lnTo>
                <a:lnTo>
                  <a:pt x="756025" y="1111104"/>
                </a:lnTo>
                <a:lnTo>
                  <a:pt x="779996" y="1068145"/>
                </a:lnTo>
                <a:lnTo>
                  <a:pt x="804303" y="1025400"/>
                </a:lnTo>
                <a:lnTo>
                  <a:pt x="828942" y="982871"/>
                </a:lnTo>
                <a:lnTo>
                  <a:pt x="853913" y="940559"/>
                </a:lnTo>
                <a:lnTo>
                  <a:pt x="879214" y="898467"/>
                </a:lnTo>
                <a:lnTo>
                  <a:pt x="904843" y="856595"/>
                </a:lnTo>
                <a:lnTo>
                  <a:pt x="930799" y="814946"/>
                </a:lnTo>
                <a:lnTo>
                  <a:pt x="957078" y="773523"/>
                </a:lnTo>
                <a:lnTo>
                  <a:pt x="983681" y="732325"/>
                </a:lnTo>
                <a:lnTo>
                  <a:pt x="1010604" y="691355"/>
                </a:lnTo>
                <a:lnTo>
                  <a:pt x="1037847" y="650616"/>
                </a:lnTo>
                <a:lnTo>
                  <a:pt x="1065407" y="610108"/>
                </a:lnTo>
                <a:lnTo>
                  <a:pt x="1093282" y="569834"/>
                </a:lnTo>
                <a:lnTo>
                  <a:pt x="1121472" y="529795"/>
                </a:lnTo>
                <a:lnTo>
                  <a:pt x="1149973" y="489993"/>
                </a:lnTo>
                <a:lnTo>
                  <a:pt x="1178785" y="450429"/>
                </a:lnTo>
                <a:lnTo>
                  <a:pt x="1207905" y="411107"/>
                </a:lnTo>
                <a:lnTo>
                  <a:pt x="1237332" y="372027"/>
                </a:lnTo>
                <a:lnTo>
                  <a:pt x="1267064" y="333191"/>
                </a:lnTo>
                <a:lnTo>
                  <a:pt x="1297099" y="294600"/>
                </a:lnTo>
                <a:lnTo>
                  <a:pt x="1327435" y="256258"/>
                </a:lnTo>
                <a:lnTo>
                  <a:pt x="1358071" y="218165"/>
                </a:lnTo>
                <a:lnTo>
                  <a:pt x="1389005" y="180323"/>
                </a:lnTo>
                <a:lnTo>
                  <a:pt x="1420235" y="142735"/>
                </a:lnTo>
                <a:lnTo>
                  <a:pt x="1451759" y="105401"/>
                </a:lnTo>
                <a:lnTo>
                  <a:pt x="1483575" y="68324"/>
                </a:lnTo>
                <a:lnTo>
                  <a:pt x="1515683" y="31505"/>
                </a:lnTo>
                <a:lnTo>
                  <a:pt x="1543601" y="0"/>
                </a:lnTo>
              </a:path>
            </a:pathLst>
          </a:custGeom>
          <a:ln w="50800">
            <a:solidFill>
              <a:srgbClr val="FFFFFF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865046" y="947935"/>
            <a:ext cx="0" cy="267970"/>
          </a:xfrm>
          <a:custGeom>
            <a:avLst/>
            <a:gdLst/>
            <a:ahLst/>
            <a:cxnLst/>
            <a:rect l="l" t="t" r="r" b="b"/>
            <a:pathLst>
              <a:path h="267969">
                <a:moveTo>
                  <a:pt x="0" y="0"/>
                </a:moveTo>
                <a:lnTo>
                  <a:pt x="0" y="26758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3731282" y="1081735"/>
            <a:ext cx="267970" cy="0"/>
          </a:xfrm>
          <a:custGeom>
            <a:avLst/>
            <a:gdLst/>
            <a:ahLst/>
            <a:cxnLst/>
            <a:rect l="l" t="t" r="r" b="b"/>
            <a:pathLst>
              <a:path w="267969">
                <a:moveTo>
                  <a:pt x="267588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624468" y="3546177"/>
            <a:ext cx="0" cy="267970"/>
          </a:xfrm>
          <a:custGeom>
            <a:avLst/>
            <a:gdLst/>
            <a:ahLst/>
            <a:cxnLst/>
            <a:rect l="l" t="t" r="r" b="b"/>
            <a:pathLst>
              <a:path h="267970">
                <a:moveTo>
                  <a:pt x="0" y="0"/>
                </a:moveTo>
                <a:lnTo>
                  <a:pt x="0" y="26758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490726" y="3680002"/>
            <a:ext cx="267970" cy="0"/>
          </a:xfrm>
          <a:custGeom>
            <a:avLst/>
            <a:gdLst/>
            <a:ahLst/>
            <a:cxnLst/>
            <a:rect l="l" t="t" r="r" b="b"/>
            <a:pathLst>
              <a:path w="267970">
                <a:moveTo>
                  <a:pt x="267589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759333" y="2128043"/>
            <a:ext cx="0" cy="267970"/>
          </a:xfrm>
          <a:custGeom>
            <a:avLst/>
            <a:gdLst/>
            <a:ahLst/>
            <a:cxnLst/>
            <a:rect l="l" t="t" r="r" b="b"/>
            <a:pathLst>
              <a:path h="267969">
                <a:moveTo>
                  <a:pt x="0" y="0"/>
                </a:moveTo>
                <a:lnTo>
                  <a:pt x="0" y="26758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625611" y="2261835"/>
            <a:ext cx="267970" cy="0"/>
          </a:xfrm>
          <a:custGeom>
            <a:avLst/>
            <a:gdLst/>
            <a:ahLst/>
            <a:cxnLst/>
            <a:rect l="l" t="t" r="r" b="b"/>
            <a:pathLst>
              <a:path w="267970">
                <a:moveTo>
                  <a:pt x="267589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8473051" y="6324103"/>
            <a:ext cx="0" cy="267970"/>
          </a:xfrm>
          <a:custGeom>
            <a:avLst/>
            <a:gdLst/>
            <a:ahLst/>
            <a:cxnLst/>
            <a:rect l="l" t="t" r="r" b="b"/>
            <a:pathLst>
              <a:path h="267970">
                <a:moveTo>
                  <a:pt x="0" y="0"/>
                </a:moveTo>
                <a:lnTo>
                  <a:pt x="0" y="267588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8339339" y="6457950"/>
            <a:ext cx="267970" cy="0"/>
          </a:xfrm>
          <a:custGeom>
            <a:avLst/>
            <a:gdLst/>
            <a:ahLst/>
            <a:cxnLst/>
            <a:rect l="l" t="t" r="r" b="b"/>
            <a:pathLst>
              <a:path w="267970">
                <a:moveTo>
                  <a:pt x="267589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194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 txBox="1"/>
          <p:nvPr/>
        </p:nvSpPr>
        <p:spPr>
          <a:xfrm>
            <a:off x="628117" y="1283183"/>
            <a:ext cx="4779645" cy="49479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46355" marR="5080" indent="-1143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the</a:t>
            </a:r>
            <a:r>
              <a:rPr sz="3600" b="1" spc="-18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connection  to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climate?</a:t>
            </a:r>
            <a:endParaRPr sz="3600">
              <a:latin typeface="Segoe UI Semibold"/>
              <a:cs typeface="Segoe UI Semibold"/>
            </a:endParaRPr>
          </a:p>
          <a:p>
            <a:pPr marL="60960" marR="161925" indent="-3175">
              <a:lnSpc>
                <a:spcPts val="4400"/>
              </a:lnSpc>
              <a:spcBef>
                <a:spcPts val="8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is influenced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10" dirty="0">
                <a:latin typeface="Segoe UI Semibold"/>
                <a:cs typeface="Segoe UI Semibold"/>
              </a:rPr>
              <a:t>climate.  </a:t>
            </a:r>
            <a:r>
              <a:rPr sz="1800" b="1" spc="-5" dirty="0">
                <a:latin typeface="Segoe UI Semibold"/>
                <a:cs typeface="Segoe UI Semibold"/>
              </a:rPr>
              <a:t>Climate: way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“taking the</a:t>
            </a:r>
            <a:r>
              <a:rPr sz="1800" b="1" spc="-10" dirty="0">
                <a:latin typeface="Segoe UI Semibold"/>
                <a:cs typeface="Segoe UI Semibold"/>
              </a:rPr>
              <a:t> temperature”</a:t>
            </a:r>
            <a:endParaRPr sz="1800">
              <a:latin typeface="Segoe UI Semibold"/>
              <a:cs typeface="Segoe UI Semibold"/>
            </a:endParaRPr>
          </a:p>
          <a:p>
            <a:pPr marL="23495">
              <a:lnSpc>
                <a:spcPts val="1680"/>
              </a:lnSpc>
            </a:pPr>
            <a:r>
              <a:rPr sz="1800" b="1" dirty="0">
                <a:latin typeface="Segoe UI Semibold"/>
                <a:cs typeface="Segoe UI Semibold"/>
              </a:rPr>
              <a:t>—Some </a:t>
            </a:r>
            <a:r>
              <a:rPr sz="1800" b="1" spc="-5" dirty="0">
                <a:latin typeface="Segoe UI Semibold"/>
                <a:cs typeface="Segoe UI Semibold"/>
              </a:rPr>
              <a:t>find tech </a:t>
            </a:r>
            <a:r>
              <a:rPr sz="1800" b="1" spc="-20" dirty="0">
                <a:latin typeface="Segoe UI Semibold"/>
                <a:cs typeface="Segoe UI Semibold"/>
              </a:rPr>
              <a:t>“chilly”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5" dirty="0">
                <a:latin typeface="Segoe UI Semibold"/>
                <a:cs typeface="Segoe UI Semibold"/>
              </a:rPr>
              <a:t> uninviting</a:t>
            </a:r>
            <a:endParaRPr sz="1800">
              <a:latin typeface="Segoe UI Semibold"/>
              <a:cs typeface="Segoe UI Semibold"/>
            </a:endParaRPr>
          </a:p>
          <a:p>
            <a:pPr marL="23495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—While </a:t>
            </a:r>
            <a:r>
              <a:rPr sz="1800" b="1" spc="-5" dirty="0">
                <a:latin typeface="Segoe UI Semibold"/>
                <a:cs typeface="Segoe UI Semibold"/>
              </a:rPr>
              <a:t>others find it “warm”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welcoming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62865" marR="314960" indent="-50800">
              <a:lnSpc>
                <a:spcPct val="101800"/>
              </a:lnSpc>
            </a:pPr>
            <a:r>
              <a:rPr sz="1800" b="1" spc="-15" dirty="0">
                <a:latin typeface="Segoe UI Semibold"/>
                <a:cs typeface="Segoe UI Semibold"/>
              </a:rPr>
              <a:t>“Warm” </a:t>
            </a:r>
            <a:r>
              <a:rPr sz="1800" b="1" spc="-5" dirty="0">
                <a:latin typeface="Segoe UI Semibold"/>
                <a:cs typeface="Segoe UI Semibold"/>
              </a:rPr>
              <a:t>climate can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10" dirty="0">
                <a:latin typeface="Segoe UI Semibold"/>
                <a:cs typeface="Segoe UI Semibold"/>
              </a:rPr>
              <a:t>impacted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who is  </a:t>
            </a:r>
            <a:r>
              <a:rPr sz="1800" b="1" spc="-10" dirty="0">
                <a:latin typeface="Segoe UI Semibold"/>
                <a:cs typeface="Segoe UI Semibold"/>
              </a:rPr>
              <a:t>present/absent.</a:t>
            </a:r>
            <a:endParaRPr sz="1800">
              <a:latin typeface="Segoe UI Semibold"/>
              <a:cs typeface="Segoe UI Semibold"/>
            </a:endParaRPr>
          </a:p>
          <a:p>
            <a:pPr marL="312420" marR="428625" indent="-28892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—If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see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10" dirty="0">
                <a:latin typeface="Segoe UI Semibold"/>
                <a:cs typeface="Segoe UI Semibold"/>
              </a:rPr>
              <a:t>like you, you </a:t>
            </a:r>
            <a:r>
              <a:rPr sz="1800" b="1" dirty="0">
                <a:latin typeface="Segoe UI Semibold"/>
                <a:cs typeface="Segoe UI Semibold"/>
              </a:rPr>
              <a:t>may feel  </a:t>
            </a:r>
            <a:r>
              <a:rPr sz="1800" b="1" spc="-5" dirty="0">
                <a:latin typeface="Segoe UI Semibold"/>
                <a:cs typeface="Segoe UI Semibold"/>
              </a:rPr>
              <a:t>invited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5" dirty="0">
                <a:latin typeface="Segoe UI Semibold"/>
                <a:cs typeface="Segoe UI Semibold"/>
              </a:rPr>
              <a:t>like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belong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60960">
              <a:lnSpc>
                <a:spcPct val="100000"/>
              </a:lnSpc>
            </a:pPr>
            <a:r>
              <a:rPr sz="1800" b="1" spc="-5" dirty="0">
                <a:latin typeface="Segoe UI Semibold"/>
                <a:cs typeface="Segoe UI Semibold"/>
              </a:rPr>
              <a:t>Climate is </a:t>
            </a:r>
            <a:r>
              <a:rPr sz="1800" b="1" dirty="0">
                <a:latin typeface="Segoe UI Semibold"/>
                <a:cs typeface="Segoe UI Semibold"/>
              </a:rPr>
              <a:t>also </a:t>
            </a:r>
            <a:r>
              <a:rPr sz="1800" b="1" spc="-5" dirty="0">
                <a:latin typeface="Segoe UI Semibold"/>
                <a:cs typeface="Segoe UI Semibold"/>
              </a:rPr>
              <a:t>influenced </a:t>
            </a:r>
            <a:r>
              <a:rPr sz="1800" b="1" dirty="0">
                <a:latin typeface="Segoe UI Semibold"/>
                <a:cs typeface="Segoe UI Semibold"/>
              </a:rPr>
              <a:t>by</a:t>
            </a:r>
            <a:r>
              <a:rPr sz="1800" b="1" spc="-20" dirty="0">
                <a:latin typeface="Segoe UI Semibold"/>
                <a:cs typeface="Segoe UI Semibold"/>
              </a:rPr>
              <a:t> behavior.</a:t>
            </a:r>
            <a:endParaRPr sz="1800">
              <a:latin typeface="Segoe UI Semibold"/>
              <a:cs typeface="Segoe UI Semibold"/>
            </a:endParaRPr>
          </a:p>
          <a:p>
            <a:pPr marL="23495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—How people </a:t>
            </a:r>
            <a:r>
              <a:rPr sz="1800" b="1" spc="-10" dirty="0">
                <a:latin typeface="Segoe UI Semibold"/>
                <a:cs typeface="Segoe UI Semibold"/>
              </a:rPr>
              <a:t>treat </a:t>
            </a:r>
            <a:r>
              <a:rPr sz="1800" b="1" spc="-5" dirty="0">
                <a:latin typeface="Segoe UI Semibold"/>
                <a:cs typeface="Segoe UI Semibold"/>
              </a:rPr>
              <a:t>each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other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3" name="object 23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756785" cy="32207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 algn="just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the</a:t>
            </a:r>
            <a:r>
              <a:rPr sz="3600" b="1" spc="-18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connection  to Universal Design for  Learning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(UDL)?</a:t>
            </a:r>
            <a:endParaRPr sz="3600">
              <a:latin typeface="Segoe UI Semibold"/>
              <a:cs typeface="Segoe UI Semibold"/>
            </a:endParaRPr>
          </a:p>
          <a:p>
            <a:pPr marL="12700" marR="55880">
              <a:lnSpc>
                <a:spcPct val="101800"/>
              </a:lnSpc>
              <a:spcBef>
                <a:spcPts val="1760"/>
              </a:spcBef>
            </a:pPr>
            <a:r>
              <a:rPr sz="1800" b="1" spc="-5" dirty="0">
                <a:latin typeface="Segoe UI Semibold"/>
                <a:cs typeface="Segoe UI Semibold"/>
              </a:rPr>
              <a:t>UDL 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framework that helps us think </a:t>
            </a:r>
            <a:r>
              <a:rPr sz="1800" b="1" dirty="0"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latin typeface="Segoe UI Semibold"/>
                <a:cs typeface="Segoe UI Semibold"/>
              </a:rPr>
              <a:t>our learning </a:t>
            </a:r>
            <a:r>
              <a:rPr sz="1800" b="1" spc="-10" dirty="0">
                <a:latin typeface="Segoe UI Semibold"/>
                <a:cs typeface="Segoe UI Semibold"/>
              </a:rPr>
              <a:t>environments. </a:t>
            </a:r>
            <a:r>
              <a:rPr sz="1800" b="1" dirty="0">
                <a:latin typeface="Segoe UI Semibold"/>
                <a:cs typeface="Segoe UI Semibold"/>
              </a:rPr>
              <a:t>Imagine </a:t>
            </a:r>
            <a:r>
              <a:rPr sz="1800" b="1" spc="-5" dirty="0">
                <a:latin typeface="Segoe UI Semibold"/>
                <a:cs typeface="Segoe UI Semibold"/>
              </a:rPr>
              <a:t>UDL </a:t>
            </a:r>
            <a:r>
              <a:rPr sz="1800" b="1" dirty="0">
                <a:latin typeface="Segoe UI Semibold"/>
                <a:cs typeface="Segoe UI Semibold"/>
              </a:rPr>
              <a:t>as a  </a:t>
            </a:r>
            <a:r>
              <a:rPr sz="1800" b="1" spc="-5" dirty="0">
                <a:latin typeface="Segoe UI Semibold"/>
                <a:cs typeface="Segoe UI Semibold"/>
              </a:rPr>
              <a:t>lens </a:t>
            </a:r>
            <a:r>
              <a:rPr sz="1800" b="1" spc="-10" dirty="0">
                <a:latin typeface="Segoe UI Semibold"/>
                <a:cs typeface="Segoe UI Semibold"/>
              </a:rPr>
              <a:t>through </a:t>
            </a:r>
            <a:r>
              <a:rPr sz="1800" b="1" spc="-5" dirty="0">
                <a:latin typeface="Segoe UI Semibold"/>
                <a:cs typeface="Segoe UI Semibold"/>
              </a:rPr>
              <a:t>which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view the world—UDL  encourages </a:t>
            </a:r>
            <a:r>
              <a:rPr sz="1800" b="1" spc="-10" dirty="0">
                <a:latin typeface="Segoe UI Semibold"/>
                <a:cs typeface="Segoe UI Semibold"/>
              </a:rPr>
              <a:t>environments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flexible </a:t>
            </a:r>
            <a:r>
              <a:rPr sz="1800" b="1" dirty="0">
                <a:latin typeface="Segoe UI Semibold"/>
                <a:cs typeface="Segoe UI Semibold"/>
              </a:rPr>
              <a:t>and  accessible </a:t>
            </a:r>
            <a:r>
              <a:rPr sz="1800" b="1" spc="-5" dirty="0">
                <a:latin typeface="Segoe UI Semibold"/>
                <a:cs typeface="Segoe UI Semibold"/>
              </a:rPr>
              <a:t>to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all.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159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4762679"/>
            <a:ext cx="501269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20421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Learn </a:t>
            </a:r>
            <a:r>
              <a:rPr sz="1800" b="1" spc="-5" dirty="0">
                <a:latin typeface="Segoe UI Semibold"/>
                <a:cs typeface="Segoe UI Semibold"/>
              </a:rPr>
              <a:t>more:  </a:t>
            </a:r>
            <a:r>
              <a:rPr sz="1800" b="1" spc="-10" dirty="0">
                <a:latin typeface="Segoe UI Semibold"/>
                <a:cs typeface="Segoe UI Semibold"/>
              </a:rPr>
              <a:t>http://udlguidelines.cast.org</a:t>
            </a:r>
            <a:endParaRPr sz="18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http://udloncampus.cast.org/page/udl_landing  </a:t>
            </a:r>
            <a:r>
              <a:rPr sz="1800" b="1" spc="-10" dirty="0">
                <a:latin typeface="Segoe UI Semibold"/>
                <a:cs typeface="Segoe UI Semibold"/>
              </a:rPr>
              <a:t>https://iris.peabody.vanderbilt.edu/module/udl/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4000" y="1297161"/>
            <a:ext cx="6145530" cy="5146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73355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Rather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than </a:t>
            </a:r>
            <a:r>
              <a:rPr sz="3600" b="1" spc="20" dirty="0">
                <a:solidFill>
                  <a:srgbClr val="D59DFF"/>
                </a:solidFill>
                <a:latin typeface="Segoe UI Semibold"/>
                <a:cs typeface="Segoe UI Semibold"/>
              </a:rPr>
              <a:t>ask: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how can</a:t>
            </a:r>
            <a:r>
              <a:rPr sz="3600" b="1" spc="-229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the  learner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change?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3995"/>
              </a:spcBef>
            </a:pP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UDL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asks: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how can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we</a:t>
            </a:r>
            <a:r>
              <a:rPr sz="3600" b="1" spc="-18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change 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our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35" dirty="0">
                <a:solidFill>
                  <a:srgbClr val="D59DFF"/>
                </a:solidFill>
                <a:latin typeface="Segoe UI Semibold"/>
                <a:cs typeface="Segoe UI Semibold"/>
              </a:rPr>
              <a:t>environment?</a:t>
            </a:r>
            <a:endParaRPr sz="3600">
              <a:latin typeface="Segoe UI Semibold"/>
              <a:cs typeface="Segoe UI Semibold"/>
            </a:endParaRPr>
          </a:p>
          <a:p>
            <a:pPr marL="12700" marR="505459">
              <a:lnSpc>
                <a:spcPts val="4000"/>
              </a:lnSpc>
              <a:spcBef>
                <a:spcPts val="4000"/>
              </a:spcBef>
            </a:pP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An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environment inspired  </a:t>
            </a:r>
            <a:r>
              <a:rPr sz="3600" b="1" spc="-10" dirty="0">
                <a:solidFill>
                  <a:srgbClr val="D59DFF"/>
                </a:solidFill>
                <a:latin typeface="Segoe UI Semibold"/>
                <a:cs typeface="Segoe UI Semibold"/>
              </a:rPr>
              <a:t>by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UDL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will </a:t>
            </a:r>
            <a:r>
              <a:rPr sz="3600" b="1" spc="-10" dirty="0">
                <a:solidFill>
                  <a:srgbClr val="D59DFF"/>
                </a:solidFill>
                <a:latin typeface="Segoe UI Semibold"/>
                <a:cs typeface="Segoe UI Semibold"/>
              </a:rPr>
              <a:t>be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more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apt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to 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have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learners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who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feel</a:t>
            </a:r>
            <a:r>
              <a:rPr sz="3600" b="1" spc="-17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they  could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belong.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1316443"/>
            <a:ext cx="2933065" cy="8286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0" dirty="0">
                <a:latin typeface="Segoe UI Semibold"/>
                <a:cs typeface="Segoe UI Semibold"/>
              </a:rPr>
              <a:t>Increase capacity</a:t>
            </a:r>
            <a:r>
              <a:rPr sz="2600" b="1" spc="-90" dirty="0">
                <a:latin typeface="Segoe UI Semibold"/>
                <a:cs typeface="Segoe UI Semibold"/>
              </a:rPr>
              <a:t> </a:t>
            </a:r>
            <a:r>
              <a:rPr sz="2600" b="1" spc="-30" dirty="0">
                <a:latin typeface="Segoe UI Semibold"/>
                <a:cs typeface="Segoe UI Semibold"/>
              </a:rPr>
              <a:t>of  </a:t>
            </a:r>
            <a:r>
              <a:rPr sz="2600" b="1" spc="-20" dirty="0">
                <a:latin typeface="Segoe UI Semibold"/>
                <a:cs typeface="Segoe UI Semibold"/>
              </a:rPr>
              <a:t>intro level</a:t>
            </a:r>
            <a:r>
              <a:rPr sz="2600" b="1" spc="-6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classes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250" y="4981664"/>
            <a:ext cx="2159635" cy="20478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Better</a:t>
            </a:r>
            <a:r>
              <a:rPr sz="2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prepare 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students to  educate and  </a:t>
            </a:r>
            <a:r>
              <a:rPr sz="26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support</a:t>
            </a:r>
            <a:endParaRPr sz="2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85"/>
              </a:spcBef>
            </a:pP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2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peers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293423" y="1316773"/>
            <a:ext cx="2580640" cy="8286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Increase</a:t>
            </a:r>
            <a:r>
              <a:rPr sz="26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diversity 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retention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3423" y="4981994"/>
            <a:ext cx="2472055" cy="24542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0" dirty="0">
                <a:latin typeface="Segoe UI Semibold"/>
                <a:cs typeface="Segoe UI Semibold"/>
              </a:rPr>
              <a:t>Provide</a:t>
            </a:r>
            <a:r>
              <a:rPr sz="2600" b="1" spc="-90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mentors  with skills and  experiences</a:t>
            </a:r>
            <a:endParaRPr sz="2600">
              <a:latin typeface="Segoe UI Semibold"/>
              <a:cs typeface="Segoe UI Semibold"/>
            </a:endParaRPr>
          </a:p>
          <a:p>
            <a:pPr marL="12700" marR="298450">
              <a:lnSpc>
                <a:spcPct val="102600"/>
              </a:lnSpc>
            </a:pPr>
            <a:r>
              <a:rPr sz="2600" b="1" spc="-15" dirty="0">
                <a:latin typeface="Segoe UI Semibold"/>
                <a:cs typeface="Segoe UI Semibold"/>
              </a:rPr>
              <a:t>that will </a:t>
            </a:r>
            <a:r>
              <a:rPr sz="2600" b="1" spc="-10" dirty="0">
                <a:latin typeface="Segoe UI Semibold"/>
                <a:cs typeface="Segoe UI Semibold"/>
              </a:rPr>
              <a:t>be  </a:t>
            </a:r>
            <a:r>
              <a:rPr sz="2600" b="1" spc="-20" dirty="0">
                <a:latin typeface="Segoe UI Semibold"/>
                <a:cs typeface="Segoe UI Semibold"/>
              </a:rPr>
              <a:t>useful </a:t>
            </a:r>
            <a:r>
              <a:rPr sz="2600" b="1" spc="-15" dirty="0">
                <a:latin typeface="Segoe UI Semibold"/>
                <a:cs typeface="Segoe UI Semibold"/>
              </a:rPr>
              <a:t>to</a:t>
            </a:r>
            <a:r>
              <a:rPr sz="2600" b="1" spc="-120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them  </a:t>
            </a:r>
            <a:r>
              <a:rPr sz="2600" b="1" spc="-20" dirty="0">
                <a:latin typeface="Segoe UI Semibold"/>
                <a:cs typeface="Segoe UI Semibold"/>
              </a:rPr>
              <a:t>professionally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81903"/>
            <a:ext cx="30556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Program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Goals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193533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Program</a:t>
            </a:r>
            <a:r>
              <a:rPr sz="1200" b="1" u="sng" spc="-13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498458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193692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417467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51790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can </a:t>
            </a:r>
            <a:r>
              <a:rPr sz="3600" b="1" spc="-25" dirty="0">
                <a:latin typeface="Segoe UI Semibold"/>
                <a:cs typeface="Segoe UI Semibold"/>
              </a:rPr>
              <a:t>you</a:t>
            </a:r>
            <a:r>
              <a:rPr sz="3600" b="1" spc="-17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do  </a:t>
            </a:r>
            <a:r>
              <a:rPr sz="3600" b="1" spc="-10" dirty="0">
                <a:latin typeface="Segoe UI Semibold"/>
                <a:cs typeface="Segoe UI Semibold"/>
              </a:rPr>
              <a:t>as 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r>
              <a:rPr sz="3600" b="1" spc="-9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mentor?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096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1706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55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4000" y="1325121"/>
            <a:ext cx="54438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latin typeface="Segoe UI Semibold"/>
                <a:cs typeface="Segoe UI Semibold"/>
              </a:rPr>
              <a:t>Acknowledge challenges </a:t>
            </a:r>
            <a:r>
              <a:rPr sz="2200" b="1" dirty="0">
                <a:latin typeface="Segoe UI Semibold"/>
                <a:cs typeface="Segoe UI Semibold"/>
              </a:rPr>
              <a:t>and </a:t>
            </a:r>
            <a:r>
              <a:rPr sz="2200" b="1" spc="-20" dirty="0">
                <a:latin typeface="Segoe UI Semibold"/>
                <a:cs typeface="Segoe UI Semibold"/>
              </a:rPr>
              <a:t>people’s </a:t>
            </a:r>
            <a:r>
              <a:rPr sz="2200" b="1" spc="-5" dirty="0">
                <a:latin typeface="Segoe UI Semibold"/>
                <a:cs typeface="Segoe UI Semibold"/>
              </a:rPr>
              <a:t>own  </a:t>
            </a:r>
            <a:r>
              <a:rPr sz="2200" b="1" spc="-10" dirty="0">
                <a:latin typeface="Segoe UI Semibold"/>
                <a:cs typeface="Segoe UI Semibold"/>
              </a:rPr>
              <a:t>lived </a:t>
            </a:r>
            <a:r>
              <a:rPr sz="2200" b="1" spc="-5" dirty="0">
                <a:latin typeface="Segoe UI Semibold"/>
                <a:cs typeface="Segoe UI Semibold"/>
              </a:rPr>
              <a:t>experiences.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4000" y="2391870"/>
            <a:ext cx="5884545" cy="4292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44145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cannot change the composition </a:t>
            </a:r>
            <a:r>
              <a:rPr sz="2200" b="1" spc="-15" dirty="0">
                <a:latin typeface="Segoe UI Semibold"/>
                <a:cs typeface="Segoe UI Semibold"/>
              </a:rPr>
              <a:t>of </a:t>
            </a:r>
            <a:r>
              <a:rPr sz="2200" b="1" spc="-5" dirty="0">
                <a:latin typeface="Segoe UI Semibold"/>
                <a:cs typeface="Segoe UI Semibold"/>
              </a:rPr>
              <a:t>who is  already in the field</a:t>
            </a:r>
            <a:r>
              <a:rPr sz="2200" b="1" dirty="0">
                <a:latin typeface="Segoe UI Semibold"/>
                <a:cs typeface="Segoe UI Semibold"/>
              </a:rPr>
              <a:t>.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1306195">
              <a:lnSpc>
                <a:spcPct val="106100"/>
              </a:lnSpc>
              <a:spcBef>
                <a:spcPts val="5"/>
              </a:spcBef>
            </a:pP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 choose </a:t>
            </a:r>
            <a:r>
              <a:rPr sz="2200" b="1" dirty="0">
                <a:latin typeface="Segoe UI Semibold"/>
                <a:cs typeface="Segoe UI Semibold"/>
              </a:rPr>
              <a:t>behavior </a:t>
            </a:r>
            <a:r>
              <a:rPr sz="2200" b="1" spc="-5" dirty="0">
                <a:latin typeface="Segoe UI Semibold"/>
                <a:cs typeface="Segoe UI Semibold"/>
              </a:rPr>
              <a:t>that </a:t>
            </a:r>
            <a:r>
              <a:rPr sz="2200" b="1" spc="-10" dirty="0">
                <a:latin typeface="Segoe UI Semibold"/>
                <a:cs typeface="Segoe UI Semibold"/>
              </a:rPr>
              <a:t>makes  </a:t>
            </a:r>
            <a:r>
              <a:rPr sz="2200" b="1" dirty="0">
                <a:latin typeface="Segoe UI Semibold"/>
                <a:cs typeface="Segoe UI Semibold"/>
              </a:rPr>
              <a:t>a</a:t>
            </a:r>
            <a:r>
              <a:rPr sz="2200" b="1" spc="-5" dirty="0">
                <a:latin typeface="Segoe UI Semibold"/>
                <a:cs typeface="Segoe UI Semibold"/>
              </a:rPr>
              <a:t> </a:t>
            </a:r>
            <a:r>
              <a:rPr sz="2200" b="1" spc="-10" dirty="0">
                <a:latin typeface="Segoe UI Semibold"/>
                <a:cs typeface="Segoe UI Semibold"/>
              </a:rPr>
              <a:t>difference.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370840">
              <a:lnSpc>
                <a:spcPct val="106100"/>
              </a:lnSpc>
              <a:spcBef>
                <a:spcPts val="5"/>
              </a:spcBef>
            </a:pP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 </a:t>
            </a:r>
            <a:r>
              <a:rPr sz="2200" b="1" spc="20" dirty="0">
                <a:latin typeface="Segoe UI Semibold"/>
                <a:cs typeface="Segoe UI Semibold"/>
              </a:rPr>
              <a:t>ask: </a:t>
            </a:r>
            <a:r>
              <a:rPr sz="2200" b="1" spc="-5" dirty="0">
                <a:latin typeface="Segoe UI Semibold"/>
                <a:cs typeface="Segoe UI Semibold"/>
              </a:rPr>
              <a:t>how can </a:t>
            </a:r>
            <a:r>
              <a:rPr sz="2200" b="1" dirty="0">
                <a:latin typeface="Segoe UI Semibold"/>
                <a:cs typeface="Segoe UI Semibold"/>
              </a:rPr>
              <a:t>I </a:t>
            </a:r>
            <a:r>
              <a:rPr sz="2200" b="1" spc="-10" dirty="0">
                <a:latin typeface="Segoe UI Semibold"/>
                <a:cs typeface="Segoe UI Semibold"/>
              </a:rPr>
              <a:t>make </a:t>
            </a:r>
            <a:r>
              <a:rPr sz="2200" b="1" spc="-5" dirty="0">
                <a:latin typeface="Segoe UI Semibold"/>
                <a:cs typeface="Segoe UI Semibold"/>
              </a:rPr>
              <a:t>this mentoring  more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accessible?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212100"/>
              </a:lnSpc>
            </a:pP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 invite, welcome, </a:t>
            </a:r>
            <a:r>
              <a:rPr sz="2200" b="1" dirty="0">
                <a:latin typeface="Segoe UI Semibold"/>
                <a:cs typeface="Segoe UI Semibold"/>
              </a:rPr>
              <a:t>and </a:t>
            </a:r>
            <a:r>
              <a:rPr sz="2200" b="1" spc="-10" dirty="0">
                <a:latin typeface="Segoe UI Semibold"/>
                <a:cs typeface="Segoe UI Semibold"/>
              </a:rPr>
              <a:t>value </a:t>
            </a:r>
            <a:r>
              <a:rPr sz="2200" b="1" dirty="0">
                <a:latin typeface="Segoe UI Semibold"/>
                <a:cs typeface="Segoe UI Semibold"/>
              </a:rPr>
              <a:t>all </a:t>
            </a:r>
            <a:r>
              <a:rPr sz="2200" b="1" spc="-5" dirty="0">
                <a:latin typeface="Segoe UI Semibold"/>
                <a:cs typeface="Segoe UI Semibold"/>
              </a:rPr>
              <a:t>learners.  </a:t>
            </a: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 </a:t>
            </a:r>
            <a:r>
              <a:rPr sz="2200" b="1" dirty="0">
                <a:latin typeface="Segoe UI Semibold"/>
                <a:cs typeface="Segoe UI Semibold"/>
              </a:rPr>
              <a:t>message: </a:t>
            </a:r>
            <a:r>
              <a:rPr sz="2200" b="1" spc="-10" dirty="0">
                <a:latin typeface="Segoe UI Semibold"/>
                <a:cs typeface="Segoe UI Semibold"/>
              </a:rPr>
              <a:t>you</a:t>
            </a:r>
            <a:r>
              <a:rPr sz="2200" b="1" spc="5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belong!</a:t>
            </a: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161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Wrap</a:t>
            </a:r>
            <a:r>
              <a:rPr sz="1200" b="1" spc="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800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might </a:t>
            </a:r>
            <a:r>
              <a:rPr sz="1800" b="1" spc="-5" dirty="0">
                <a:latin typeface="Segoe UI Semibold"/>
                <a:cs typeface="Segoe UI Semibold"/>
              </a:rPr>
              <a:t>the learner </a:t>
            </a:r>
            <a:r>
              <a:rPr sz="1800" b="1" dirty="0">
                <a:latin typeface="Segoe UI Semibold"/>
                <a:cs typeface="Segoe UI Semibold"/>
              </a:rPr>
              <a:t>be feeling </a:t>
            </a:r>
            <a:r>
              <a:rPr sz="1800" b="1" spc="-5" dirty="0">
                <a:latin typeface="Segoe UI Semibold"/>
                <a:cs typeface="Segoe UI Semibold"/>
              </a:rPr>
              <a:t>or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thinking?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467329"/>
            <a:ext cx="48025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identity or sense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dirty="0">
                <a:latin typeface="Segoe UI Semibold"/>
                <a:cs typeface="Segoe UI Semibold"/>
              </a:rPr>
              <a:t>belonging play a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in what is</a:t>
            </a:r>
            <a:r>
              <a:rPr sz="1800" b="1" spc="-7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happening?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305377"/>
            <a:ext cx="50660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change the mentor’s </a:t>
            </a:r>
            <a:r>
              <a:rPr sz="1800" b="1" spc="-10" dirty="0">
                <a:latin typeface="Segoe UI Semibold"/>
                <a:cs typeface="Segoe UI Semibold"/>
              </a:rPr>
              <a:t>response  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belonging?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143424"/>
            <a:ext cx="49314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1460" marR="5080" indent="-23939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might </a:t>
            </a:r>
            <a:r>
              <a:rPr sz="1800" b="1" spc="-5" dirty="0">
                <a:latin typeface="Segoe UI Semibold"/>
                <a:cs typeface="Segoe UI Semibold"/>
              </a:rPr>
              <a:t>the Universal Design </a:t>
            </a:r>
            <a:r>
              <a:rPr sz="1800" b="1" dirty="0">
                <a:latin typeface="Segoe UI Semibold"/>
                <a:cs typeface="Segoe UI Semibold"/>
              </a:rPr>
              <a:t>for Learning  </a:t>
            </a:r>
            <a:r>
              <a:rPr sz="1800" b="1" spc="-5" dirty="0">
                <a:latin typeface="Segoe UI Semibold"/>
                <a:cs typeface="Segoe UI Semibold"/>
              </a:rPr>
              <a:t>framework inform the mentoring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program?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972492"/>
            <a:ext cx="5746115" cy="3841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shows up late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appointment.  They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seem flustered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unfocused.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begins discussing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weak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their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work,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begins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cry.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say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else is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“getting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it”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they just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belong.</a:t>
            </a:r>
            <a:endParaRPr sz="2200">
              <a:latin typeface="Segoe UI Semibold"/>
              <a:cs typeface="Segoe UI Semibold"/>
            </a:endParaRPr>
          </a:p>
          <a:p>
            <a:pPr marL="12700" marR="30861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assures them that this isn’t the  case,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if they are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struggling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should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drop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800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might </a:t>
            </a:r>
            <a:r>
              <a:rPr sz="1800" b="1" spc="-5" dirty="0">
                <a:latin typeface="Segoe UI Semibold"/>
                <a:cs typeface="Segoe UI Semibold"/>
              </a:rPr>
              <a:t>the learner </a:t>
            </a:r>
            <a:r>
              <a:rPr sz="1800" b="1" dirty="0">
                <a:latin typeface="Segoe UI Semibold"/>
                <a:cs typeface="Segoe UI Semibold"/>
              </a:rPr>
              <a:t>be feeling </a:t>
            </a:r>
            <a:r>
              <a:rPr sz="1800" b="1" spc="-5" dirty="0">
                <a:latin typeface="Segoe UI Semibold"/>
                <a:cs typeface="Segoe UI Semibold"/>
              </a:rPr>
              <a:t>or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thinking?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467329"/>
            <a:ext cx="48025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identity or sense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dirty="0">
                <a:latin typeface="Segoe UI Semibold"/>
                <a:cs typeface="Segoe UI Semibold"/>
              </a:rPr>
              <a:t>belonging play a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in what is</a:t>
            </a:r>
            <a:r>
              <a:rPr sz="1800" b="1" spc="-7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happening?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305377"/>
            <a:ext cx="50660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change the mentor’s </a:t>
            </a:r>
            <a:r>
              <a:rPr sz="1800" b="1" spc="-10" dirty="0">
                <a:latin typeface="Segoe UI Semibold"/>
                <a:cs typeface="Segoe UI Semibold"/>
              </a:rPr>
              <a:t>response  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belonging?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143424"/>
            <a:ext cx="49314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1460" marR="5080" indent="-23939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might </a:t>
            </a:r>
            <a:r>
              <a:rPr sz="1800" b="1" spc="-5" dirty="0">
                <a:latin typeface="Segoe UI Semibold"/>
                <a:cs typeface="Segoe UI Semibold"/>
              </a:rPr>
              <a:t>the Universal Design </a:t>
            </a:r>
            <a:r>
              <a:rPr sz="1800" b="1" dirty="0">
                <a:latin typeface="Segoe UI Semibold"/>
                <a:cs typeface="Segoe UI Semibold"/>
              </a:rPr>
              <a:t>for Learning  </a:t>
            </a:r>
            <a:r>
              <a:rPr sz="1800" b="1" spc="-5" dirty="0">
                <a:latin typeface="Segoe UI Semibold"/>
                <a:cs typeface="Segoe UI Semibold"/>
              </a:rPr>
              <a:t>framework inform the mentoring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program?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972492"/>
            <a:ext cx="5741035" cy="3841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Black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expresses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they’re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having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hard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with the class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dynamic. They do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see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racial diversity in the class,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unwelcome.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is White,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assures them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feels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 that 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aren’t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welcome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their life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reason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they shouldn’t dwell on it too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much. 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walks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away feeling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dismissed.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50800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might </a:t>
            </a:r>
            <a:r>
              <a:rPr sz="1800" b="1" spc="-5" dirty="0">
                <a:latin typeface="Segoe UI Semibold"/>
                <a:cs typeface="Segoe UI Semibold"/>
              </a:rPr>
              <a:t>the learner </a:t>
            </a:r>
            <a:r>
              <a:rPr sz="1800" b="1" dirty="0">
                <a:latin typeface="Segoe UI Semibold"/>
                <a:cs typeface="Segoe UI Semibold"/>
              </a:rPr>
              <a:t>be feeling </a:t>
            </a:r>
            <a:r>
              <a:rPr sz="1800" b="1" spc="-5" dirty="0">
                <a:latin typeface="Segoe UI Semibold"/>
                <a:cs typeface="Segoe UI Semibold"/>
              </a:rPr>
              <a:t>or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thinking?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467329"/>
            <a:ext cx="48025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identity or sense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dirty="0">
                <a:latin typeface="Segoe UI Semibold"/>
                <a:cs typeface="Segoe UI Semibold"/>
              </a:rPr>
              <a:t>belonging play a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in what is</a:t>
            </a:r>
            <a:r>
              <a:rPr sz="1800" b="1" spc="-7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happening?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305377"/>
            <a:ext cx="50660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change the mentor’s </a:t>
            </a:r>
            <a:r>
              <a:rPr sz="1800" b="1" spc="-10" dirty="0">
                <a:latin typeface="Segoe UI Semibold"/>
                <a:cs typeface="Segoe UI Semibold"/>
              </a:rPr>
              <a:t>response  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belonging?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143424"/>
            <a:ext cx="49314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1460" marR="5080" indent="-23939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might </a:t>
            </a:r>
            <a:r>
              <a:rPr sz="1800" b="1" spc="-5" dirty="0">
                <a:latin typeface="Segoe UI Semibold"/>
                <a:cs typeface="Segoe UI Semibold"/>
              </a:rPr>
              <a:t>the Universal Design </a:t>
            </a:r>
            <a:r>
              <a:rPr sz="1800" b="1" dirty="0">
                <a:latin typeface="Segoe UI Semibold"/>
                <a:cs typeface="Segoe UI Semibold"/>
              </a:rPr>
              <a:t>for Learning  </a:t>
            </a:r>
            <a:r>
              <a:rPr sz="1800" b="1" spc="-5" dirty="0">
                <a:latin typeface="Segoe UI Semibold"/>
                <a:cs typeface="Segoe UI Semibold"/>
              </a:rPr>
              <a:t>framework inform the mentoring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program?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14954" y="972492"/>
            <a:ext cx="5587365" cy="49085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41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  <a:p>
            <a:pPr marL="12700" marR="5080" indent="317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describes frustrations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the  course.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quizzes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pop-quizzes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strict time limit.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 goes  blank and feels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format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allowing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 what they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know.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can’t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because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hours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only on two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evenings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 same time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window.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holds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part-time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job  in that exact time window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must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education.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feels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wants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drop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out.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replies,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4662" y="6210683"/>
            <a:ext cx="563880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6040" marR="5080" indent="-53975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“If this class 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you, 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would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priority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your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job.”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71817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new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those scenarios?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wasn’t?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165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76580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 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leader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promote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belongingness?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93649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—Gender Bias </a:t>
            </a:r>
            <a:r>
              <a:rPr sz="1800" b="1" spc="-5" dirty="0">
                <a:latin typeface="Segoe UI Semibold"/>
                <a:cs typeface="Segoe UI Semibold"/>
              </a:rPr>
              <a:t>in Hiring: </a:t>
            </a:r>
            <a:r>
              <a:rPr sz="1800" b="1" dirty="0">
                <a:latin typeface="Segoe UI Semibold"/>
                <a:cs typeface="Segoe UI Semibold"/>
              </a:rPr>
              <a:t>Interviewing as a </a:t>
            </a:r>
            <a:r>
              <a:rPr sz="1800" b="1" spc="-35" dirty="0">
                <a:latin typeface="Segoe UI Semibold"/>
                <a:cs typeface="Segoe UI Semibold"/>
              </a:rPr>
              <a:t>Trans  </a:t>
            </a:r>
            <a:r>
              <a:rPr sz="1800" b="1" spc="-15" dirty="0">
                <a:latin typeface="Segoe UI Semibold"/>
                <a:cs typeface="Segoe UI Semibold"/>
              </a:rPr>
              <a:t>Woman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0" dirty="0">
                <a:latin typeface="Segoe UI Semibold"/>
                <a:cs typeface="Segoe UI Semibold"/>
              </a:rPr>
              <a:t>Tech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189220" cy="3093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31623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—The </a:t>
            </a:r>
            <a:r>
              <a:rPr sz="1800" b="1" spc="-15" dirty="0">
                <a:latin typeface="Segoe UI Semibold"/>
                <a:cs typeface="Segoe UI Semibold"/>
              </a:rPr>
              <a:t>Stories of ‘Women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spc="-40" dirty="0">
                <a:latin typeface="Segoe UI Semibold"/>
                <a:cs typeface="Segoe UI Semibold"/>
              </a:rPr>
              <a:t>Tech’ </a:t>
            </a:r>
            <a:r>
              <a:rPr sz="1800" b="1" dirty="0">
                <a:latin typeface="Segoe UI Semibold"/>
                <a:cs typeface="Segoe UI Semibold"/>
              </a:rPr>
              <a:t>That </a:t>
            </a:r>
            <a:r>
              <a:rPr sz="1800" b="1" spc="-25" dirty="0">
                <a:latin typeface="Segoe UI Semibold"/>
                <a:cs typeface="Segoe UI Semibold"/>
              </a:rPr>
              <a:t>We </a:t>
            </a:r>
            <a:r>
              <a:rPr sz="1800" b="1" spc="-5" dirty="0">
                <a:latin typeface="Segoe UI Semibold"/>
                <a:cs typeface="Segoe UI Semibold"/>
              </a:rPr>
              <a:t>May  </a:t>
            </a:r>
            <a:r>
              <a:rPr sz="1800" b="1" spc="-10" dirty="0">
                <a:latin typeface="Segoe UI Semibold"/>
                <a:cs typeface="Segoe UI Semibold"/>
              </a:rPr>
              <a:t>Never </a:t>
            </a:r>
            <a:r>
              <a:rPr sz="1800" b="1" spc="-5" dirty="0">
                <a:latin typeface="Segoe UI Semibold"/>
                <a:cs typeface="Segoe UI Semibold"/>
              </a:rPr>
              <a:t>Hear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54635" marR="5080" indent="-24257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—Dear </a:t>
            </a:r>
            <a:r>
              <a:rPr sz="1800" b="1" spc="-5" dirty="0">
                <a:latin typeface="Segoe UI Semibold"/>
                <a:cs typeface="Segoe UI Semibold"/>
              </a:rPr>
              <a:t>White </a:t>
            </a:r>
            <a:r>
              <a:rPr sz="1800" b="1" spc="-15" dirty="0">
                <a:latin typeface="Segoe UI Semibold"/>
                <a:cs typeface="Segoe UI Semibold"/>
              </a:rPr>
              <a:t>Women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spc="-40" dirty="0">
                <a:latin typeface="Segoe UI Semibold"/>
                <a:cs typeface="Segoe UI Semibold"/>
              </a:rPr>
              <a:t>Tech: </a:t>
            </a:r>
            <a:r>
              <a:rPr sz="1800" b="1" spc="-30" dirty="0">
                <a:latin typeface="Segoe UI Semibold"/>
                <a:cs typeface="Segoe UI Semibold"/>
              </a:rPr>
              <a:t>Here’s </a:t>
            </a:r>
            <a:r>
              <a:rPr sz="1800" b="1" dirty="0">
                <a:latin typeface="Segoe UI Semibold"/>
                <a:cs typeface="Segoe UI Semibold"/>
              </a:rPr>
              <a:t>a Thought—  </a:t>
            </a:r>
            <a:r>
              <a:rPr sz="1800" b="1" spc="-5" dirty="0">
                <a:latin typeface="Segoe UI Semibold"/>
                <a:cs typeface="Segoe UI Semibold"/>
              </a:rPr>
              <a:t>Follow </a:t>
            </a:r>
            <a:r>
              <a:rPr sz="1800" b="1" spc="-45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Own</a:t>
            </a:r>
            <a:r>
              <a:rPr sz="1800" b="1" spc="3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Advice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36220" marR="727075" indent="-224154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—The </a:t>
            </a:r>
            <a:r>
              <a:rPr sz="1800" b="1" spc="-15" dirty="0">
                <a:latin typeface="Segoe UI Semibold"/>
                <a:cs typeface="Segoe UI Semibold"/>
              </a:rPr>
              <a:t>Stats </a:t>
            </a:r>
            <a:r>
              <a:rPr sz="1800" b="1" spc="-5" dirty="0">
                <a:latin typeface="Segoe UI Semibold"/>
                <a:cs typeface="Segoe UI Semibold"/>
              </a:rPr>
              <a:t>on </a:t>
            </a:r>
            <a:r>
              <a:rPr sz="1800" b="1" spc="-15" dirty="0">
                <a:latin typeface="Segoe UI Semibold"/>
                <a:cs typeface="Segoe UI Semibold"/>
              </a:rPr>
              <a:t>Women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spc="-50" dirty="0">
                <a:latin typeface="Segoe UI Semibold"/>
                <a:cs typeface="Segoe UI Semibold"/>
              </a:rPr>
              <a:t>Tech </a:t>
            </a:r>
            <a:r>
              <a:rPr sz="1800" b="1" spc="-5" dirty="0">
                <a:latin typeface="Segoe UI Semibold"/>
                <a:cs typeface="Segoe UI Semibold"/>
              </a:rPr>
              <a:t>are Actually  Getting </a:t>
            </a:r>
            <a:r>
              <a:rPr sz="1800" b="1" spc="-15" dirty="0">
                <a:latin typeface="Segoe UI Semibold"/>
                <a:cs typeface="Segoe UI Semibold"/>
              </a:rPr>
              <a:t>Worse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40665" marR="236854" indent="-22860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—The </a:t>
            </a:r>
            <a:r>
              <a:rPr sz="1800" b="1" spc="-10" dirty="0">
                <a:latin typeface="Segoe UI Semibold"/>
                <a:cs typeface="Segoe UI Semibold"/>
              </a:rPr>
              <a:t>Core </a:t>
            </a:r>
            <a:r>
              <a:rPr sz="1800" b="1" dirty="0">
                <a:latin typeface="Segoe UI Semibold"/>
                <a:cs typeface="Segoe UI Semibold"/>
              </a:rPr>
              <a:t>Belief </a:t>
            </a:r>
            <a:r>
              <a:rPr sz="1800" b="1" spc="-10" dirty="0">
                <a:latin typeface="Segoe UI Semibold"/>
                <a:cs typeface="Segoe UI Semibold"/>
              </a:rPr>
              <a:t>Keeping </a:t>
            </a:r>
            <a:r>
              <a:rPr sz="1800" b="1" spc="-5" dirty="0">
                <a:latin typeface="Segoe UI Semibold"/>
                <a:cs typeface="Segoe UI Semibold"/>
              </a:rPr>
              <a:t>Marginalized </a:t>
            </a:r>
            <a:r>
              <a:rPr sz="1800" b="1" spc="-10" dirty="0">
                <a:latin typeface="Segoe UI Semibold"/>
                <a:cs typeface="Segoe UI Semibold"/>
              </a:rPr>
              <a:t>Groups  </a:t>
            </a:r>
            <a:r>
              <a:rPr sz="1800" b="1" dirty="0">
                <a:latin typeface="Segoe UI Semibold"/>
                <a:cs typeface="Segoe UI Semibold"/>
              </a:rPr>
              <a:t>Out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50" dirty="0">
                <a:latin typeface="Segoe UI Semibold"/>
                <a:cs typeface="Segoe UI Semibold"/>
              </a:rPr>
              <a:t>Tech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1160145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dirty="0">
                <a:latin typeface="Segoe UI Semibold"/>
                <a:cs typeface="Segoe UI Semibold"/>
              </a:rPr>
              <a:t>an article and </a:t>
            </a:r>
            <a:r>
              <a:rPr sz="1800" b="1" spc="-5" dirty="0">
                <a:latin typeface="Segoe UI Semibold"/>
                <a:cs typeface="Segoe UI Semibold"/>
              </a:rPr>
              <a:t>write or </a:t>
            </a:r>
            <a:r>
              <a:rPr sz="1800" b="1" dirty="0">
                <a:latin typeface="Segoe UI Semibold"/>
                <a:cs typeface="Segoe UI Semibold"/>
              </a:rPr>
              <a:t>discuss  </a:t>
            </a:r>
            <a:r>
              <a:rPr sz="1800" b="1" spc="-10" dirty="0">
                <a:latin typeface="Segoe UI Semibold"/>
                <a:cs typeface="Segoe UI Semibold"/>
              </a:rPr>
              <a:t>your reflections.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52096"/>
            <a:ext cx="481647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important points  for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4007" y="2018844"/>
            <a:ext cx="532193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disagreed with or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skeptical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about?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3085594"/>
            <a:ext cx="523430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article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useful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your role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343598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Full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Share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37064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article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about?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(1 sentence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overview)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18844"/>
            <a:ext cx="5308600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334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important points for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group?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15240">
              <a:lnSpc>
                <a:spcPct val="106100"/>
              </a:lnSpc>
              <a:spcBef>
                <a:spcPts val="5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group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disagreed  with 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skeptical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about?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article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useful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your role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359219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418211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10" dirty="0">
                <a:latin typeface="Segoe UI Semibold"/>
                <a:cs typeface="Segoe UI Semibold"/>
              </a:rPr>
              <a:t>value </a:t>
            </a:r>
            <a:r>
              <a:rPr sz="2200" b="1" dirty="0">
                <a:latin typeface="Segoe UI Semibold"/>
                <a:cs typeface="Segoe UI Semibold"/>
              </a:rPr>
              <a:t>does </a:t>
            </a:r>
            <a:r>
              <a:rPr sz="2200" b="1" spc="-5" dirty="0">
                <a:latin typeface="Segoe UI Semibold"/>
                <a:cs typeface="Segoe UI Semibold"/>
              </a:rPr>
              <a:t>diversity </a:t>
            </a:r>
            <a:r>
              <a:rPr sz="2200" b="1" dirty="0">
                <a:latin typeface="Segoe UI Semibold"/>
                <a:cs typeface="Segoe UI Semibold"/>
              </a:rPr>
              <a:t>add</a:t>
            </a:r>
            <a:r>
              <a:rPr sz="2200" b="1" spc="-55" dirty="0">
                <a:latin typeface="Segoe UI Semibold"/>
                <a:cs typeface="Segoe UI Semibold"/>
              </a:rPr>
              <a:t> </a:t>
            </a:r>
            <a:r>
              <a:rPr sz="2200" b="1" spc="-10" dirty="0">
                <a:latin typeface="Segoe UI Semibold"/>
                <a:cs typeface="Segoe UI Semibold"/>
              </a:rPr>
              <a:t>to  computer </a:t>
            </a:r>
            <a:r>
              <a:rPr sz="2200" b="1" spc="-5" dirty="0">
                <a:latin typeface="Segoe UI Semibold"/>
                <a:cs typeface="Segoe UI Semibold"/>
              </a:rPr>
              <a:t>science </a:t>
            </a:r>
            <a:r>
              <a:rPr sz="2200" b="1" dirty="0">
                <a:latin typeface="Segoe UI Semibold"/>
                <a:cs typeface="Segoe UI Semibold"/>
              </a:rPr>
              <a:t>as a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field?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18844"/>
            <a:ext cx="5133975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latin typeface="Segoe UI Semibold"/>
                <a:cs typeface="Segoe UI Semibold"/>
              </a:rPr>
              <a:t>Describe </a:t>
            </a:r>
            <a:r>
              <a:rPr sz="2200" b="1" spc="-10" dirty="0">
                <a:latin typeface="Segoe UI Semibold"/>
                <a:cs typeface="Segoe UI Semibold"/>
              </a:rPr>
              <a:t>different </a:t>
            </a:r>
            <a:r>
              <a:rPr sz="2200" b="1" spc="-5" dirty="0">
                <a:latin typeface="Segoe UI Semibold"/>
                <a:cs typeface="Segoe UI Semibold"/>
              </a:rPr>
              <a:t>types </a:t>
            </a:r>
            <a:r>
              <a:rPr sz="2200" b="1" spc="-20" dirty="0">
                <a:latin typeface="Segoe UI Semibold"/>
                <a:cs typeface="Segoe UI Semibold"/>
              </a:rPr>
              <a:t>of </a:t>
            </a:r>
            <a:r>
              <a:rPr sz="2200" b="1" spc="-15" dirty="0">
                <a:latin typeface="Segoe UI Semibold"/>
                <a:cs typeface="Segoe UI Semibold"/>
              </a:rPr>
              <a:t>diversity, </a:t>
            </a:r>
            <a:r>
              <a:rPr sz="2200" b="1" dirty="0">
                <a:latin typeface="Segoe UI Semibold"/>
                <a:cs typeface="Segoe UI Semibold"/>
              </a:rPr>
              <a:t>and  </a:t>
            </a:r>
            <a:r>
              <a:rPr sz="2200" b="1" spc="-5" dirty="0">
                <a:latin typeface="Segoe UI Semibold"/>
                <a:cs typeface="Segoe UI Semibold"/>
              </a:rPr>
              <a:t>why diversity </a:t>
            </a:r>
            <a:r>
              <a:rPr sz="2200" b="1" spc="-20" dirty="0">
                <a:latin typeface="Segoe UI Semibold"/>
                <a:cs typeface="Segoe UI Semibold"/>
              </a:rPr>
              <a:t>of </a:t>
            </a:r>
            <a:r>
              <a:rPr sz="2200" b="1" dirty="0">
                <a:latin typeface="Segoe UI Semibold"/>
                <a:cs typeface="Segoe UI Semibold"/>
              </a:rPr>
              <a:t>any kind </a:t>
            </a:r>
            <a:r>
              <a:rPr sz="2200" b="1" spc="-5" dirty="0">
                <a:latin typeface="Segoe UI Semibold"/>
                <a:cs typeface="Segoe UI Semibold"/>
              </a:rPr>
              <a:t>can </a:t>
            </a:r>
            <a:r>
              <a:rPr sz="2200" b="1" spc="-10" dirty="0">
                <a:latin typeface="Segoe UI Semibold"/>
                <a:cs typeface="Segoe UI Semibold"/>
              </a:rPr>
              <a:t>make </a:t>
            </a:r>
            <a:r>
              <a:rPr sz="2200" b="1" dirty="0">
                <a:latin typeface="Segoe UI Semibold"/>
                <a:cs typeface="Segoe UI Semibold"/>
              </a:rPr>
              <a:t>a  </a:t>
            </a:r>
            <a:r>
              <a:rPr sz="2200" b="1" spc="-10" dirty="0">
                <a:latin typeface="Segoe UI Semibold"/>
                <a:cs typeface="Segoe UI Semibold"/>
              </a:rPr>
              <a:t>difference to </a:t>
            </a:r>
            <a:r>
              <a:rPr sz="2200" b="1" spc="-5" dirty="0">
                <a:latin typeface="Segoe UI Semibold"/>
                <a:cs typeface="Segoe UI Semibold"/>
              </a:rPr>
              <a:t>the</a:t>
            </a:r>
            <a:r>
              <a:rPr sz="2200" b="1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field.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34925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5" dirty="0">
                <a:latin typeface="Segoe UI Semibold"/>
                <a:cs typeface="Segoe UI Semibold"/>
              </a:rPr>
              <a:t>is the cost (or benefit) to the field,  if </a:t>
            </a:r>
            <a:r>
              <a:rPr sz="2200" b="1" spc="-10" dirty="0">
                <a:latin typeface="Segoe UI Semibold"/>
                <a:cs typeface="Segoe UI Semibold"/>
              </a:rPr>
              <a:t>computer </a:t>
            </a:r>
            <a:r>
              <a:rPr sz="2200" b="1" spc="-5" dirty="0">
                <a:latin typeface="Segoe UI Semibold"/>
                <a:cs typeface="Segoe UI Semibold"/>
              </a:rPr>
              <a:t>science </a:t>
            </a:r>
            <a:r>
              <a:rPr sz="2200" b="1" dirty="0">
                <a:latin typeface="Segoe UI Semibold"/>
                <a:cs typeface="Segoe UI Semibold"/>
              </a:rPr>
              <a:t>does </a:t>
            </a:r>
            <a:r>
              <a:rPr sz="2200" b="1" spc="-5" dirty="0">
                <a:latin typeface="Segoe UI Semibold"/>
                <a:cs typeface="Segoe UI Semibold"/>
              </a:rPr>
              <a:t>not </a:t>
            </a:r>
            <a:r>
              <a:rPr sz="2200" b="1" spc="-10" dirty="0">
                <a:latin typeface="Segoe UI Semibold"/>
                <a:cs typeface="Segoe UI Semibold"/>
              </a:rPr>
              <a:t>improve  </a:t>
            </a:r>
            <a:r>
              <a:rPr sz="2200" b="1" spc="-5" dirty="0">
                <a:latin typeface="Segoe UI Semibold"/>
                <a:cs typeface="Segoe UI Semibold"/>
              </a:rPr>
              <a:t>its </a:t>
            </a:r>
            <a:r>
              <a:rPr sz="2200" b="1" spc="-10" dirty="0">
                <a:latin typeface="Segoe UI Semibold"/>
                <a:cs typeface="Segoe UI Semibold"/>
              </a:rPr>
              <a:t>diversity? </a:t>
            </a:r>
            <a:r>
              <a:rPr sz="2200" b="1" dirty="0">
                <a:latin typeface="Segoe UI Semibold"/>
                <a:cs typeface="Segoe UI Semibold"/>
              </a:rPr>
              <a:t>Why </a:t>
            </a:r>
            <a:r>
              <a:rPr sz="2200" b="1" spc="-5" dirty="0">
                <a:latin typeface="Segoe UI Semibold"/>
                <a:cs typeface="Segoe UI Semibold"/>
              </a:rPr>
              <a:t>isn’t the status </a:t>
            </a:r>
            <a:r>
              <a:rPr sz="2200" b="1" dirty="0">
                <a:latin typeface="Segoe UI Semibold"/>
                <a:cs typeface="Segoe UI Semibold"/>
              </a:rPr>
              <a:t>quo  </a:t>
            </a:r>
            <a:r>
              <a:rPr sz="2200" b="1" spc="-5" dirty="0">
                <a:latin typeface="Segoe UI Semibold"/>
                <a:cs typeface="Segoe UI Semibold"/>
              </a:rPr>
              <a:t>advantageous?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359219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169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5498465" cy="2159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10" dirty="0">
                <a:latin typeface="Segoe UI Semibold"/>
                <a:cs typeface="Segoe UI Semibold"/>
              </a:rPr>
              <a:t>are </a:t>
            </a:r>
            <a:r>
              <a:rPr sz="2200" b="1" spc="-5" dirty="0">
                <a:latin typeface="Segoe UI Semibold"/>
                <a:cs typeface="Segoe UI Semibold"/>
              </a:rPr>
              <a:t>some barriers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spc="-5" dirty="0">
                <a:latin typeface="Segoe UI Semibold"/>
                <a:cs typeface="Segoe UI Semibold"/>
              </a:rPr>
              <a:t>diversity in  </a:t>
            </a:r>
            <a:r>
              <a:rPr sz="2200" b="1" spc="-10" dirty="0">
                <a:latin typeface="Segoe UI Semibold"/>
                <a:cs typeface="Segoe UI Semibold"/>
              </a:rPr>
              <a:t>computer </a:t>
            </a:r>
            <a:r>
              <a:rPr sz="2200" b="1" spc="-5" dirty="0">
                <a:latin typeface="Segoe UI Semibold"/>
                <a:cs typeface="Segoe UI Semibold"/>
              </a:rPr>
              <a:t>science? </a:t>
            </a:r>
            <a:r>
              <a:rPr sz="2200" b="1" dirty="0">
                <a:latin typeface="Segoe UI Semibold"/>
                <a:cs typeface="Segoe UI Semibold"/>
              </a:rPr>
              <a:t>What kinds </a:t>
            </a:r>
            <a:r>
              <a:rPr sz="2200" b="1" spc="-20" dirty="0">
                <a:latin typeface="Segoe UI Semibold"/>
                <a:cs typeface="Segoe UI Semibold"/>
              </a:rPr>
              <a:t>of </a:t>
            </a:r>
            <a:r>
              <a:rPr sz="2200" b="1" spc="-10" dirty="0">
                <a:latin typeface="Segoe UI Semibold"/>
                <a:cs typeface="Segoe UI Semibold"/>
              </a:rPr>
              <a:t>initiatives  are </a:t>
            </a:r>
            <a:r>
              <a:rPr sz="2200" b="1" dirty="0">
                <a:latin typeface="Segoe UI Semibold"/>
                <a:cs typeface="Segoe UI Semibold"/>
              </a:rPr>
              <a:t>being </a:t>
            </a:r>
            <a:r>
              <a:rPr sz="2200" b="1" spc="-5" dirty="0">
                <a:latin typeface="Segoe UI Semibold"/>
                <a:cs typeface="Segoe UI Semibold"/>
              </a:rPr>
              <a:t>developed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spc="-5" dirty="0">
                <a:latin typeface="Segoe UI Semibold"/>
                <a:cs typeface="Segoe UI Semibold"/>
              </a:rPr>
              <a:t>address</a:t>
            </a:r>
            <a:r>
              <a:rPr sz="2200" b="1" spc="-30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these?</a:t>
            </a:r>
            <a:endParaRPr sz="2200">
              <a:latin typeface="Segoe UI Semibold"/>
              <a:cs typeface="Segoe UI Semibold"/>
            </a:endParaRPr>
          </a:p>
          <a:p>
            <a:pPr marL="12700" marR="81915">
              <a:lnSpc>
                <a:spcPct val="106100"/>
              </a:lnSpc>
            </a:pPr>
            <a:r>
              <a:rPr sz="2200" b="1" dirty="0">
                <a:latin typeface="Segoe UI Semibold"/>
                <a:cs typeface="Segoe UI Semibold"/>
              </a:rPr>
              <a:t>In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dirty="0">
                <a:latin typeface="Segoe UI Semibold"/>
                <a:cs typeface="Segoe UI Semibold"/>
              </a:rPr>
              <a:t>assessment, </a:t>
            </a:r>
            <a:r>
              <a:rPr sz="2200" b="1" spc="-5" dirty="0">
                <a:latin typeface="Segoe UI Semibold"/>
                <a:cs typeface="Segoe UI Semibold"/>
              </a:rPr>
              <a:t>what are the </a:t>
            </a:r>
            <a:r>
              <a:rPr sz="2200" b="1" spc="-10" dirty="0">
                <a:latin typeface="Segoe UI Semibold"/>
                <a:cs typeface="Segoe UI Semibold"/>
              </a:rPr>
              <a:t>strengths  </a:t>
            </a:r>
            <a:r>
              <a:rPr sz="2200" b="1" dirty="0">
                <a:latin typeface="Segoe UI Semibold"/>
                <a:cs typeface="Segoe UI Semibold"/>
              </a:rPr>
              <a:t>and </a:t>
            </a:r>
            <a:r>
              <a:rPr sz="2200" b="1" spc="-5" dirty="0">
                <a:latin typeface="Segoe UI Semibold"/>
                <a:cs typeface="Segoe UI Semibold"/>
              </a:rPr>
              <a:t>limitations </a:t>
            </a:r>
            <a:r>
              <a:rPr sz="2200" b="1" spc="-20" dirty="0">
                <a:latin typeface="Segoe UI Semibold"/>
                <a:cs typeface="Segoe UI Semibold"/>
              </a:rPr>
              <a:t>of </a:t>
            </a:r>
            <a:r>
              <a:rPr sz="2200" b="1" spc="-10" dirty="0">
                <a:latin typeface="Segoe UI Semibold"/>
                <a:cs typeface="Segoe UI Semibold"/>
              </a:rPr>
              <a:t>different initiatives—  </a:t>
            </a:r>
            <a:r>
              <a:rPr sz="2200" b="1" dirty="0">
                <a:latin typeface="Segoe UI Semibold"/>
                <a:cs typeface="Segoe UI Semibold"/>
              </a:rPr>
              <a:t>and</a:t>
            </a:r>
            <a:r>
              <a:rPr sz="2200" b="1" spc="-5" dirty="0">
                <a:latin typeface="Segoe UI Semibold"/>
                <a:cs typeface="Segoe UI Semibold"/>
              </a:rPr>
              <a:t> </a:t>
            </a:r>
            <a:r>
              <a:rPr sz="2200" b="1" spc="-15" dirty="0">
                <a:latin typeface="Segoe UI Semibold"/>
                <a:cs typeface="Segoe UI Semibold"/>
              </a:rPr>
              <a:t>why?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3441550"/>
            <a:ext cx="563816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latin typeface="Segoe UI Semibold"/>
                <a:cs typeface="Segoe UI Semibold"/>
              </a:rPr>
              <a:t>Do the </a:t>
            </a:r>
            <a:r>
              <a:rPr sz="2200" b="1" spc="-10" dirty="0">
                <a:latin typeface="Segoe UI Semibold"/>
                <a:cs typeface="Segoe UI Semibold"/>
              </a:rPr>
              <a:t>classroom environment, </a:t>
            </a:r>
            <a:r>
              <a:rPr sz="2200" b="1" spc="-5" dirty="0">
                <a:latin typeface="Segoe UI Semibold"/>
                <a:cs typeface="Segoe UI Semibold"/>
              </a:rPr>
              <a:t>instructional  approaches, course </a:t>
            </a:r>
            <a:r>
              <a:rPr sz="2200" b="1" dirty="0">
                <a:latin typeface="Segoe UI Semibold"/>
                <a:cs typeface="Segoe UI Semibold"/>
              </a:rPr>
              <a:t>description/focus, and  </a:t>
            </a:r>
            <a:r>
              <a:rPr sz="2200" b="1" spc="-10" dirty="0">
                <a:latin typeface="Segoe UI Semibold"/>
                <a:cs typeface="Segoe UI Semibold"/>
              </a:rPr>
              <a:t>resources </a:t>
            </a:r>
            <a:r>
              <a:rPr sz="2200" b="1" dirty="0">
                <a:latin typeface="Segoe UI Semibold"/>
                <a:cs typeface="Segoe UI Semibold"/>
              </a:rPr>
              <a:t>play a </a:t>
            </a:r>
            <a:r>
              <a:rPr sz="2200" b="1" spc="-10" dirty="0">
                <a:latin typeface="Segoe UI Semibold"/>
                <a:cs typeface="Segoe UI Semibold"/>
              </a:rPr>
              <a:t>role </a:t>
            </a:r>
            <a:r>
              <a:rPr sz="2200" b="1" spc="-5" dirty="0">
                <a:latin typeface="Segoe UI Semibold"/>
                <a:cs typeface="Segoe UI Semibold"/>
              </a:rPr>
              <a:t>in who participates in  </a:t>
            </a:r>
            <a:r>
              <a:rPr sz="2200" b="1" spc="-10" dirty="0">
                <a:latin typeface="Segoe UI Semibold"/>
                <a:cs typeface="Segoe UI Semibold"/>
              </a:rPr>
              <a:t>computer </a:t>
            </a:r>
            <a:r>
              <a:rPr sz="2200" b="1" spc="-5" dirty="0">
                <a:latin typeface="Segoe UI Semibold"/>
                <a:cs typeface="Segoe UI Semibold"/>
              </a:rPr>
              <a:t>science? </a:t>
            </a:r>
            <a:r>
              <a:rPr sz="2200" b="1" dirty="0">
                <a:latin typeface="Segoe UI Semibold"/>
                <a:cs typeface="Segoe UI Semibold"/>
              </a:rPr>
              <a:t>If </a:t>
            </a:r>
            <a:r>
              <a:rPr sz="2200" b="1" spc="-10" dirty="0">
                <a:latin typeface="Segoe UI Semibold"/>
                <a:cs typeface="Segoe UI Semibold"/>
              </a:rPr>
              <a:t>yes, </a:t>
            </a:r>
            <a:r>
              <a:rPr sz="2200" b="1" spc="-5" dirty="0">
                <a:latin typeface="Segoe UI Semibold"/>
                <a:cs typeface="Segoe UI Semibold"/>
              </a:rPr>
              <a:t>why </a:t>
            </a:r>
            <a:r>
              <a:rPr sz="2200" b="1" dirty="0">
                <a:latin typeface="Segoe UI Semibold"/>
                <a:cs typeface="Segoe UI Semibold"/>
              </a:rPr>
              <a:t>and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how?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4835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327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60540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01 Mentoring Roles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	</a:t>
            </a: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0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193506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Program</a:t>
            </a:r>
            <a:r>
              <a:rPr sz="1200" b="1" spc="-1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498382" y="228245"/>
            <a:ext cx="42608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Bi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9355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417330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42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3100" y="1281903"/>
            <a:ext cx="3898265" cy="609884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Icebreaker: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Bingo</a:t>
            </a:r>
            <a:endParaRPr sz="36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445"/>
              </a:spcBef>
            </a:pPr>
            <a:r>
              <a:rPr lang="en-US"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Find someone to talk with and choose a topic from one of the squares. Initial the square on your partner’s sheet, then find someone new. Check off all squares to get Bingo!</a:t>
            </a:r>
          </a:p>
          <a:p>
            <a:pPr marL="12700">
              <a:lnSpc>
                <a:spcPct val="100000"/>
              </a:lnSpc>
              <a:spcBef>
                <a:spcPts val="3445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Other Example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Prompts: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3365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things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being a 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TA/mentor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 you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nervous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concerned?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21399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qualities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good 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TA/mentor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needs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Name one thing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 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would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315200" y="582714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66"/>
                </a:moveTo>
                <a:lnTo>
                  <a:pt x="2456688" y="2548966"/>
                </a:lnTo>
                <a:lnTo>
                  <a:pt x="2456688" y="0"/>
                </a:lnTo>
                <a:lnTo>
                  <a:pt x="0" y="0"/>
                </a:lnTo>
                <a:lnTo>
                  <a:pt x="0" y="2548966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315200" y="3131667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66"/>
                </a:moveTo>
                <a:lnTo>
                  <a:pt x="2456688" y="2548966"/>
                </a:lnTo>
                <a:lnTo>
                  <a:pt x="2456688" y="0"/>
                </a:lnTo>
                <a:lnTo>
                  <a:pt x="0" y="0"/>
                </a:lnTo>
                <a:lnTo>
                  <a:pt x="0" y="2548966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315200" y="5680646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53"/>
                </a:moveTo>
                <a:lnTo>
                  <a:pt x="2456688" y="2548953"/>
                </a:lnTo>
                <a:lnTo>
                  <a:pt x="2456688" y="0"/>
                </a:lnTo>
                <a:lnTo>
                  <a:pt x="0" y="0"/>
                </a:lnTo>
                <a:lnTo>
                  <a:pt x="0" y="254895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9771888" y="582714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66"/>
                </a:moveTo>
                <a:lnTo>
                  <a:pt x="2456688" y="2548966"/>
                </a:lnTo>
                <a:lnTo>
                  <a:pt x="2456688" y="0"/>
                </a:lnTo>
                <a:lnTo>
                  <a:pt x="0" y="0"/>
                </a:lnTo>
                <a:lnTo>
                  <a:pt x="0" y="2548966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9771888" y="3131667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66"/>
                </a:moveTo>
                <a:lnTo>
                  <a:pt x="2456688" y="2548966"/>
                </a:lnTo>
                <a:lnTo>
                  <a:pt x="2456688" y="0"/>
                </a:lnTo>
                <a:lnTo>
                  <a:pt x="0" y="0"/>
                </a:lnTo>
                <a:lnTo>
                  <a:pt x="0" y="2548966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9771888" y="5680646"/>
            <a:ext cx="2456815" cy="2549525"/>
          </a:xfrm>
          <a:custGeom>
            <a:avLst/>
            <a:gdLst/>
            <a:ahLst/>
            <a:cxnLst/>
            <a:rect l="l" t="t" r="r" b="b"/>
            <a:pathLst>
              <a:path w="2456815" h="2549525">
                <a:moveTo>
                  <a:pt x="0" y="2548953"/>
                </a:moveTo>
                <a:lnTo>
                  <a:pt x="2456700" y="2548953"/>
                </a:lnTo>
                <a:lnTo>
                  <a:pt x="2456700" y="0"/>
                </a:lnTo>
                <a:lnTo>
                  <a:pt x="0" y="0"/>
                </a:lnTo>
                <a:lnTo>
                  <a:pt x="0" y="254895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228576" y="582726"/>
            <a:ext cx="2402205" cy="2549525"/>
          </a:xfrm>
          <a:custGeom>
            <a:avLst/>
            <a:gdLst/>
            <a:ahLst/>
            <a:cxnLst/>
            <a:rect l="l" t="t" r="r" b="b"/>
            <a:pathLst>
              <a:path w="2402205" h="2549525">
                <a:moveTo>
                  <a:pt x="0" y="2548953"/>
                </a:moveTo>
                <a:lnTo>
                  <a:pt x="2401824" y="2548953"/>
                </a:lnTo>
                <a:lnTo>
                  <a:pt x="2401824" y="0"/>
                </a:lnTo>
                <a:lnTo>
                  <a:pt x="0" y="0"/>
                </a:lnTo>
                <a:lnTo>
                  <a:pt x="0" y="254895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228576" y="3131692"/>
            <a:ext cx="2402205" cy="2549525"/>
          </a:xfrm>
          <a:custGeom>
            <a:avLst/>
            <a:gdLst/>
            <a:ahLst/>
            <a:cxnLst/>
            <a:rect l="l" t="t" r="r" b="b"/>
            <a:pathLst>
              <a:path w="2402205" h="2549525">
                <a:moveTo>
                  <a:pt x="0" y="2548953"/>
                </a:moveTo>
                <a:lnTo>
                  <a:pt x="2401824" y="2548953"/>
                </a:lnTo>
                <a:lnTo>
                  <a:pt x="2401824" y="0"/>
                </a:lnTo>
                <a:lnTo>
                  <a:pt x="0" y="0"/>
                </a:lnTo>
                <a:lnTo>
                  <a:pt x="0" y="254895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228576" y="5680646"/>
            <a:ext cx="2402205" cy="2549525"/>
          </a:xfrm>
          <a:custGeom>
            <a:avLst/>
            <a:gdLst/>
            <a:ahLst/>
            <a:cxnLst/>
            <a:rect l="l" t="t" r="r" b="b"/>
            <a:pathLst>
              <a:path w="2402205" h="2549525">
                <a:moveTo>
                  <a:pt x="0" y="2548953"/>
                </a:moveTo>
                <a:lnTo>
                  <a:pt x="2401824" y="2548953"/>
                </a:lnTo>
                <a:lnTo>
                  <a:pt x="2401824" y="0"/>
                </a:lnTo>
                <a:lnTo>
                  <a:pt x="0" y="0"/>
                </a:lnTo>
                <a:lnTo>
                  <a:pt x="0" y="254895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7588250" y="784662"/>
            <a:ext cx="141160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are </a:t>
            </a:r>
            <a:r>
              <a:rPr sz="1800" b="1" spc="-10" dirty="0">
                <a:latin typeface="Segoe UI Semibold"/>
                <a:cs typeface="Segoe UI Semibold"/>
              </a:rPr>
              <a:t>you  </a:t>
            </a:r>
            <a:r>
              <a:rPr sz="1800" b="1" dirty="0">
                <a:latin typeface="Segoe UI Semibold"/>
                <a:cs typeface="Segoe UI Semibold"/>
              </a:rPr>
              <a:t>feeling</a:t>
            </a:r>
            <a:r>
              <a:rPr sz="1800" b="1" spc="-10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about  being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here?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2" name="object 32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17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7588250" y="3349097"/>
            <a:ext cx="163322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hope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18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this</a:t>
            </a:r>
            <a:r>
              <a:rPr sz="18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training?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7588250" y="5904617"/>
            <a:ext cx="175450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What qualities  </a:t>
            </a:r>
            <a:r>
              <a:rPr sz="1800" b="1" spc="-10" dirty="0">
                <a:latin typeface="Segoe UI Semibold"/>
                <a:cs typeface="Segoe UI Semibold"/>
              </a:rPr>
              <a:t>have your  </a:t>
            </a:r>
            <a:r>
              <a:rPr sz="1800" b="1" spc="-5" dirty="0">
                <a:latin typeface="Segoe UI Semibold"/>
                <a:cs typeface="Segoe UI Semibold"/>
              </a:rPr>
              <a:t>favorite</a:t>
            </a:r>
            <a:r>
              <a:rPr sz="1800" b="1" spc="-8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teachers  had in</a:t>
            </a:r>
            <a:r>
              <a:rPr sz="1800" b="1" spc="-8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common?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10053472" y="784434"/>
            <a:ext cx="145161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algn="just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Describe</a:t>
            </a:r>
            <a:r>
              <a:rPr sz="18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ideal learning  conditions.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10053472" y="3348869"/>
            <a:ext cx="1812925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Describe </a:t>
            </a:r>
            <a:r>
              <a:rPr sz="1800" b="1" spc="-10" dirty="0">
                <a:latin typeface="Segoe UI Semibold"/>
                <a:cs typeface="Segoe UI Semibold"/>
              </a:rPr>
              <a:t>your  </a:t>
            </a:r>
            <a:r>
              <a:rPr sz="1800" b="1" spc="-5" dirty="0">
                <a:latin typeface="Segoe UI Semibold"/>
                <a:cs typeface="Segoe UI Semibold"/>
              </a:rPr>
              <a:t>experience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either  in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classroom</a:t>
            </a:r>
            <a:endParaRPr sz="1800">
              <a:latin typeface="Segoe UI Semibold"/>
              <a:cs typeface="Segoe UI Semibold"/>
            </a:endParaRPr>
          </a:p>
          <a:p>
            <a:pPr marL="12700" marR="133985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during </a:t>
            </a:r>
            <a:r>
              <a:rPr sz="1800" b="1" spc="-70" dirty="0">
                <a:latin typeface="Segoe UI Semibold"/>
                <a:cs typeface="Segoe UI Semibold"/>
              </a:rPr>
              <a:t>TA  </a:t>
            </a:r>
            <a:r>
              <a:rPr sz="1800" b="1" spc="-5" dirty="0">
                <a:latin typeface="Segoe UI Semibold"/>
                <a:cs typeface="Segoe UI Semibold"/>
              </a:rPr>
              <a:t>hours when</a:t>
            </a:r>
            <a:r>
              <a:rPr sz="1800" b="1" spc="-7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you  </a:t>
            </a:r>
            <a:r>
              <a:rPr sz="1800" b="1" dirty="0">
                <a:latin typeface="Segoe UI Semibold"/>
                <a:cs typeface="Segoe UI Semibold"/>
              </a:rPr>
              <a:t>felt </a:t>
            </a:r>
            <a:r>
              <a:rPr sz="1800" b="1" spc="-5" dirty="0">
                <a:latin typeface="Segoe UI Semibold"/>
                <a:cs typeface="Segoe UI Semibold"/>
              </a:rPr>
              <a:t>judged or  </a:t>
            </a:r>
            <a:r>
              <a:rPr sz="1800" b="1" spc="-10" dirty="0">
                <a:latin typeface="Segoe UI Semibold"/>
                <a:cs typeface="Segoe UI Semibold"/>
              </a:rPr>
              <a:t>excluded.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8" name="object 28"/>
          <p:cNvSpPr txBox="1"/>
          <p:nvPr/>
        </p:nvSpPr>
        <p:spPr>
          <a:xfrm>
            <a:off x="10053472" y="5904160"/>
            <a:ext cx="173863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 algn="just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made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a</a:t>
            </a:r>
            <a:r>
              <a:rPr sz="18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TA/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9" name="object 29"/>
          <p:cNvSpPr txBox="1"/>
          <p:nvPr/>
        </p:nvSpPr>
        <p:spPr>
          <a:xfrm>
            <a:off x="12488976" y="783977"/>
            <a:ext cx="1577975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Name </a:t>
            </a:r>
            <a:r>
              <a:rPr sz="1800" b="1" dirty="0">
                <a:latin typeface="Segoe UI Semibold"/>
                <a:cs typeface="Segoe UI Semibold"/>
              </a:rPr>
              <a:t>at </a:t>
            </a:r>
            <a:r>
              <a:rPr sz="1800" b="1" spc="-5" dirty="0">
                <a:latin typeface="Segoe UI Semibold"/>
                <a:cs typeface="Segoe UI Semibold"/>
              </a:rPr>
              <a:t>least  two </a:t>
            </a:r>
            <a:r>
              <a:rPr sz="1800" b="1" dirty="0">
                <a:latin typeface="Segoe UI Semibold"/>
                <a:cs typeface="Segoe UI Semibold"/>
              </a:rPr>
              <a:t>people  </a:t>
            </a:r>
            <a:r>
              <a:rPr sz="1800" b="1" spc="-5" dirty="0">
                <a:latin typeface="Segoe UI Semibold"/>
                <a:cs typeface="Segoe UI Semibold"/>
              </a:rPr>
              <a:t>who taught  </a:t>
            </a:r>
            <a:r>
              <a:rPr sz="1800" b="1" spc="-10" dirty="0">
                <a:latin typeface="Segoe UI Semibold"/>
                <a:cs typeface="Segoe UI Semibold"/>
              </a:rPr>
              <a:t>you</a:t>
            </a:r>
            <a:r>
              <a:rPr sz="1800" b="1" spc="-8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something  </a:t>
            </a:r>
            <a:r>
              <a:rPr sz="1800" b="1" dirty="0">
                <a:latin typeface="Segoe UI Semibold"/>
                <a:cs typeface="Segoe UI Semibold"/>
              </a:rPr>
              <a:t>important.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0" name="object 30"/>
          <p:cNvSpPr txBox="1"/>
          <p:nvPr/>
        </p:nvSpPr>
        <p:spPr>
          <a:xfrm>
            <a:off x="12488976" y="3348183"/>
            <a:ext cx="1619250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 a </a:t>
            </a:r>
            <a:r>
              <a:rPr sz="18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TA/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r>
              <a:rPr sz="18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looking 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forward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1" name="object 31"/>
          <p:cNvSpPr txBox="1"/>
          <p:nvPr/>
        </p:nvSpPr>
        <p:spPr>
          <a:xfrm>
            <a:off x="12488976" y="5903474"/>
            <a:ext cx="170370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What do </a:t>
            </a:r>
            <a:r>
              <a:rPr sz="1800" b="1" spc="-10" dirty="0">
                <a:latin typeface="Segoe UI Semibold"/>
                <a:cs typeface="Segoe UI Semibold"/>
              </a:rPr>
              <a:t>you</a:t>
            </a:r>
            <a:r>
              <a:rPr sz="1800" b="1" spc="-9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do  </a:t>
            </a:r>
            <a:r>
              <a:rPr sz="1800" b="1" spc="-5" dirty="0">
                <a:latin typeface="Segoe UI Semibold"/>
                <a:cs typeface="Segoe UI Semibold"/>
              </a:rPr>
              <a:t>when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are  uncomfortable  with something  said 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group  </a:t>
            </a:r>
            <a:r>
              <a:rPr sz="1800" b="1" dirty="0">
                <a:latin typeface="Segoe UI Semibold"/>
                <a:cs typeface="Segoe UI Semibold"/>
              </a:rPr>
              <a:t>discussion?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271645" cy="22120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Individual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Reflection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lang="en-US" sz="1800" b="1" spc="-15" dirty="0">
                <a:latin typeface="Segoe UI Semibold"/>
                <a:cs typeface="Segoe UI Semibold"/>
              </a:rPr>
              <a:t>Read </a:t>
            </a:r>
            <a:r>
              <a:rPr lang="en-US" sz="1800" b="1" spc="-5" dirty="0">
                <a:latin typeface="Segoe UI Semibold"/>
                <a:cs typeface="Segoe UI Semibold"/>
              </a:rPr>
              <a:t>the stories </a:t>
            </a:r>
            <a:r>
              <a:rPr lang="en-US" sz="1800" b="1" dirty="0">
                <a:latin typeface="Segoe UI Semibold"/>
                <a:cs typeface="Segoe UI Semibold"/>
              </a:rPr>
              <a:t>and </a:t>
            </a:r>
            <a:r>
              <a:rPr lang="en-US" sz="1800" b="1" spc="-5" dirty="0">
                <a:latin typeface="Segoe UI Semibold"/>
                <a:cs typeface="Segoe UI Semibold"/>
              </a:rPr>
              <a:t>write the </a:t>
            </a:r>
            <a:r>
              <a:rPr lang="en-US" sz="1800" b="1" dirty="0">
                <a:latin typeface="Segoe UI Semibold"/>
                <a:cs typeface="Segoe UI Semibold"/>
              </a:rPr>
              <a:t>assumptions </a:t>
            </a:r>
            <a:r>
              <a:rPr lang="en-US" sz="1800" b="1" spc="-10" dirty="0">
                <a:latin typeface="Segoe UI Semibold"/>
                <a:cs typeface="Segoe UI Semibold"/>
              </a:rPr>
              <a:t>you </a:t>
            </a:r>
            <a:r>
              <a:rPr lang="en-US" sz="1800" b="1" dirty="0">
                <a:latin typeface="Segoe UI Semibold"/>
                <a:cs typeface="Segoe UI Semibold"/>
              </a:rPr>
              <a:t>may</a:t>
            </a:r>
            <a:r>
              <a:rPr lang="en-US" sz="1800" b="1" spc="-10" dirty="0">
                <a:latin typeface="Segoe UI Semibold"/>
                <a:cs typeface="Segoe UI Semibold"/>
              </a:rPr>
              <a:t> make. Be as honest as possible; you will not be asked to share or turn this in.</a:t>
            </a:r>
            <a:endParaRPr lang="en-US"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665470" cy="2774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Person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2200">
              <a:latin typeface="Segoe UI Semibold"/>
              <a:cs typeface="Segoe UI Semibold"/>
            </a:endParaRPr>
          </a:p>
          <a:p>
            <a:pPr marL="12700" marR="19621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meet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him, 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expresses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anxieties 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taking Computer  Science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clearly concerned that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his head. 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mentions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he 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22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Art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History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major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no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previous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experience with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programming.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2D3AAAFA-954B-4A04-9075-F324F5D52799}"/>
              </a:ext>
            </a:extLst>
          </p:cNvPr>
          <p:cNvSpPr txBox="1"/>
          <p:nvPr/>
        </p:nvSpPr>
        <p:spPr>
          <a:xfrm>
            <a:off x="673100" y="3505200"/>
            <a:ext cx="451802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7810" marR="5080" indent="-24574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kinds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things 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 recognize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initial 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01EB4501-2865-4CB3-B1A4-2DD315D6F247}"/>
              </a:ext>
            </a:extLst>
          </p:cNvPr>
          <p:cNvSpPr txBox="1"/>
          <p:nvPr/>
        </p:nvSpPr>
        <p:spPr>
          <a:xfrm>
            <a:off x="673100" y="4622597"/>
            <a:ext cx="498348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greater 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3505200"/>
            <a:ext cx="451802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7810" marR="5080" indent="-24574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kinds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things 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 recognize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initial 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4622597"/>
            <a:ext cx="498348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greater 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271645" cy="22120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Individual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Reflection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write the </a:t>
            </a:r>
            <a:r>
              <a:rPr sz="1800" b="1" dirty="0">
                <a:latin typeface="Segoe UI Semibold"/>
                <a:cs typeface="Segoe UI Semibold"/>
              </a:rPr>
              <a:t>assumptions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may</a:t>
            </a:r>
            <a:r>
              <a:rPr sz="1800" b="1" spc="-10" dirty="0">
                <a:latin typeface="Segoe UI Semibold"/>
                <a:cs typeface="Segoe UI Semibold"/>
              </a:rPr>
              <a:t> make.</a:t>
            </a:r>
            <a:r>
              <a:rPr lang="en-US" sz="1800" b="1" spc="-10" dirty="0">
                <a:latin typeface="Segoe UI Semibold"/>
                <a:cs typeface="Segoe UI Semibold"/>
              </a:rPr>
              <a:t> Be as honest as possible; you will not be asked to share or turn this in.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469890" cy="2774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Person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meet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them, they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start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telling 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favorite  programming projects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high school.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point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dropping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few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technical  terms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expressing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enthusiasm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studying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Computer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Science.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271645" cy="221201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Individual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Reflection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lang="en-US" sz="1800" b="1" spc="-15" dirty="0">
                <a:latin typeface="Segoe UI Semibold"/>
                <a:cs typeface="Segoe UI Semibold"/>
              </a:rPr>
              <a:t>Read </a:t>
            </a:r>
            <a:r>
              <a:rPr lang="en-US" sz="1800" b="1" spc="-5" dirty="0">
                <a:latin typeface="Segoe UI Semibold"/>
                <a:cs typeface="Segoe UI Semibold"/>
              </a:rPr>
              <a:t>the stories </a:t>
            </a:r>
            <a:r>
              <a:rPr lang="en-US" sz="1800" b="1" dirty="0">
                <a:latin typeface="Segoe UI Semibold"/>
                <a:cs typeface="Segoe UI Semibold"/>
              </a:rPr>
              <a:t>and </a:t>
            </a:r>
            <a:r>
              <a:rPr lang="en-US" sz="1800" b="1" spc="-5" dirty="0">
                <a:latin typeface="Segoe UI Semibold"/>
                <a:cs typeface="Segoe UI Semibold"/>
              </a:rPr>
              <a:t>write the </a:t>
            </a:r>
            <a:r>
              <a:rPr lang="en-US" sz="1800" b="1" dirty="0">
                <a:latin typeface="Segoe UI Semibold"/>
                <a:cs typeface="Segoe UI Semibold"/>
              </a:rPr>
              <a:t>assumptions </a:t>
            </a:r>
            <a:r>
              <a:rPr lang="en-US" sz="1800" b="1" spc="-10" dirty="0">
                <a:latin typeface="Segoe UI Semibold"/>
                <a:cs typeface="Segoe UI Semibold"/>
              </a:rPr>
              <a:t>you </a:t>
            </a:r>
            <a:r>
              <a:rPr lang="en-US" sz="1800" b="1" dirty="0">
                <a:latin typeface="Segoe UI Semibold"/>
                <a:cs typeface="Segoe UI Semibold"/>
              </a:rPr>
              <a:t>may</a:t>
            </a:r>
            <a:r>
              <a:rPr lang="en-US" sz="1800" b="1" spc="-10" dirty="0">
                <a:latin typeface="Segoe UI Semibold"/>
                <a:cs typeface="Segoe UI Semibold"/>
              </a:rPr>
              <a:t> make. Be as honest as possible; you will not be asked to share or turn this in.</a:t>
            </a:r>
            <a:endParaRPr lang="en-US"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663565" cy="34855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Person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meet 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her,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she 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effusive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appears much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older than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She tells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she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non-traditional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age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she hasn’t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taken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Math class in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</a:t>
            </a:r>
            <a:endParaRPr sz="2200">
              <a:latin typeface="Segoe UI Semibold"/>
              <a:cs typeface="Segoe UI Semibold"/>
            </a:endParaRPr>
          </a:p>
          <a:p>
            <a:pPr marL="12700" marR="69850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30 years. She says her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kids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convinced  her that she needs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familiar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 computers. She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doesn’t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all anxious  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9149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33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5F36CF5B-7367-473C-BC37-45308AAB2F04}"/>
              </a:ext>
            </a:extLst>
          </p:cNvPr>
          <p:cNvSpPr txBox="1"/>
          <p:nvPr/>
        </p:nvSpPr>
        <p:spPr>
          <a:xfrm>
            <a:off x="673100" y="3505200"/>
            <a:ext cx="451802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7810" marR="5080" indent="-24574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kinds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things 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 recognize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initial 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6" name="object 4">
            <a:extLst>
              <a:ext uri="{FF2B5EF4-FFF2-40B4-BE49-F238E27FC236}">
                <a16:creationId xmlns:a16="http://schemas.microsoft.com/office/drawing/2014/main" id="{DF290850-05F5-47F5-A744-1B31D2F2D3B6}"/>
              </a:ext>
            </a:extLst>
          </p:cNvPr>
          <p:cNvSpPr txBox="1"/>
          <p:nvPr/>
        </p:nvSpPr>
        <p:spPr>
          <a:xfrm>
            <a:off x="673100" y="4622597"/>
            <a:ext cx="498348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promote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greater  </a:t>
            </a: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belonging </a:t>
            </a:r>
            <a:r>
              <a:rPr sz="1800" b="1" spc="-5" dirty="0">
                <a:latin typeface="Segoe UI Semibold"/>
                <a:cs typeface="Segoe UI Semibold"/>
              </a:rPr>
              <a:t>in each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students?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780405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6355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 made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make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CS 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accessible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inclusive,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 still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done.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It’s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responsibility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promote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foster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culture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inclusivity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belongingness.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3444922"/>
            <a:ext cx="5891530" cy="24233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9370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note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assumptions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they enter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 and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behavior.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brave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stick 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and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/or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stand up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others.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6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continued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research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this</a:t>
            </a:r>
            <a:r>
              <a:rPr sz="2200" b="1" spc="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91265" y="228245"/>
            <a:ext cx="6521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Wrap</a:t>
            </a:r>
            <a:r>
              <a:rPr sz="1200" b="1" u="sng" spc="7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18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8219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08 </a:t>
            </a:r>
            <a:r>
              <a:rPr sz="1200" b="1" spc="-10" dirty="0">
                <a:latin typeface="Segoe UI Semibold"/>
                <a:cs typeface="Segoe UI Semibold"/>
              </a:rPr>
              <a:t>Promoting </a:t>
            </a:r>
            <a:r>
              <a:rPr sz="1200" b="1" spc="-5" dirty="0">
                <a:latin typeface="Segoe UI Semibold"/>
                <a:cs typeface="Segoe UI Semibold"/>
              </a:rPr>
              <a:t>Belonging in </a:t>
            </a:r>
            <a:r>
              <a:rPr sz="1200" b="1" spc="-25" dirty="0">
                <a:latin typeface="Segoe UI Semibold"/>
                <a:cs typeface="Segoe UI Semibold"/>
              </a:rPr>
              <a:t>Tech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Fields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3498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046723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714894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3110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1829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80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740" y="1354024"/>
            <a:ext cx="2639695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Brown,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5" dirty="0">
                <a:latin typeface="Segoe UI Semibold"/>
                <a:cs typeface="Segoe UI Semibold"/>
              </a:rPr>
              <a:t>(2010). </a:t>
            </a:r>
            <a:r>
              <a:rPr sz="1200" b="1" dirty="0">
                <a:latin typeface="Segoe UI Semibold"/>
                <a:cs typeface="Segoe UI Semibold"/>
              </a:rPr>
              <a:t>The gifts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dirty="0">
                <a:latin typeface="Segoe UI Semibold"/>
                <a:cs typeface="Segoe UI Semibold"/>
              </a:rPr>
              <a:t>imperfection: Let go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who you</a:t>
            </a:r>
            <a:r>
              <a:rPr sz="1200" b="1" spc="-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think  </a:t>
            </a:r>
            <a:r>
              <a:rPr sz="1200" b="1" spc="-10" dirty="0">
                <a:latin typeface="Segoe UI Semibold"/>
                <a:cs typeface="Segoe UI Semibold"/>
              </a:rPr>
              <a:t>you’re </a:t>
            </a:r>
            <a:r>
              <a:rPr sz="1200" b="1" spc="-5" dirty="0">
                <a:latin typeface="Segoe UI Semibold"/>
                <a:cs typeface="Segoe UI Semibold"/>
              </a:rPr>
              <a:t>supposed to </a:t>
            </a:r>
            <a:r>
              <a:rPr sz="1200" b="1" dirty="0">
                <a:latin typeface="Segoe UI Semibold"/>
                <a:cs typeface="Segoe UI Semibold"/>
              </a:rPr>
              <a:t>be and </a:t>
            </a:r>
            <a:r>
              <a:rPr sz="1200" b="1" spc="-5" dirty="0">
                <a:latin typeface="Segoe UI Semibold"/>
                <a:cs typeface="Segoe UI Semibold"/>
              </a:rPr>
              <a:t>embrace  who you are. Hazelden</a:t>
            </a:r>
            <a:r>
              <a:rPr sz="1200" b="1" spc="-4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Publishing.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740" y="2306524"/>
            <a:ext cx="2612390" cy="5351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70815">
              <a:lnSpc>
                <a:spcPct val="104200"/>
              </a:lnSpc>
              <a:spcBef>
                <a:spcPts val="4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Burgstahler, </a:t>
            </a:r>
            <a:r>
              <a:rPr sz="1200" b="1" spc="-5" dirty="0">
                <a:latin typeface="Segoe UI Semibold"/>
                <a:cs typeface="Segoe UI Semibold"/>
              </a:rPr>
              <a:t>S. (2011). Universal  </a:t>
            </a:r>
            <a:r>
              <a:rPr sz="1200" b="1" dirty="0">
                <a:latin typeface="Segoe UI Semibold"/>
                <a:cs typeface="Segoe UI Semibold"/>
              </a:rPr>
              <a:t>design: Implications for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computing  education. </a:t>
            </a:r>
            <a:r>
              <a:rPr sz="1200" b="1" spc="-10" dirty="0">
                <a:latin typeface="Segoe UI Semibold"/>
                <a:cs typeface="Segoe UI Semibold"/>
              </a:rPr>
              <a:t>ACM</a:t>
            </a:r>
            <a:r>
              <a:rPr sz="1200" b="1" spc="-15" dirty="0">
                <a:latin typeface="Segoe UI Semibold"/>
                <a:cs typeface="Segoe UI Semibold"/>
              </a:rPr>
              <a:t> Transactions,</a:t>
            </a:r>
            <a:endParaRPr sz="1200">
              <a:latin typeface="Segoe UI Semibold"/>
              <a:cs typeface="Segoe UI Semibold"/>
            </a:endParaRPr>
          </a:p>
          <a:p>
            <a:pPr marL="12700" marR="54991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11(3). https://dl.acm.org/  </a:t>
            </a:r>
            <a:r>
              <a:rPr sz="1200" b="1" dirty="0">
                <a:latin typeface="Segoe UI Semibold"/>
                <a:cs typeface="Segoe UI Semibold"/>
              </a:rPr>
              <a:t>doi/10.1145/2037276.2037283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220979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Cheryan, </a:t>
            </a:r>
            <a:r>
              <a:rPr sz="1200" b="1" spc="-5" dirty="0">
                <a:latin typeface="Segoe UI Semibold"/>
                <a:cs typeface="Segoe UI Semibold"/>
              </a:rPr>
              <a:t>S., Plaut, </a:t>
            </a:r>
            <a:r>
              <a:rPr sz="1200" b="1" spc="-65" dirty="0">
                <a:latin typeface="Segoe UI Semibold"/>
                <a:cs typeface="Segoe UI Semibold"/>
              </a:rPr>
              <a:t>V. </a:t>
            </a:r>
            <a:r>
              <a:rPr sz="1200" b="1" spc="-5" dirty="0">
                <a:latin typeface="Segoe UI Semibold"/>
                <a:cs typeface="Segoe UI Semibold"/>
              </a:rPr>
              <a:t>C., Davies, </a:t>
            </a:r>
            <a:r>
              <a:rPr sz="1200" b="1" spc="-95" dirty="0">
                <a:latin typeface="Segoe UI Semibold"/>
                <a:cs typeface="Segoe UI Semibold"/>
              </a:rPr>
              <a:t>P.  </a:t>
            </a:r>
            <a:r>
              <a:rPr sz="1200" b="1" spc="-5" dirty="0">
                <a:latin typeface="Segoe UI Semibold"/>
                <a:cs typeface="Segoe UI Semibold"/>
              </a:rPr>
              <a:t>G.,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0" dirty="0">
                <a:latin typeface="Segoe UI Semibold"/>
                <a:cs typeface="Segoe UI Semibold"/>
              </a:rPr>
              <a:t>Steele, </a:t>
            </a:r>
            <a:r>
              <a:rPr sz="1200" b="1" spc="-5" dirty="0">
                <a:latin typeface="Segoe UI Semibold"/>
                <a:cs typeface="Segoe UI Semibold"/>
              </a:rPr>
              <a:t>C. M. (2009). Ambient  </a:t>
            </a:r>
            <a:r>
              <a:rPr sz="1200" b="1" dirty="0">
                <a:latin typeface="Segoe UI Semibold"/>
                <a:cs typeface="Segoe UI Semibold"/>
              </a:rPr>
              <a:t>belonging: </a:t>
            </a:r>
            <a:r>
              <a:rPr sz="1200" b="1" spc="-5" dirty="0">
                <a:latin typeface="Segoe UI Semibold"/>
                <a:cs typeface="Segoe UI Semibold"/>
              </a:rPr>
              <a:t>How </a:t>
            </a:r>
            <a:r>
              <a:rPr sz="1200" b="1" spc="-10" dirty="0">
                <a:latin typeface="Segoe UI Semibold"/>
                <a:cs typeface="Segoe UI Semibold"/>
              </a:rPr>
              <a:t>stereotypical  </a:t>
            </a:r>
            <a:r>
              <a:rPr sz="1200" b="1" spc="-5" dirty="0">
                <a:latin typeface="Segoe UI Semibold"/>
                <a:cs typeface="Segoe UI Semibold"/>
              </a:rPr>
              <a:t>cues impact </a:t>
            </a:r>
            <a:r>
              <a:rPr sz="1200" b="1" dirty="0">
                <a:latin typeface="Segoe UI Semibold"/>
                <a:cs typeface="Segoe UI Semibold"/>
              </a:rPr>
              <a:t>gender </a:t>
            </a:r>
            <a:r>
              <a:rPr sz="1200" b="1" spc="-5" dirty="0">
                <a:latin typeface="Segoe UI Semibold"/>
                <a:cs typeface="Segoe UI Semibold"/>
              </a:rPr>
              <a:t>participation  in computer science. Journal </a:t>
            </a:r>
            <a:r>
              <a:rPr sz="1200" b="1" spc="-10" dirty="0">
                <a:latin typeface="Segoe UI Semibold"/>
                <a:cs typeface="Segoe UI Semibold"/>
              </a:rPr>
              <a:t>of  Personality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Social </a:t>
            </a:r>
            <a:r>
              <a:rPr sz="1200" b="1" spc="-10" dirty="0">
                <a:latin typeface="Segoe UI Semibold"/>
                <a:cs typeface="Segoe UI Semibold"/>
              </a:rPr>
              <a:t>Psychology,  </a:t>
            </a:r>
            <a:r>
              <a:rPr sz="1200" b="1" spc="-5" dirty="0">
                <a:latin typeface="Segoe UI Semibold"/>
                <a:cs typeface="Segoe UI Semibold"/>
              </a:rPr>
              <a:t>97(6), 1045–1060. </a:t>
            </a:r>
            <a:r>
              <a:rPr sz="1200" b="1" dirty="0">
                <a:latin typeface="Segoe UI Semibold"/>
                <a:cs typeface="Segoe UI Semibold"/>
              </a:rPr>
              <a:t>https://doi.  </a:t>
            </a:r>
            <a:r>
              <a:rPr sz="1200" b="1" spc="-5" dirty="0">
                <a:latin typeface="Segoe UI Semibold"/>
                <a:cs typeface="Segoe UI Semibold"/>
              </a:rPr>
              <a:t>org/10.1037/a0016239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11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200" b="1" dirty="0">
                <a:latin typeface="Segoe UI Semibold"/>
                <a:cs typeface="Segoe UI Semibold"/>
              </a:rPr>
              <a:t>Cheryan, </a:t>
            </a:r>
            <a:r>
              <a:rPr sz="1200" b="1" spc="-5" dirty="0">
                <a:latin typeface="Segoe UI Semibold"/>
                <a:cs typeface="Segoe UI Semibold"/>
              </a:rPr>
              <a:t>S. Drury,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3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Vichayapai,</a:t>
            </a:r>
            <a:endParaRPr sz="1200">
              <a:latin typeface="Segoe UI Semibold"/>
              <a:cs typeface="Segoe UI Semibold"/>
            </a:endParaRPr>
          </a:p>
          <a:p>
            <a:pPr marL="12700" marR="21336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M. (2013). </a:t>
            </a:r>
            <a:r>
              <a:rPr sz="1200" b="1" dirty="0">
                <a:latin typeface="Segoe UI Semibold"/>
                <a:cs typeface="Segoe UI Semibold"/>
              </a:rPr>
              <a:t>Enduring </a:t>
            </a:r>
            <a:r>
              <a:rPr sz="1200" b="1" spc="-5" dirty="0">
                <a:latin typeface="Segoe UI Semibold"/>
                <a:cs typeface="Segoe UI Semibold"/>
              </a:rPr>
              <a:t>influence </a:t>
            </a:r>
            <a:r>
              <a:rPr sz="1200" b="1" spc="-10" dirty="0">
                <a:latin typeface="Segoe UI Semibold"/>
                <a:cs typeface="Segoe UI Semibold"/>
              </a:rPr>
              <a:t>of  stereotypical </a:t>
            </a:r>
            <a:r>
              <a:rPr sz="1200" b="1" spc="-5" dirty="0">
                <a:latin typeface="Segoe UI Semibold"/>
                <a:cs typeface="Segoe UI Semibold"/>
              </a:rPr>
              <a:t>computer science  </a:t>
            </a:r>
            <a:r>
              <a:rPr sz="1200" b="1" spc="-10" dirty="0">
                <a:latin typeface="Segoe UI Semibold"/>
                <a:cs typeface="Segoe UI Semibold"/>
              </a:rPr>
              <a:t>role </a:t>
            </a:r>
            <a:r>
              <a:rPr sz="1200" b="1" dirty="0">
                <a:latin typeface="Segoe UI Semibold"/>
                <a:cs typeface="Segoe UI Semibold"/>
              </a:rPr>
              <a:t>models </a:t>
            </a:r>
            <a:r>
              <a:rPr sz="1200" b="1" spc="-5" dirty="0">
                <a:latin typeface="Segoe UI Semibold"/>
                <a:cs typeface="Segoe UI Semibold"/>
              </a:rPr>
              <a:t>on </a:t>
            </a:r>
            <a:r>
              <a:rPr sz="1200" b="1" spc="-20" dirty="0">
                <a:latin typeface="Segoe UI Semibold"/>
                <a:cs typeface="Segoe UI Semibold"/>
              </a:rPr>
              <a:t>women’s </a:t>
            </a:r>
            <a:r>
              <a:rPr sz="1200" b="1" dirty="0">
                <a:latin typeface="Segoe UI Semibold"/>
                <a:cs typeface="Segoe UI Semibold"/>
              </a:rPr>
              <a:t>academic  aspirations. </a:t>
            </a:r>
            <a:r>
              <a:rPr sz="1200" b="1" spc="-5" dirty="0">
                <a:latin typeface="Segoe UI Semibold"/>
                <a:cs typeface="Segoe UI Semibold"/>
              </a:rPr>
              <a:t>Psychology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15" dirty="0">
                <a:latin typeface="Segoe UI Semibold"/>
                <a:cs typeface="Segoe UI Semibold"/>
              </a:rPr>
              <a:t>Women  </a:t>
            </a:r>
            <a:r>
              <a:rPr sz="1200" b="1" spc="-10" dirty="0">
                <a:latin typeface="Segoe UI Semibold"/>
                <a:cs typeface="Segoe UI Semibold"/>
              </a:rPr>
              <a:t>Quarterly, </a:t>
            </a:r>
            <a:r>
              <a:rPr sz="1200" b="1" spc="-5" dirty="0">
                <a:latin typeface="Segoe UI Semibold"/>
                <a:cs typeface="Segoe UI Semibold"/>
              </a:rPr>
              <a:t>37(1), 72-79.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Johnson,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(2012). Campus racial  climate perceptions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overall sense 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belonging among </a:t>
            </a:r>
            <a:r>
              <a:rPr sz="1200" b="1" spc="-5" dirty="0">
                <a:latin typeface="Segoe UI Semibold"/>
                <a:cs typeface="Segoe UI Semibold"/>
              </a:rPr>
              <a:t>racially diverse  women in STEM </a:t>
            </a:r>
            <a:r>
              <a:rPr sz="1200" b="1" dirty="0">
                <a:latin typeface="Segoe UI Semibold"/>
                <a:cs typeface="Segoe UI Semibold"/>
              </a:rPr>
              <a:t>majors.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College </a:t>
            </a:r>
            <a:r>
              <a:rPr sz="1200" b="1" spc="-10" dirty="0">
                <a:latin typeface="Segoe UI Semibold"/>
                <a:cs typeface="Segoe UI Semibold"/>
              </a:rPr>
              <a:t>Student </a:t>
            </a:r>
            <a:r>
              <a:rPr sz="1200" b="1" spc="-5" dirty="0">
                <a:latin typeface="Segoe UI Semibold"/>
                <a:cs typeface="Segoe UI Semibold"/>
              </a:rPr>
              <a:t>Development, 53(2),  336-346.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547" y="7742421"/>
            <a:ext cx="33210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175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8471535" cy="158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Pivot </a:t>
            </a:r>
            <a:r>
              <a:rPr sz="2200" b="1" spc="20" dirty="0">
                <a:latin typeface="Calibri"/>
                <a:cs typeface="Calibri"/>
              </a:rPr>
              <a:t>&amp;</a:t>
            </a:r>
            <a:r>
              <a:rPr sz="2200" b="1" spc="-45" dirty="0">
                <a:latin typeface="Calibri"/>
                <a:cs typeface="Calibri"/>
              </a:rPr>
              <a:t> </a:t>
            </a:r>
            <a:r>
              <a:rPr sz="2200" b="1" spc="25" dirty="0">
                <a:latin typeface="Calibri"/>
                <a:cs typeface="Calibri"/>
              </a:rPr>
              <a:t>Persist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0" b="1" spc="-60" dirty="0">
                <a:latin typeface="Segoe UI Semibold"/>
                <a:cs typeface="Segoe UI Semibold"/>
              </a:rPr>
              <a:t>Effective</a:t>
            </a:r>
            <a:r>
              <a:rPr sz="8000" b="1" spc="-145" dirty="0">
                <a:latin typeface="Segoe UI Semibold"/>
                <a:cs typeface="Segoe UI Semibold"/>
              </a:rPr>
              <a:t> </a:t>
            </a:r>
            <a:r>
              <a:rPr sz="8000" b="1" spc="-55" dirty="0">
                <a:latin typeface="Segoe UI Semibold"/>
                <a:cs typeface="Segoe UI Semibold"/>
              </a:rPr>
              <a:t>Feedback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A3647C17-9354-453B-88B1-D9A4165733FC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09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9851390" cy="3124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this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875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—Introduce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 idea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effective</a:t>
            </a:r>
            <a:r>
              <a:rPr sz="3600" b="1" spc="-9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feedback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—Understand why wise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is</a:t>
            </a:r>
            <a:r>
              <a:rPr sz="3600" b="1" spc="-11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effective</a:t>
            </a:r>
            <a:endParaRPr sz="3600">
              <a:latin typeface="Segoe UI Semibold"/>
              <a:cs typeface="Segoe UI Semibold"/>
            </a:endParaRPr>
          </a:p>
          <a:p>
            <a:pPr marL="533400" marR="5080" indent="-521334">
              <a:lnSpc>
                <a:spcPts val="4000"/>
              </a:lnSpc>
              <a:spcBef>
                <a:spcPts val="240"/>
              </a:spcBef>
            </a:pP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—Be able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identify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ways to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introduce</a:t>
            </a:r>
            <a:r>
              <a:rPr sz="3600" b="1" spc="-25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qualities  associated with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effective</a:t>
            </a:r>
            <a:r>
              <a:rPr sz="3600" b="1" spc="-9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14994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92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177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165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14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Effective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Feedback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Criticism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Feedback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Effective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Feedback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Discussion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Difficult Conversation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Tips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4885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266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994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92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051415" cy="4140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Welcome!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275"/>
              </a:spcBef>
            </a:pP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way that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 give feedback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has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large 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how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it is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received—we’ve likely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all</a:t>
            </a:r>
            <a:r>
              <a:rPr sz="3600" b="1" spc="-18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been 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receiving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end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that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felt harsh 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or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made us uncomfortable. </a:t>
            </a:r>
            <a:r>
              <a:rPr sz="3600" b="1" spc="-90" dirty="0">
                <a:solidFill>
                  <a:srgbClr val="3B2E58"/>
                </a:solidFill>
                <a:latin typeface="Segoe UI Semibold"/>
                <a:cs typeface="Segoe UI Semibold"/>
              </a:rPr>
              <a:t>Today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we’ll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look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into 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how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give feedback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other people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way  that evidence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says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they’ll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most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receptive</a:t>
            </a:r>
            <a:r>
              <a:rPr sz="3600" b="1" spc="-2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to.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960495" cy="2221121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25" dirty="0">
                <a:latin typeface="Segoe UI Semibold"/>
                <a:cs typeface="Segoe UI Semibold"/>
              </a:rPr>
              <a:t>characterizes  </a:t>
            </a:r>
            <a:r>
              <a:rPr sz="3600" b="1" spc="-30" dirty="0">
                <a:latin typeface="Segoe UI Semibold"/>
                <a:cs typeface="Segoe UI Semibold"/>
              </a:rPr>
              <a:t>effective</a:t>
            </a:r>
            <a:r>
              <a:rPr sz="3600" b="1" spc="-11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feedback?</a:t>
            </a:r>
            <a:endParaRPr lang="en-US" sz="3600" b="1" spc="-25" dirty="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500"/>
              </a:spcBef>
            </a:pPr>
            <a:endParaRPr lang="en-US" sz="3600" b="1" spc="-25" dirty="0">
              <a:latin typeface="Segoe UI Semibold"/>
              <a:cs typeface="Segoe UI Semibold"/>
            </a:endParaRPr>
          </a:p>
          <a:p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Watch the video:</a:t>
            </a:r>
          </a:p>
          <a:p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https://youtu.be/-WkQfgnU8GE</a:t>
            </a:r>
            <a:endParaRPr lang="en-US" sz="1800" dirty="0">
              <a:solidFill>
                <a:prstClr val="black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179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4007" y="1331540"/>
            <a:ext cx="246761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Specific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2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Timely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22216"/>
            <a:ext cx="568071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Focused 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both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went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right (and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why)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3088966"/>
            <a:ext cx="5376545" cy="358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Pointing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toward options/strategies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vs. just  end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states</a:t>
            </a:r>
            <a:endParaRPr sz="2200">
              <a:latin typeface="Segoe UI Semibold"/>
              <a:cs typeface="Segoe UI Semibold"/>
            </a:endParaRPr>
          </a:p>
          <a:p>
            <a:pPr marL="12700" marR="543560">
              <a:lnSpc>
                <a:spcPct val="212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Appreciation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Convey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attitude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learner will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—Growth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careful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“this is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easy”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careful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“I struggled with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X”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careful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“I’m worried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4556760" cy="1538605"/>
          </a:xfrm>
          <a:prstGeom prst="rect">
            <a:avLst/>
          </a:prstGeom>
        </p:spPr>
        <p:txBody>
          <a:bodyPr vert="horz" wrap="square" lIns="0" tIns="109855" rIns="0" bIns="0" rtlCol="0">
            <a:spAutoFit/>
          </a:bodyPr>
          <a:lstStyle/>
          <a:p>
            <a:pPr marL="12700" marR="5080">
              <a:lnSpc>
                <a:spcPts val="5610"/>
              </a:lnSpc>
              <a:spcBef>
                <a:spcPts val="865"/>
              </a:spcBef>
            </a:pPr>
            <a:r>
              <a:rPr sz="5250" b="1" spc="-35" dirty="0">
                <a:solidFill>
                  <a:srgbClr val="50E6FF"/>
                </a:solidFill>
                <a:latin typeface="Segoe UI Semibold"/>
                <a:cs typeface="Segoe UI Semibold"/>
              </a:rPr>
              <a:t>Participating</a:t>
            </a:r>
            <a:r>
              <a:rPr sz="5250" b="1" spc="-90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5250" b="1" spc="-30" dirty="0">
                <a:solidFill>
                  <a:srgbClr val="50E6FF"/>
                </a:solidFill>
                <a:latin typeface="Segoe UI Semibold"/>
                <a:cs typeface="Segoe UI Semibold"/>
              </a:rPr>
              <a:t>in  </a:t>
            </a:r>
            <a:r>
              <a:rPr sz="5250" b="1" spc="-20" dirty="0">
                <a:solidFill>
                  <a:srgbClr val="50E6FF"/>
                </a:solidFill>
                <a:latin typeface="Segoe UI Semibold"/>
                <a:cs typeface="Segoe UI Semibold"/>
              </a:rPr>
              <a:t>This</a:t>
            </a:r>
            <a:r>
              <a:rPr sz="5250" b="1" spc="-6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5250" b="1" spc="-85" dirty="0">
                <a:solidFill>
                  <a:srgbClr val="50E6FF"/>
                </a:solidFill>
                <a:latin typeface="Segoe UI Semibold"/>
                <a:cs typeface="Segoe UI Semibold"/>
              </a:rPr>
              <a:t>Training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18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om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9363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Participating </a:t>
            </a:r>
            <a:r>
              <a:rPr sz="1200" b="1" u="sng" spc="-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in This</a:t>
            </a:r>
            <a:r>
              <a:rPr sz="1200" b="1" u="sng" spc="-229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2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417375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47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180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76672" y="1283183"/>
            <a:ext cx="38804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Written vs.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35" dirty="0">
                <a:latin typeface="Segoe UI Semibold"/>
                <a:cs typeface="Segoe UI Semibold"/>
              </a:rPr>
              <a:t>Spoken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15187" y="585216"/>
            <a:ext cx="7315834" cy="3524885"/>
          </a:xfrm>
          <a:prstGeom prst="rect">
            <a:avLst/>
          </a:prstGeom>
          <a:solidFill>
            <a:srgbClr val="8661C5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900">
              <a:latin typeface="Times New Roman"/>
              <a:cs typeface="Times New Roman"/>
            </a:endParaRPr>
          </a:p>
          <a:p>
            <a:pPr marL="621030" marR="2832735">
              <a:lnSpc>
                <a:spcPct val="106100"/>
              </a:lnSpc>
              <a:spcBef>
                <a:spcPts val="248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Written feedback has no cues/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received privately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7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—Has a big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inclusiveness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315187" y="4109910"/>
            <a:ext cx="7315834" cy="4119879"/>
          </a:xfrm>
          <a:prstGeom prst="rect">
            <a:avLst/>
          </a:prstGeom>
          <a:solidFill>
            <a:srgbClr val="3B2E58"/>
          </a:solidFill>
        </p:spPr>
        <p:txBody>
          <a:bodyPr vert="horz" wrap="square" lIns="0" tIns="444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35"/>
              </a:spcBef>
            </a:pPr>
            <a:endParaRPr sz="3350">
              <a:latin typeface="Times New Roman"/>
              <a:cs typeface="Times New Roman"/>
            </a:endParaRPr>
          </a:p>
          <a:p>
            <a:pPr marL="621030" marR="1685289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needed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learner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listen  into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message?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7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trust will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established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before?</a:t>
            </a:r>
            <a:endParaRPr sz="2200">
              <a:latin typeface="Segoe UI Semibold"/>
              <a:cs typeface="Segoe UI Semibold"/>
            </a:endParaRPr>
          </a:p>
          <a:p>
            <a:pPr marL="928369" marR="1263650" indent="-307340">
              <a:lnSpc>
                <a:spcPct val="106100"/>
              </a:lnSpc>
              <a:spcBef>
                <a:spcPts val="16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you received written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positively/negatively?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94473" y="228245"/>
            <a:ext cx="68630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000250" algn="l"/>
                <a:tab pos="3932554" algn="l"/>
                <a:tab pos="4447540" algn="l"/>
                <a:tab pos="6097905" algn="l"/>
              </a:tabLst>
            </a:pP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fin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dirty="0">
                <a:solidFill>
                  <a:srgbClr val="8661C5"/>
                </a:solidFill>
                <a:latin typeface="Segoe UI Semibold"/>
                <a:cs typeface="Segoe UI Semibold"/>
              </a:rPr>
              <a:t>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28168" y="1283183"/>
            <a:ext cx="4723765" cy="15951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64135" marR="767080" indent="-889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Signaling</a:t>
            </a:r>
            <a:r>
              <a:rPr sz="3600" b="1" spc="-10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intention  </a:t>
            </a:r>
            <a:r>
              <a:rPr sz="3600" b="1" spc="-20" dirty="0">
                <a:latin typeface="Segoe UI Semibold"/>
                <a:cs typeface="Segoe UI Semibold"/>
              </a:rPr>
              <a:t>matters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15" dirty="0">
                <a:latin typeface="Segoe UI Semibold"/>
                <a:cs typeface="Segoe UI Semibold"/>
              </a:rPr>
              <a:t>“The </a:t>
            </a:r>
            <a:r>
              <a:rPr sz="1800" b="1" spc="-10" dirty="0">
                <a:latin typeface="Segoe UI Semibold"/>
                <a:cs typeface="Segoe UI Semibold"/>
              </a:rPr>
              <a:t>Mentor’s </a:t>
            </a:r>
            <a:r>
              <a:rPr sz="1800" b="1" spc="-5" dirty="0">
                <a:latin typeface="Segoe UI Semibold"/>
                <a:cs typeface="Segoe UI Semibold"/>
              </a:rPr>
              <a:t>Dilemma” [Cohen et </a:t>
            </a:r>
            <a:r>
              <a:rPr sz="1800" b="1" dirty="0">
                <a:latin typeface="Segoe UI Semibold"/>
                <a:cs typeface="Segoe UI Semibold"/>
              </a:rPr>
              <a:t>al.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(1999)]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860" y="3137282"/>
            <a:ext cx="473392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3970" marR="5080" indent="-1905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Giving critical feedback across racial </a:t>
            </a:r>
            <a:r>
              <a:rPr sz="1800" b="1" dirty="0">
                <a:latin typeface="Segoe UI Semibold"/>
                <a:cs typeface="Segoe UI Semibold"/>
              </a:rPr>
              <a:t>divide 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challenging </a:t>
            </a:r>
            <a:r>
              <a:rPr sz="1800" b="1" dirty="0">
                <a:latin typeface="Segoe UI Semibold"/>
                <a:cs typeface="Segoe UI Semibold"/>
              </a:rPr>
              <a:t>because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mistrust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 </a:t>
            </a:r>
            <a:r>
              <a:rPr sz="1800" b="1" spc="-10" dirty="0">
                <a:latin typeface="Segoe UI Semibold"/>
                <a:cs typeface="Segoe UI Semibold"/>
              </a:rPr>
              <a:t>instructor’s </a:t>
            </a:r>
            <a:r>
              <a:rPr sz="1800" b="1" spc="-5" dirty="0">
                <a:latin typeface="Segoe UI Semibold"/>
                <a:cs typeface="Segoe UI Semibold"/>
              </a:rPr>
              <a:t>motive.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1145" y="4254679"/>
            <a:ext cx="4547235" cy="2220864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9685" marR="5080" indent="-4445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Students </a:t>
            </a:r>
            <a:r>
              <a:rPr sz="1800" b="1" dirty="0">
                <a:latin typeface="Segoe UI Semibold"/>
                <a:cs typeface="Segoe UI Semibold"/>
              </a:rPr>
              <a:t>may </a:t>
            </a:r>
            <a:r>
              <a:rPr sz="1800" b="1" spc="5" dirty="0">
                <a:latin typeface="Segoe UI Semibold"/>
                <a:cs typeface="Segoe UI Semibold"/>
              </a:rPr>
              <a:t>wonder: </a:t>
            </a:r>
            <a:r>
              <a:rPr sz="1800" b="1" spc="-5" dirty="0">
                <a:latin typeface="Segoe UI Semibold"/>
                <a:cs typeface="Segoe UI Semibold"/>
              </a:rPr>
              <a:t>is this feedback  </a:t>
            </a:r>
            <a:r>
              <a:rPr sz="1800" b="1" dirty="0">
                <a:latin typeface="Segoe UI Semibold"/>
                <a:cs typeface="Segoe UI Semibold"/>
              </a:rPr>
              <a:t>because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my </a:t>
            </a:r>
            <a:r>
              <a:rPr sz="1800" b="1" spc="-5" dirty="0">
                <a:latin typeface="Segoe UI Semibold"/>
                <a:cs typeface="Segoe UI Semibold"/>
              </a:rPr>
              <a:t>work or </a:t>
            </a:r>
            <a:r>
              <a:rPr sz="1800" b="1" dirty="0">
                <a:latin typeface="Segoe UI Semibold"/>
                <a:cs typeface="Segoe UI Semibold"/>
              </a:rPr>
              <a:t>because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my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race?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226695" indent="63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buffered approach </a:t>
            </a:r>
            <a:r>
              <a:rPr sz="1800" b="1" spc="-5" dirty="0">
                <a:latin typeface="Segoe UI Semibold"/>
                <a:cs typeface="Segoe UI Semibold"/>
              </a:rPr>
              <a:t>called wise  feedback </a:t>
            </a:r>
            <a:r>
              <a:rPr sz="1800" b="1" dirty="0">
                <a:latin typeface="Segoe UI Semibold"/>
                <a:cs typeface="Segoe UI Semibold"/>
              </a:rPr>
              <a:t>may be </a:t>
            </a:r>
            <a:r>
              <a:rPr sz="1800" b="1" spc="-5" dirty="0">
                <a:latin typeface="Segoe UI Semibold"/>
                <a:cs typeface="Segoe UI Semibold"/>
              </a:rPr>
              <a:t>especially </a:t>
            </a:r>
            <a:r>
              <a:rPr sz="1800" b="1" dirty="0">
                <a:latin typeface="Segoe UI Semibold"/>
                <a:cs typeface="Segoe UI Semibold"/>
              </a:rPr>
              <a:t>important for  </a:t>
            </a:r>
            <a:r>
              <a:rPr sz="1800" b="1" spc="-10" dirty="0">
                <a:latin typeface="Segoe UI Semibold"/>
                <a:cs typeface="Segoe UI Semibold"/>
              </a:rPr>
              <a:t>underrepresented </a:t>
            </a:r>
            <a:r>
              <a:rPr sz="1800" b="1" spc="-5" dirty="0">
                <a:latin typeface="Segoe UI Semibold"/>
                <a:cs typeface="Segoe UI Semibold"/>
              </a:rPr>
              <a:t>students</a:t>
            </a:r>
            <a:r>
              <a:rPr lang="en-US" sz="1800" b="1" spc="-5" dirty="0">
                <a:latin typeface="Segoe UI Semibold"/>
                <a:cs typeface="Segoe UI Semibold"/>
              </a:rPr>
              <a:t> because this signals that the mentor believes the student can reach a higher standard</a:t>
            </a:r>
            <a:r>
              <a:rPr sz="1800" b="1" spc="-5" dirty="0"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7903718" y="1896071"/>
            <a:ext cx="2908300" cy="421640"/>
          </a:xfrm>
          <a:custGeom>
            <a:avLst/>
            <a:gdLst/>
            <a:ahLst/>
            <a:cxnLst/>
            <a:rect l="l" t="t" r="r" b="b"/>
            <a:pathLst>
              <a:path w="2908300" h="421639">
                <a:moveTo>
                  <a:pt x="0" y="421081"/>
                </a:moveTo>
                <a:lnTo>
                  <a:pt x="2908160" y="421081"/>
                </a:lnTo>
                <a:lnTo>
                  <a:pt x="2908160" y="0"/>
                </a:lnTo>
                <a:lnTo>
                  <a:pt x="0" y="0"/>
                </a:lnTo>
                <a:lnTo>
                  <a:pt x="0" y="421081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924007" y="1283183"/>
            <a:ext cx="55803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buffered approach</a:t>
            </a:r>
            <a:r>
              <a:rPr sz="3600" b="1" spc="-15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called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181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1791132"/>
            <a:ext cx="454152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wise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may</a:t>
            </a:r>
            <a:r>
              <a:rPr sz="3600" b="1" spc="-1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24007" y="2299082"/>
            <a:ext cx="49123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especially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important</a:t>
            </a:r>
            <a:r>
              <a:rPr sz="3600" b="1" spc="-1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for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924007" y="2807031"/>
            <a:ext cx="56762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underrepresented</a:t>
            </a:r>
            <a:r>
              <a:rPr sz="3600" b="1" spc="-1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students.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3522979"/>
          </a:xfrm>
          <a:custGeom>
            <a:avLst/>
            <a:gdLst/>
            <a:ahLst/>
            <a:cxnLst/>
            <a:rect l="l" t="t" r="r" b="b"/>
            <a:pathLst>
              <a:path w="7310755" h="3522979">
                <a:moveTo>
                  <a:pt x="0" y="3522675"/>
                </a:moveTo>
                <a:lnTo>
                  <a:pt x="7310602" y="3522675"/>
                </a:lnTo>
                <a:lnTo>
                  <a:pt x="7310602" y="0"/>
                </a:lnTo>
                <a:lnTo>
                  <a:pt x="0" y="0"/>
                </a:lnTo>
                <a:lnTo>
                  <a:pt x="0" y="3522675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9797" y="4105655"/>
            <a:ext cx="3660140" cy="4124325"/>
          </a:xfrm>
          <a:custGeom>
            <a:avLst/>
            <a:gdLst/>
            <a:ahLst/>
            <a:cxnLst/>
            <a:rect l="l" t="t" r="r" b="b"/>
            <a:pathLst>
              <a:path w="3660140" h="4124325">
                <a:moveTo>
                  <a:pt x="0" y="4123944"/>
                </a:moveTo>
                <a:lnTo>
                  <a:pt x="3659898" y="4123944"/>
                </a:lnTo>
                <a:lnTo>
                  <a:pt x="3659898" y="0"/>
                </a:lnTo>
                <a:lnTo>
                  <a:pt x="0" y="0"/>
                </a:lnTo>
                <a:lnTo>
                  <a:pt x="0" y="4123944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9696" y="4105655"/>
            <a:ext cx="3651250" cy="4124325"/>
          </a:xfrm>
          <a:custGeom>
            <a:avLst/>
            <a:gdLst/>
            <a:ahLst/>
            <a:cxnLst/>
            <a:rect l="l" t="t" r="r" b="b"/>
            <a:pathLst>
              <a:path w="3651250" h="4124325">
                <a:moveTo>
                  <a:pt x="0" y="4123944"/>
                </a:moveTo>
                <a:lnTo>
                  <a:pt x="3650703" y="4123944"/>
                </a:lnTo>
                <a:lnTo>
                  <a:pt x="3650703" y="0"/>
                </a:lnTo>
                <a:lnTo>
                  <a:pt x="0" y="0"/>
                </a:lnTo>
                <a:lnTo>
                  <a:pt x="0" y="4123944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6672" y="1283183"/>
            <a:ext cx="4770755" cy="1087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wise</a:t>
            </a:r>
            <a:r>
              <a:rPr sz="3600" b="1" spc="-18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feedback?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80"/>
              </a:spcBef>
            </a:pPr>
            <a:r>
              <a:rPr sz="1800" b="1" spc="-5" dirty="0">
                <a:latin typeface="Segoe UI Semibold"/>
                <a:cs typeface="Segoe UI Semibold"/>
              </a:rPr>
              <a:t>Cohen et </a:t>
            </a:r>
            <a:r>
              <a:rPr sz="1800" b="1" dirty="0">
                <a:latin typeface="Segoe UI Semibold"/>
                <a:cs typeface="Segoe UI Semibold"/>
              </a:rPr>
              <a:t>al. </a:t>
            </a:r>
            <a:r>
              <a:rPr sz="1800" b="1" spc="-5" dirty="0">
                <a:latin typeface="Segoe UI Semibold"/>
                <a:cs typeface="Segoe UI Semibold"/>
              </a:rPr>
              <a:t>(1999) studied wise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5" dirty="0">
                <a:latin typeface="Segoe UI Semibold"/>
                <a:cs typeface="Segoe UI Semibold"/>
              </a:rPr>
              <a:t>feedback.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182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961370"/>
            <a:ext cx="5311140" cy="175768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295"/>
              </a:spcBef>
            </a:pPr>
            <a:r>
              <a:rPr sz="1800" b="1" spc="45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r>
              <a:rPr sz="1800" b="1" spc="55" dirty="0">
                <a:solidFill>
                  <a:srgbClr val="FFFFFF"/>
                </a:solidFill>
                <a:latin typeface="Segoe UI Semibold"/>
                <a:cs typeface="Segoe UI Semibold"/>
              </a:rPr>
              <a:t> FEEDBACK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8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Buffered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buffer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signals  high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standards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+ assurance/confidence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student’s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(+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strategies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there)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400022" y="4609542"/>
            <a:ext cx="2607310" cy="14484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“You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better.</a:t>
            </a:r>
            <a:endParaRPr sz="2200">
              <a:latin typeface="Segoe UI Semibold"/>
              <a:cs typeface="Segoe UI Semibold"/>
            </a:endParaRPr>
          </a:p>
          <a:p>
            <a:pPr marL="16637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22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seriously  so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am giving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feedback.”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4618493"/>
            <a:ext cx="2384425" cy="1402080"/>
          </a:xfrm>
          <a:prstGeom prst="rect">
            <a:avLst/>
          </a:prstGeom>
        </p:spPr>
        <p:txBody>
          <a:bodyPr vert="horz" wrap="square" lIns="0" tIns="3746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295"/>
              </a:spcBef>
            </a:pPr>
            <a:r>
              <a:rPr sz="1800" b="1" spc="60" dirty="0">
                <a:solidFill>
                  <a:srgbClr val="FFFFFF"/>
                </a:solidFill>
                <a:latin typeface="Segoe UI Semibold"/>
                <a:cs typeface="Segoe UI Semibold"/>
              </a:rPr>
              <a:t>TERMS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8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Unbuffered 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feedback:</a:t>
            </a:r>
            <a:r>
              <a:rPr sz="22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criticism  in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isolation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24007" y="6234584"/>
            <a:ext cx="2418080" cy="1781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Buffered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feedback: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criticism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+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buffer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(e.g.,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student can meet a high standard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)</a:t>
            </a: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49326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183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64725" y="1283183"/>
            <a:ext cx="4479290" cy="1249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completely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missed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mark.”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725" y="4562970"/>
            <a:ext cx="5274945" cy="2672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48590" marR="508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completely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missed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mark. 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I’d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minute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review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key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elements with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 approach,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answer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questions.</a:t>
            </a:r>
            <a:endParaRPr sz="2200">
              <a:latin typeface="Segoe UI Semibold"/>
              <a:cs typeface="Segoe UI Semibold"/>
            </a:endParaRPr>
          </a:p>
          <a:p>
            <a:pPr marL="148590">
              <a:lnSpc>
                <a:spcPct val="100000"/>
              </a:lnSpc>
              <a:spcBef>
                <a:spcPts val="16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definitely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this.”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49326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547" y="7742421"/>
            <a:ext cx="33210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184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64725" y="1283183"/>
            <a:ext cx="3362960" cy="1249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36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needs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redone.”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725" y="4562970"/>
            <a:ext cx="5238750" cy="3028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48590" marR="508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needs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redone. Are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willing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way?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yes,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am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willing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few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 strategies.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feel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confident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it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make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right.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Let me know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</a:t>
            </a:r>
            <a:endParaRPr sz="2200">
              <a:latin typeface="Segoe UI Semibold"/>
              <a:cs typeface="Segoe UI Semibold"/>
            </a:endParaRPr>
          </a:p>
          <a:p>
            <a:pPr marL="148590">
              <a:lnSpc>
                <a:spcPct val="100000"/>
              </a:lnSpc>
              <a:spcBef>
                <a:spcPts val="165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think.”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49326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7742464"/>
            <a:ext cx="2724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5"/>
              </a:spcBef>
            </a:pPr>
            <a:r>
              <a:rPr sz="1200" b="1" spc="-20" dirty="0">
                <a:latin typeface="Segoe UI Semibold"/>
                <a:cs typeface="Segoe UI Semibold"/>
              </a:rPr>
              <a:t>2</a:t>
            </a:r>
            <a:r>
              <a:rPr lang="en-US" sz="1200" b="1" spc="-20" dirty="0">
                <a:latin typeface="Segoe UI Semibold"/>
                <a:cs typeface="Segoe UI Semibold"/>
              </a:rPr>
              <a:t>19</a:t>
            </a:r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64725" y="1283183"/>
            <a:ext cx="2355215" cy="1249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3600" b="1" spc="-6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</a:t>
            </a:r>
            <a:r>
              <a:rPr sz="2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wrong.”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725" y="4562970"/>
            <a:ext cx="5464810" cy="3028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 dirty="0">
              <a:latin typeface="Segoe UI Semibold"/>
              <a:cs typeface="Segoe UI Semibold"/>
            </a:endParaRPr>
          </a:p>
          <a:p>
            <a:pPr marL="148590" marR="508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wrong”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also put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“this is  right, this is right”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add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“I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 than this,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I’d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to  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again.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need clarification on  expectations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&lt;this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part—the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was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wrong&gt;</a:t>
            </a:r>
            <a:r>
              <a:rPr lang="en-US"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?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”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49326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186</a:t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7864725" y="1283183"/>
            <a:ext cx="4939665" cy="1605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48590" marR="508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“You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got all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syntax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this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loop.”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725" y="4562970"/>
            <a:ext cx="6083300" cy="3028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4572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“It seems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the concept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endParaRPr sz="2200">
              <a:latin typeface="Segoe UI Semibold"/>
              <a:cs typeface="Segoe UI Semibold"/>
            </a:endParaRPr>
          </a:p>
          <a:p>
            <a:pPr marL="14859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loop,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see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you’re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struggling  with the syntax.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example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loop,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strategies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remembering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am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confident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this.”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929505" cy="1590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 </a:t>
            </a:r>
            <a:r>
              <a:rPr sz="3600" b="1" spc="-15" dirty="0">
                <a:latin typeface="Segoe UI Semibold"/>
                <a:cs typeface="Segoe UI Semibold"/>
              </a:rPr>
              <a:t>does</a:t>
            </a:r>
            <a:r>
              <a:rPr sz="3600" b="1" spc="-16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not  </a:t>
            </a:r>
            <a:r>
              <a:rPr sz="3600" b="1" spc="-15" dirty="0">
                <a:latin typeface="Segoe UI Semibold"/>
                <a:cs typeface="Segoe UI Semibold"/>
              </a:rPr>
              <a:t>mean </a:t>
            </a:r>
            <a:r>
              <a:rPr sz="3600" b="1" spc="-20" dirty="0">
                <a:latin typeface="Segoe UI Semibold"/>
                <a:cs typeface="Segoe UI Semibold"/>
              </a:rPr>
              <a:t>empty praise or  </a:t>
            </a:r>
            <a:r>
              <a:rPr sz="3600" b="1" spc="-45" dirty="0">
                <a:latin typeface="Segoe UI Semibold"/>
                <a:cs typeface="Segoe UI Semibold"/>
              </a:rPr>
              <a:t>“glossing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20" dirty="0">
                <a:latin typeface="Segoe UI Semibold"/>
                <a:cs typeface="Segoe UI Semibold"/>
              </a:rPr>
              <a:t>over”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187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864725" y="1283183"/>
            <a:ext cx="5765800" cy="1605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Empty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Praise/Glossing</a:t>
            </a:r>
            <a:r>
              <a:rPr sz="36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Over</a:t>
            </a:r>
            <a:endParaRPr sz="3600">
              <a:latin typeface="Segoe UI Semibold"/>
              <a:cs typeface="Segoe UI Semibold"/>
            </a:endParaRPr>
          </a:p>
          <a:p>
            <a:pPr marL="148590" marR="24130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“Well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don’t </a:t>
            </a:r>
            <a:r>
              <a:rPr sz="22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worry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it.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This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is not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really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that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important.”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64725" y="3218536"/>
            <a:ext cx="5986780" cy="737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“Hey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great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job on typing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name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top.</a:t>
            </a:r>
            <a:endParaRPr sz="2200">
              <a:latin typeface="Segoe UI Semibold"/>
              <a:cs typeface="Segoe UI Semibold"/>
            </a:endParaRPr>
          </a:p>
          <a:p>
            <a:pPr marL="14859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That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was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great.”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929505" cy="1590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Wise </a:t>
            </a:r>
            <a:r>
              <a:rPr sz="3600" b="1" spc="-25" dirty="0">
                <a:latin typeface="Segoe UI Semibold"/>
                <a:cs typeface="Segoe UI Semibold"/>
              </a:rPr>
              <a:t>feedback </a:t>
            </a:r>
            <a:r>
              <a:rPr sz="3600" b="1" spc="-15" dirty="0">
                <a:latin typeface="Segoe UI Semibold"/>
                <a:cs typeface="Segoe UI Semibold"/>
              </a:rPr>
              <a:t>does</a:t>
            </a:r>
            <a:r>
              <a:rPr sz="3600" b="1" spc="-16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not  </a:t>
            </a:r>
            <a:r>
              <a:rPr sz="3600" b="1" spc="-15" dirty="0">
                <a:latin typeface="Segoe UI Semibold"/>
                <a:cs typeface="Segoe UI Semibold"/>
              </a:rPr>
              <a:t>mean </a:t>
            </a:r>
            <a:r>
              <a:rPr sz="3600" b="1" spc="-20" dirty="0">
                <a:latin typeface="Segoe UI Semibold"/>
                <a:cs typeface="Segoe UI Semibold"/>
              </a:rPr>
              <a:t>empty praise or  </a:t>
            </a:r>
            <a:r>
              <a:rPr sz="3600" b="1" spc="-45" dirty="0">
                <a:latin typeface="Segoe UI Semibold"/>
                <a:cs typeface="Segoe UI Semibold"/>
              </a:rPr>
              <a:t>“glossing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20" dirty="0">
                <a:latin typeface="Segoe UI Semibold"/>
                <a:cs typeface="Segoe UI Semibold"/>
              </a:rPr>
              <a:t>over”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188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839325" y="1283183"/>
            <a:ext cx="5974080" cy="1961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9215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Direct,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but</a:t>
            </a:r>
            <a:r>
              <a:rPr sz="3600" b="1" spc="-6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Supportive</a:t>
            </a:r>
            <a:endParaRPr sz="3600">
              <a:latin typeface="Segoe UI Semibold"/>
              <a:cs typeface="Segoe UI Semibold"/>
            </a:endParaRPr>
          </a:p>
          <a:p>
            <a:pPr marL="148590" marR="5080" indent="-136525">
              <a:lnSpc>
                <a:spcPct val="106100"/>
              </a:lnSpc>
              <a:spcBef>
                <a:spcPts val="2515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will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few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samples.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know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if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it.”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39325" y="3574212"/>
            <a:ext cx="6141720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8590" marR="5080" indent="-136525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“Tell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went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[I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appreciate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  effort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must 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frustrating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you.] Are 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willing to 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strategy?”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3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933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86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189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09	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ff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v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3658235" cy="3529965"/>
          </a:xfrm>
          <a:custGeom>
            <a:avLst/>
            <a:gdLst/>
            <a:ahLst/>
            <a:cxnLst/>
            <a:rect l="l" t="t" r="r" b="b"/>
            <a:pathLst>
              <a:path w="3658234" h="3529965">
                <a:moveTo>
                  <a:pt x="0" y="3529583"/>
                </a:moveTo>
                <a:lnTo>
                  <a:pt x="3657612" y="3529583"/>
                </a:lnTo>
                <a:lnTo>
                  <a:pt x="36576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600948" y="1345356"/>
            <a:ext cx="16776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# </a:t>
            </a:r>
            <a:r>
              <a:rPr sz="1800" b="1" spc="30" dirty="0">
                <a:latin typeface="Segoe UI Semibold"/>
                <a:cs typeface="Segoe UI Semibold"/>
              </a:rPr>
              <a:t>OF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60" dirty="0">
                <a:latin typeface="Segoe UI Semibold"/>
                <a:cs typeface="Segoe UI Semibold"/>
              </a:rPr>
              <a:t>SESSIONS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32504"/>
          </a:xfrm>
          <a:custGeom>
            <a:avLst/>
            <a:gdLst/>
            <a:ahLst/>
            <a:cxnLst/>
            <a:rect l="l" t="t" r="r" b="b"/>
            <a:pathLst>
              <a:path w="3657600" h="3532504">
                <a:moveTo>
                  <a:pt x="0" y="3532035"/>
                </a:moveTo>
                <a:lnTo>
                  <a:pt x="3657600" y="3532035"/>
                </a:lnTo>
                <a:lnTo>
                  <a:pt x="3657600" y="0"/>
                </a:lnTo>
                <a:lnTo>
                  <a:pt x="0" y="0"/>
                </a:lnTo>
                <a:lnTo>
                  <a:pt x="0" y="3532035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315200" y="4117251"/>
            <a:ext cx="7315200" cy="4112895"/>
          </a:xfrm>
          <a:prstGeom prst="rect">
            <a:avLst/>
          </a:prstGeom>
          <a:solidFill>
            <a:srgbClr val="0078D4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24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450">
              <a:latin typeface="Times New Roman"/>
              <a:cs typeface="Times New Roman"/>
            </a:endParaRPr>
          </a:p>
          <a:p>
            <a:pPr marL="289560">
              <a:lnSpc>
                <a:spcPct val="100000"/>
              </a:lnSpc>
            </a:pPr>
            <a:r>
              <a:rPr sz="1800" b="1" spc="45" dirty="0">
                <a:solidFill>
                  <a:srgbClr val="FFFFFF"/>
                </a:solidFill>
                <a:latin typeface="Segoe UI Semibold"/>
                <a:cs typeface="Segoe UI Semibold"/>
              </a:rPr>
              <a:t>TECHNOLOGY</a:t>
            </a:r>
            <a:r>
              <a:rPr sz="1800" b="1" spc="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60" dirty="0">
                <a:solidFill>
                  <a:srgbClr val="FFFFFF"/>
                </a:solidFill>
                <a:latin typeface="Segoe UI Semibold"/>
                <a:cs typeface="Segoe UI Semibold"/>
              </a:rPr>
              <a:t>POLICY</a:t>
            </a:r>
            <a:endParaRPr sz="1800">
              <a:latin typeface="Segoe UI Semibold"/>
              <a:cs typeface="Segoe UI Semibold"/>
            </a:endParaRPr>
          </a:p>
          <a:p>
            <a:pPr marL="285115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[Insert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technology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policy]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19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262566" y="1345356"/>
            <a:ext cx="194183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solidFill>
                  <a:srgbClr val="FFFFFF"/>
                </a:solidFill>
                <a:latin typeface="Segoe UI Semibold"/>
                <a:cs typeface="Segoe UI Semibold"/>
              </a:rPr>
              <a:t>SESSION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50" dirty="0">
                <a:solidFill>
                  <a:srgbClr val="FFFFFF"/>
                </a:solidFill>
                <a:latin typeface="Segoe UI Semibold"/>
                <a:cs typeface="Segoe UI Semibold"/>
              </a:rPr>
              <a:t>LENGTH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1283183"/>
            <a:ext cx="4777105" cy="26371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Structure </a:t>
            </a:r>
            <a:r>
              <a:rPr sz="3600" b="1" spc="-40" dirty="0">
                <a:latin typeface="Segoe UI Semibold"/>
                <a:cs typeface="Segoe UI Semibold"/>
              </a:rPr>
              <a:t>of </a:t>
            </a:r>
            <a:r>
              <a:rPr sz="3600" b="1" spc="-20" dirty="0">
                <a:latin typeface="Segoe UI Semibold"/>
                <a:cs typeface="Segoe UI Semibold"/>
              </a:rPr>
              <a:t>the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Course</a:t>
            </a:r>
            <a:endParaRPr sz="3600">
              <a:latin typeface="Segoe UI Semibold"/>
              <a:cs typeface="Segoe UI Semibold"/>
            </a:endParaRPr>
          </a:p>
          <a:p>
            <a:pPr marL="12700" marR="121920">
              <a:lnSpc>
                <a:spcPct val="101800"/>
              </a:lnSpc>
              <a:spcBef>
                <a:spcPts val="1445"/>
              </a:spcBef>
            </a:pPr>
            <a:r>
              <a:rPr sz="1800" b="1" dirty="0">
                <a:latin typeface="Segoe UI Semibold"/>
                <a:cs typeface="Segoe UI Semibold"/>
              </a:rPr>
              <a:t>This </a:t>
            </a:r>
            <a:r>
              <a:rPr sz="1800" b="1" spc="-5" dirty="0">
                <a:latin typeface="Segoe UI Semibold"/>
                <a:cs typeface="Segoe UI Semibold"/>
              </a:rPr>
              <a:t>course is </a:t>
            </a:r>
            <a:r>
              <a:rPr sz="1800" b="1" dirty="0">
                <a:latin typeface="Segoe UI Semibold"/>
                <a:cs typeface="Segoe UI Semibold"/>
              </a:rPr>
              <a:t>discussion and activity </a:t>
            </a:r>
            <a:r>
              <a:rPr sz="1800" b="1" spc="-5" dirty="0">
                <a:latin typeface="Segoe UI Semibold"/>
                <a:cs typeface="Segoe UI Semibold"/>
              </a:rPr>
              <a:t>based.  </a:t>
            </a:r>
            <a:r>
              <a:rPr sz="1800" b="1" dirty="0">
                <a:latin typeface="Segoe UI Semibold"/>
                <a:cs typeface="Segoe UI Semibold"/>
              </a:rPr>
              <a:t>Being </a:t>
            </a:r>
            <a:r>
              <a:rPr sz="1800" b="1" spc="-5" dirty="0">
                <a:latin typeface="Segoe UI Semibold"/>
                <a:cs typeface="Segoe UI Semibold"/>
              </a:rPr>
              <a:t>engaged is </a:t>
            </a:r>
            <a:r>
              <a:rPr sz="1800" b="1" spc="-15" dirty="0">
                <a:latin typeface="Segoe UI Semibold"/>
                <a:cs typeface="Segoe UI Semibold"/>
              </a:rPr>
              <a:t>key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learning. </a:t>
            </a:r>
            <a:r>
              <a:rPr sz="1800" b="1" dirty="0">
                <a:latin typeface="Segoe UI Semibold"/>
                <a:cs typeface="Segoe UI Semibold"/>
              </a:rPr>
              <a:t>This  </a:t>
            </a:r>
            <a:r>
              <a:rPr sz="1800" b="1" spc="-5" dirty="0">
                <a:latin typeface="Segoe UI Semibold"/>
                <a:cs typeface="Segoe UI Semibold"/>
              </a:rPr>
              <a:t>is not the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learning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dirty="0">
                <a:latin typeface="Segoe UI Semibold"/>
                <a:cs typeface="Segoe UI Semibold"/>
              </a:rPr>
              <a:t>do by </a:t>
            </a:r>
            <a:r>
              <a:rPr sz="1800" b="1" spc="-5" dirty="0">
                <a:latin typeface="Segoe UI Semibold"/>
                <a:cs typeface="Segoe UI Semibold"/>
              </a:rPr>
              <a:t>just  </a:t>
            </a:r>
            <a:r>
              <a:rPr sz="1800" b="1" spc="-10" dirty="0">
                <a:latin typeface="Segoe UI Semibold"/>
                <a:cs typeface="Segoe UI Semibold"/>
              </a:rPr>
              <a:t>reviewing </a:t>
            </a:r>
            <a:r>
              <a:rPr sz="1800" b="1" spc="-5" dirty="0">
                <a:latin typeface="Segoe UI Semibold"/>
                <a:cs typeface="Segoe UI Semibold"/>
              </a:rPr>
              <a:t>the slides </a:t>
            </a:r>
            <a:r>
              <a:rPr sz="1800" b="1" spc="-30" dirty="0">
                <a:latin typeface="Segoe UI Semibold"/>
                <a:cs typeface="Segoe UI Semibold"/>
              </a:rPr>
              <a:t>later.</a:t>
            </a:r>
            <a:endParaRPr sz="1800">
              <a:latin typeface="Segoe UI Semibold"/>
              <a:cs typeface="Segoe UI Semibold"/>
            </a:endParaRPr>
          </a:p>
          <a:p>
            <a:pPr marL="12700" marR="313055">
              <a:lnSpc>
                <a:spcPct val="101800"/>
              </a:lnSpc>
              <a:spcBef>
                <a:spcPts val="1600"/>
              </a:spcBef>
            </a:pPr>
            <a:r>
              <a:rPr sz="1800" b="1" dirty="0">
                <a:latin typeface="Segoe UI Semibold"/>
                <a:cs typeface="Segoe UI Semibold"/>
              </a:rPr>
              <a:t>[Insert </a:t>
            </a:r>
            <a:r>
              <a:rPr sz="1800" b="1" spc="-5" dirty="0">
                <a:latin typeface="Segoe UI Semibold"/>
                <a:cs typeface="Segoe UI Semibold"/>
              </a:rPr>
              <a:t>expectations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work </a:t>
            </a:r>
            <a:r>
              <a:rPr sz="1800" b="1" dirty="0">
                <a:latin typeface="Segoe UI Semibold"/>
                <a:cs typeface="Segoe UI Semibold"/>
              </a:rPr>
              <a:t>done </a:t>
            </a:r>
            <a:r>
              <a:rPr sz="1800" b="1" spc="-5" dirty="0">
                <a:latin typeface="Segoe UI Semibold"/>
                <a:cs typeface="Segoe UI Semibold"/>
              </a:rPr>
              <a:t>between  sessions]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19363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Participating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in This</a:t>
            </a:r>
            <a:r>
              <a:rPr sz="1200" b="1" u="sng" spc="-229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417375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17947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600900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word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‘criticism’?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190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967730" cy="3582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714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you think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criticism from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person?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kind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helpful?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particular format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works better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you?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824230" algn="just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you ever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uncomfortable giving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feedback?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uncomfortable?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88124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71780" marR="5080" indent="-2597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—Why might </a:t>
            </a:r>
            <a:r>
              <a:rPr sz="1800" b="1" spc="-5" dirty="0">
                <a:latin typeface="Segoe UI Semibold"/>
                <a:cs typeface="Segoe UI Semibold"/>
              </a:rPr>
              <a:t>the learner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spc="-5" dirty="0">
                <a:latin typeface="Segoe UI Semibold"/>
                <a:cs typeface="Segoe UI Semibold"/>
              </a:rPr>
              <a:t>stopped turning  in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assignments?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69963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8920" marR="5080" indent="-236854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—Do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think the feedback that the mentor  </a:t>
            </a:r>
            <a:r>
              <a:rPr sz="1800" b="1" spc="-10" dirty="0">
                <a:latin typeface="Segoe UI Semibold"/>
                <a:cs typeface="Segoe UI Semibold"/>
              </a:rPr>
              <a:t>provided </a:t>
            </a:r>
            <a:r>
              <a:rPr sz="1800" b="1" spc="-5" dirty="0">
                <a:latin typeface="Segoe UI Semibold"/>
                <a:cs typeface="Segoe UI Semibold"/>
              </a:rPr>
              <a:t>was </a:t>
            </a:r>
            <a:r>
              <a:rPr sz="1800" b="1" spc="-10" dirty="0">
                <a:latin typeface="Segoe UI Semibold"/>
                <a:cs typeface="Segoe UI Semibold"/>
              </a:rPr>
              <a:t>effective?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584726"/>
            <a:ext cx="496316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27329" marR="5080" indent="-21526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—If </a:t>
            </a:r>
            <a:r>
              <a:rPr sz="1800" b="1" spc="-10" dirty="0">
                <a:latin typeface="Segoe UI Semibold"/>
                <a:cs typeface="Segoe UI Semibold"/>
              </a:rPr>
              <a:t>you were </a:t>
            </a:r>
            <a:r>
              <a:rPr sz="1800" b="1" spc="-5" dirty="0">
                <a:latin typeface="Segoe UI Semibold"/>
                <a:cs typeface="Segoe UI Semibold"/>
              </a:rPr>
              <a:t>the mentor in this scenario, how 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change the feedback so that it was  more</a:t>
            </a:r>
            <a:r>
              <a:rPr sz="1800" b="1" spc="-10" dirty="0">
                <a:latin typeface="Segoe UI Semibold"/>
                <a:cs typeface="Segoe UI Semibold"/>
              </a:rPr>
              <a:t> effective?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702123"/>
            <a:ext cx="492823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think identity </a:t>
            </a:r>
            <a:r>
              <a:rPr sz="1800" b="1" dirty="0">
                <a:latin typeface="Segoe UI Semibold"/>
                <a:cs typeface="Segoe UI Semibold"/>
              </a:rPr>
              <a:t>might play  </a:t>
            </a:r>
            <a:r>
              <a:rPr sz="1800" b="1" spc="-5" dirty="0">
                <a:latin typeface="Segoe UI Semibold"/>
                <a:cs typeface="Segoe UI Semibold"/>
              </a:rPr>
              <a:t>in how the feedback was </a:t>
            </a:r>
            <a:r>
              <a:rPr sz="1800" b="1" spc="-10" dirty="0">
                <a:latin typeface="Segoe UI Semibold"/>
                <a:cs typeface="Segoe UI Semibold"/>
              </a:rPr>
              <a:t>perceived? </a:t>
            </a:r>
            <a:r>
              <a:rPr sz="1800" b="1" spc="-5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you  </a:t>
            </a:r>
            <a:r>
              <a:rPr sz="1800" b="1" spc="-5" dirty="0">
                <a:latin typeface="Segoe UI Semibold"/>
                <a:cs typeface="Segoe UI Semibold"/>
              </a:rPr>
              <a:t>think the learner trusts that </a:t>
            </a:r>
            <a:r>
              <a:rPr sz="1800" b="1" dirty="0">
                <a:latin typeface="Segoe UI Semibold"/>
                <a:cs typeface="Segoe UI Semibold"/>
              </a:rPr>
              <a:t>the grader </a:t>
            </a:r>
            <a:r>
              <a:rPr sz="1800" b="1" spc="-5" dirty="0">
                <a:latin typeface="Segoe UI Semibold"/>
                <a:cs typeface="Segoe UI Semibold"/>
              </a:rPr>
              <a:t>wants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facilitate her learning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process?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833620" cy="164698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 dirty="0">
              <a:latin typeface="Segoe UI Semibold"/>
              <a:cs typeface="Segoe UI Semibold"/>
            </a:endParaRPr>
          </a:p>
          <a:p>
            <a:pPr marL="12700" marR="567055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lang="en-US" sz="1800" b="1" spc="-5" dirty="0">
                <a:latin typeface="Segoe UI Semibold"/>
                <a:cs typeface="Segoe UI Semibold"/>
              </a:rPr>
              <a:t>reflect on these prompts: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17469" y="972492"/>
            <a:ext cx="5692775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7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2700" marR="5080" indent="63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cohort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talking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learners whose code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he’s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responsible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grading.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4942" y="3029994"/>
            <a:ext cx="52685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“She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doesn’t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turn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stuff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anymore!”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922778" y="3720670"/>
            <a:ext cx="579247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5875" marR="5080" indent="-381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 shows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last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graded—his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reads: 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“Your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does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compile. There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errors—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even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try?”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69963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4635" marR="5080" indent="-2425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—Do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think the feedback that the mentor  </a:t>
            </a:r>
            <a:r>
              <a:rPr sz="1800" b="1" spc="-10" dirty="0">
                <a:latin typeface="Segoe UI Semibold"/>
                <a:cs typeface="Segoe UI Semibold"/>
              </a:rPr>
              <a:t>responded </a:t>
            </a:r>
            <a:r>
              <a:rPr sz="1800" b="1" spc="-5" dirty="0">
                <a:latin typeface="Segoe UI Semibold"/>
                <a:cs typeface="Segoe UI Semibold"/>
              </a:rPr>
              <a:t>with will help the </a:t>
            </a:r>
            <a:r>
              <a:rPr sz="1800" b="1" spc="-20" dirty="0">
                <a:latin typeface="Segoe UI Semibold"/>
                <a:cs typeface="Segoe UI Semibold"/>
              </a:rPr>
              <a:t>student’s  </a:t>
            </a:r>
            <a:r>
              <a:rPr sz="1800" b="1" spc="-5" dirty="0">
                <a:latin typeface="Segoe UI Semibold"/>
                <a:cs typeface="Segoe UI Semibold"/>
              </a:rPr>
              <a:t>learning</a:t>
            </a:r>
            <a:r>
              <a:rPr sz="1800" b="1" spc="-10" dirty="0">
                <a:latin typeface="Segoe UI Semibold"/>
                <a:cs typeface="Segoe UI Semibold"/>
              </a:rPr>
              <a:t> process?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4026028"/>
            <a:ext cx="480504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27329" marR="5080" indent="-21526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—If </a:t>
            </a:r>
            <a:r>
              <a:rPr sz="1800" b="1" spc="-10" dirty="0">
                <a:latin typeface="Segoe UI Semibold"/>
                <a:cs typeface="Segoe UI Semibold"/>
              </a:rPr>
              <a:t>you were </a:t>
            </a:r>
            <a:r>
              <a:rPr sz="1800" b="1" spc="-5" dirty="0">
                <a:latin typeface="Segoe UI Semibold"/>
                <a:cs typeface="Segoe UI Semibold"/>
              </a:rPr>
              <a:t>the mentor in this scenario, how 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latin typeface="Segoe UI Semibold"/>
                <a:cs typeface="Segoe UI Semibold"/>
              </a:rPr>
              <a:t>you respond?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833620" cy="21603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 dirty="0">
              <a:latin typeface="Segoe UI Semibold"/>
              <a:cs typeface="Segoe UI Semibold"/>
            </a:endParaRPr>
          </a:p>
          <a:p>
            <a:pPr marL="12700" marR="567055">
              <a:lnSpc>
                <a:spcPct val="101800"/>
              </a:lnSpc>
              <a:spcBef>
                <a:spcPts val="1839"/>
              </a:spcBef>
            </a:pPr>
            <a:r>
              <a:rPr lang="en-US" sz="1800" b="1" spc="-15" dirty="0">
                <a:latin typeface="Segoe UI Semibold"/>
                <a:cs typeface="Segoe UI Semibold"/>
              </a:rPr>
              <a:t>Read </a:t>
            </a:r>
            <a:r>
              <a:rPr lang="en-US" sz="1800" b="1" spc="-5" dirty="0">
                <a:latin typeface="Segoe UI Semibold"/>
                <a:cs typeface="Segoe UI Semibold"/>
              </a:rPr>
              <a:t>the stories </a:t>
            </a:r>
            <a:r>
              <a:rPr lang="en-US" sz="1800" b="1" dirty="0">
                <a:latin typeface="Segoe UI Semibold"/>
                <a:cs typeface="Segoe UI Semibold"/>
              </a:rPr>
              <a:t>and </a:t>
            </a:r>
            <a:r>
              <a:rPr lang="en-US" sz="1800" b="1" spc="-5" dirty="0">
                <a:latin typeface="Segoe UI Semibold"/>
                <a:cs typeface="Segoe UI Semibold"/>
              </a:rPr>
              <a:t>reflect on these prompts:</a:t>
            </a:r>
            <a:endParaRPr lang="en-US" sz="1800" dirty="0">
              <a:latin typeface="Segoe UI Semibold"/>
              <a:cs typeface="Segoe UI Semibold"/>
            </a:endParaRPr>
          </a:p>
          <a:p>
            <a:pPr marL="12700" marR="567055">
              <a:lnSpc>
                <a:spcPct val="101800"/>
              </a:lnSpc>
              <a:spcBef>
                <a:spcPts val="1839"/>
              </a:spcBef>
            </a:pPr>
            <a:endParaRPr lang="en-US"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736590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3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is holding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drop-in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session,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shows up 10 minutes before it ends.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trying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catch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breath.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4007" y="3009598"/>
            <a:ext cx="512127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demand,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“I need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right  now! My code isn’t compiling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is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due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tonight.”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4432023"/>
            <a:ext cx="569214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9626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looks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learner’s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work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exclaims, 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“You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close</a:t>
            </a:r>
            <a:r>
              <a:rPr sz="22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right thing!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bug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the least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problems.”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35178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new 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interesting to 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those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193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38670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might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feedback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result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those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4833620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3966" y="986308"/>
            <a:ext cx="5750560" cy="606165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7112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 up 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example criticism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it  could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delivered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“wisely”?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13906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does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matter how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instructor/mentor delivers  feedback?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Isn’t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honesty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best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policy?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hold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back  negative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criticism from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31940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 identities—whether our race,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gender,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other ways we identify—impact interactions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5816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the potential harm to students who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fail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specific, candid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6515">
              <a:lnSpc>
                <a:spcPct val="101800"/>
              </a:lnSpc>
              <a:spcBef>
                <a:spcPts val="5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can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quality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feedback  interaction when the learner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yet trust</a:t>
            </a:r>
            <a:r>
              <a:rPr sz="18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 mentor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?</a:t>
            </a:r>
            <a:endParaRPr lang="en-US" sz="1800" b="1" spc="-10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56515">
              <a:lnSpc>
                <a:spcPct val="101800"/>
              </a:lnSpc>
              <a:spcBef>
                <a:spcPts val="5"/>
              </a:spcBef>
            </a:pPr>
            <a:endParaRPr sz="1800" dirty="0">
              <a:latin typeface="Segoe UI Semibold"/>
              <a:cs typeface="Segoe UI Semibold"/>
            </a:endParaRPr>
          </a:p>
          <a:p>
            <a:pPr marL="12700" marR="42100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kinds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strategies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both parties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contribute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successful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communication?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97248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0628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Read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tips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write your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195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3137282"/>
            <a:ext cx="405193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15" dirty="0">
                <a:latin typeface="Segoe UI Semibold"/>
                <a:cs typeface="Segoe UI Semibold"/>
              </a:rPr>
              <a:t>Ask: </a:t>
            </a:r>
            <a:r>
              <a:rPr sz="1800" b="1" spc="-5" dirty="0">
                <a:latin typeface="Segoe UI Semibold"/>
                <a:cs typeface="Segoe UI Semibold"/>
              </a:rPr>
              <a:t>Ask if they are willing to </a:t>
            </a:r>
            <a:r>
              <a:rPr sz="1800" b="1" spc="20" dirty="0">
                <a:latin typeface="Segoe UI Semibold"/>
                <a:cs typeface="Segoe UI Semibold"/>
              </a:rPr>
              <a:t>try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1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new  strategy or if this is </a:t>
            </a:r>
            <a:r>
              <a:rPr sz="1800" b="1" dirty="0">
                <a:latin typeface="Segoe UI Semibold"/>
                <a:cs typeface="Segoe UI Semibold"/>
              </a:rPr>
              <a:t>a good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time.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975329"/>
            <a:ext cx="468693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Signal intention: </a:t>
            </a:r>
            <a:r>
              <a:rPr sz="1800" b="1" dirty="0">
                <a:latin typeface="Segoe UI Semibold"/>
                <a:cs typeface="Segoe UI Semibold"/>
              </a:rPr>
              <a:t>Explain </a:t>
            </a:r>
            <a:r>
              <a:rPr sz="1800" b="1" spc="-5" dirty="0">
                <a:latin typeface="Segoe UI Semibold"/>
                <a:cs typeface="Segoe UI Semibold"/>
              </a:rPr>
              <a:t>why you are </a:t>
            </a:r>
            <a:r>
              <a:rPr sz="1800" b="1" dirty="0">
                <a:latin typeface="Segoe UI Semibold"/>
                <a:cs typeface="Segoe UI Semibold"/>
              </a:rPr>
              <a:t>giving 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spc="5" dirty="0">
                <a:latin typeface="Segoe UI Semibold"/>
                <a:cs typeface="Segoe UI Semibold"/>
              </a:rPr>
              <a:t>feedback. </a:t>
            </a:r>
            <a:r>
              <a:rPr sz="1800" b="1" spc="-55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believe they can </a:t>
            </a:r>
            <a:r>
              <a:rPr sz="1800" b="1" spc="-10" dirty="0">
                <a:latin typeface="Segoe UI Semibold"/>
                <a:cs typeface="Segoe UI Semibold"/>
              </a:rPr>
              <a:t>reach </a:t>
            </a:r>
            <a:r>
              <a:rPr sz="1800" b="1" dirty="0">
                <a:latin typeface="Segoe UI Semibold"/>
                <a:cs typeface="Segoe UI Semibold"/>
              </a:rPr>
              <a:t>a  </a:t>
            </a:r>
            <a:r>
              <a:rPr sz="1800" b="1" spc="-5" dirty="0">
                <a:latin typeface="Segoe UI Semibold"/>
                <a:cs typeface="Segoe UI Semibold"/>
              </a:rPr>
              <a:t>higher </a:t>
            </a:r>
            <a:r>
              <a:rPr sz="1800" b="1" spc="-10" dirty="0">
                <a:latin typeface="Segoe UI Semibold"/>
                <a:cs typeface="Segoe UI Semibold"/>
              </a:rPr>
              <a:t>standard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them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15" dirty="0">
                <a:latin typeface="Segoe UI Semibold"/>
                <a:cs typeface="Segoe UI Semibold"/>
              </a:rPr>
              <a:t>seriously.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5092726"/>
            <a:ext cx="43199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specific: </a:t>
            </a:r>
            <a:r>
              <a:rPr sz="1800" b="1" dirty="0">
                <a:latin typeface="Segoe UI Semibold"/>
                <a:cs typeface="Segoe UI Semibold"/>
              </a:rPr>
              <a:t>Identify </a:t>
            </a:r>
            <a:r>
              <a:rPr sz="1800" b="1" spc="-5" dirty="0">
                <a:latin typeface="Segoe UI Semibold"/>
                <a:cs typeface="Segoe UI Semibold"/>
              </a:rPr>
              <a:t>something specific to  </a:t>
            </a:r>
            <a:r>
              <a:rPr sz="1800" b="1" spc="-10" dirty="0">
                <a:latin typeface="Segoe UI Semibold"/>
                <a:cs typeface="Segoe UI Semibold"/>
              </a:rPr>
              <a:t>improve. </a:t>
            </a:r>
            <a:r>
              <a:rPr sz="1800" b="1" spc="-30" dirty="0">
                <a:latin typeface="Segoe UI Semibold"/>
                <a:cs typeface="Segoe UI Semibold"/>
              </a:rPr>
              <a:t>Vague </a:t>
            </a:r>
            <a:r>
              <a:rPr sz="1800" b="1" spc="-5" dirty="0">
                <a:latin typeface="Segoe UI Semibold"/>
                <a:cs typeface="Segoe UI Semibold"/>
              </a:rPr>
              <a:t>feedback is</a:t>
            </a:r>
            <a:r>
              <a:rPr sz="1800" b="1" spc="3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unhelpful.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930774"/>
            <a:ext cx="48018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5" dirty="0">
                <a:latin typeface="Segoe UI Semibold"/>
                <a:cs typeface="Segoe UI Semibold"/>
              </a:rPr>
              <a:t>Offer: </a:t>
            </a:r>
            <a:r>
              <a:rPr sz="1800" b="1" spc="-10" dirty="0">
                <a:latin typeface="Segoe UI Semibold"/>
                <a:cs typeface="Segoe UI Semibold"/>
              </a:rPr>
              <a:t>Offer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suggestion </a:t>
            </a:r>
            <a:r>
              <a:rPr sz="1800" b="1" dirty="0">
                <a:latin typeface="Segoe UI Semibold"/>
                <a:cs typeface="Segoe UI Semibold"/>
              </a:rPr>
              <a:t>for a </a:t>
            </a:r>
            <a:r>
              <a:rPr sz="1800" b="1" spc="-5" dirty="0">
                <a:latin typeface="Segoe UI Semibold"/>
                <a:cs typeface="Segoe UI Semibold"/>
              </a:rPr>
              <a:t>way </a:t>
            </a:r>
            <a:r>
              <a:rPr sz="1800" b="1" spc="5" dirty="0">
                <a:latin typeface="Segoe UI Semibold"/>
                <a:cs typeface="Segoe UI Semibold"/>
              </a:rPr>
              <a:t>forward </a:t>
            </a:r>
            <a:r>
              <a:rPr sz="1800" b="1" spc="-5" dirty="0">
                <a:latin typeface="Segoe UI Semibold"/>
                <a:cs typeface="Segoe UI Semibold"/>
              </a:rPr>
              <a:t>so  they </a:t>
            </a:r>
            <a:r>
              <a:rPr sz="1800" b="1" spc="-10" dirty="0">
                <a:latin typeface="Segoe UI Semibold"/>
                <a:cs typeface="Segoe UI Semibold"/>
              </a:rPr>
              <a:t>leave </a:t>
            </a:r>
            <a:r>
              <a:rPr sz="1800" b="1" spc="-5" dirty="0">
                <a:latin typeface="Segoe UI Semibold"/>
                <a:cs typeface="Segoe UI Semibold"/>
              </a:rPr>
              <a:t>with more than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criticism.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3445510" cy="189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575"/>
              </a:spcBef>
            </a:pPr>
            <a:r>
              <a:rPr sz="3600" b="1" spc="-15" dirty="0">
                <a:latin typeface="Segoe UI Semibold"/>
                <a:cs typeface="Segoe UI Semibold"/>
              </a:rPr>
              <a:t>Tips for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Effective  Feedback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-55" dirty="0">
                <a:latin typeface="Segoe UI Semibold"/>
                <a:cs typeface="Segoe UI Semibold"/>
              </a:rPr>
              <a:t>You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can: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3966" y="986308"/>
            <a:ext cx="5753100" cy="64458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Example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36258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tell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learning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Because 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please  know I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seriously.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why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am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telling 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approach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 does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 demonstrate understanding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material.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717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While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passes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unit tests,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 use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required.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Instead,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copy-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pasted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tweaked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same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piece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5</a:t>
            </a:r>
            <a:r>
              <a:rPr sz="18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times.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willing 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revise 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program?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suggest 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review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notes from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lecture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loops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 the sample code.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 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replace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loop.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9908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future,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could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attending office hours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additional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667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I’m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happy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second attempt or brainstorm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 things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you’re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 assignment.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3445510" cy="1379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575"/>
              </a:spcBef>
            </a:pPr>
            <a:r>
              <a:rPr sz="3600" b="1" spc="-15" dirty="0">
                <a:latin typeface="Segoe UI Semibold"/>
                <a:cs typeface="Segoe UI Semibold"/>
              </a:rPr>
              <a:t>Tips for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Effective  Feedback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972492"/>
            <a:ext cx="823594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Try</a:t>
            </a:r>
            <a:r>
              <a:rPr sz="22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1663169"/>
            <a:ext cx="556450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Resist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evaluating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student’s ability.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Instead,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focus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performance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approaches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2729918"/>
            <a:ext cx="5828030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2225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Emphasize possibility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improve to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support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motivation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undertake 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challenge.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 rubrics so students can see 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priorities 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process.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90170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ahead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with the whole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to reduce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receiving different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messages.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425640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30" dirty="0">
                <a:latin typeface="Segoe UI Semibold"/>
                <a:cs typeface="Segoe UI Semibold"/>
              </a:rPr>
              <a:t>Reflection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Questions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972492"/>
            <a:ext cx="601408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Which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tips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resonated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most?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1663169"/>
            <a:ext cx="5828665" cy="21659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useful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sample language?</a:t>
            </a:r>
            <a:endParaRPr lang="en-US" sz="2200" b="1" spc="-5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100"/>
              </a:spcBef>
            </a:pPr>
            <a:endParaRPr lang="en-US" sz="2200" b="1" spc="-5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phrases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particularly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mentoring tasks that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ahead?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14811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600950" y="812147"/>
            <a:ext cx="788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Timing: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199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600950" y="1370845"/>
            <a:ext cx="262064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Ask if this is </a:t>
            </a:r>
            <a:r>
              <a:rPr sz="1800" b="1" dirty="0">
                <a:latin typeface="Segoe UI Semibold"/>
                <a:cs typeface="Segoe UI Semibold"/>
              </a:rPr>
              <a:t>a good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time.  </a:t>
            </a:r>
            <a:r>
              <a:rPr sz="1800" b="1" spc="-10" dirty="0">
                <a:latin typeface="Segoe UI Semibold"/>
                <a:cs typeface="Segoe UI Semibold"/>
              </a:rPr>
              <a:t>Recognize </a:t>
            </a:r>
            <a:r>
              <a:rPr sz="1800" b="1" spc="-5" dirty="0">
                <a:latin typeface="Segoe UI Semibold"/>
                <a:cs typeface="Segoe UI Semibold"/>
              </a:rPr>
              <a:t>that feedback  that is not timely (or </a:t>
            </a:r>
            <a:r>
              <a:rPr sz="1800" b="1" spc="-10" dirty="0">
                <a:latin typeface="Segoe UI Semibold"/>
                <a:cs typeface="Segoe UI Semibold"/>
              </a:rPr>
              <a:t>too  </a:t>
            </a:r>
            <a:r>
              <a:rPr sz="1800" b="1" spc="-5" dirty="0">
                <a:latin typeface="Segoe UI Semibold"/>
                <a:cs typeface="Segoe UI Semibold"/>
              </a:rPr>
              <a:t>late) isn’t </a:t>
            </a:r>
            <a:r>
              <a:rPr sz="1800" b="1" dirty="0">
                <a:latin typeface="Segoe UI Semibold"/>
                <a:cs typeface="Segoe UI Semibold"/>
              </a:rPr>
              <a:t>as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useful.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315200" y="4114800"/>
            <a:ext cx="3657600" cy="4114800"/>
          </a:xfrm>
          <a:prstGeom prst="rect">
            <a:avLst/>
          </a:prstGeom>
          <a:solidFill>
            <a:srgbClr val="3B2E58"/>
          </a:solidFill>
        </p:spPr>
        <p:txBody>
          <a:bodyPr vert="horz" wrap="square" lIns="0" tIns="247650" rIns="0" bIns="0" rtlCol="0">
            <a:spAutoFit/>
          </a:bodyPr>
          <a:lstStyle/>
          <a:p>
            <a:pPr marL="285750">
              <a:lnSpc>
                <a:spcPct val="100000"/>
              </a:lnSpc>
              <a:spcBef>
                <a:spcPts val="195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Specific: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85750" marR="1252220">
              <a:lnSpc>
                <a:spcPct val="101800"/>
              </a:lnSpc>
              <a:spcBef>
                <a:spcPts val="5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is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  vague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18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972800" y="585216"/>
            <a:ext cx="3657600" cy="3529965"/>
          </a:xfrm>
          <a:prstGeom prst="rect">
            <a:avLst/>
          </a:prstGeom>
          <a:solidFill>
            <a:srgbClr val="8661C5"/>
          </a:solidFill>
        </p:spPr>
        <p:txBody>
          <a:bodyPr vert="horz" wrap="square" lIns="0" tIns="238760" rIns="0" bIns="0" rtlCol="0">
            <a:spAutoFit/>
          </a:bodyPr>
          <a:lstStyle/>
          <a:p>
            <a:pPr marL="332740">
              <a:lnSpc>
                <a:spcPct val="100000"/>
              </a:lnSpc>
              <a:spcBef>
                <a:spcPts val="188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Open: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332740" marR="969644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Ask if they are open</a:t>
            </a:r>
            <a:r>
              <a:rPr sz="18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other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strategies.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972800" y="4114800"/>
            <a:ext cx="3657600" cy="4114800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247650" rIns="0" bIns="0" rtlCol="0">
            <a:spAutoFit/>
          </a:bodyPr>
          <a:lstStyle/>
          <a:p>
            <a:pPr marL="332740">
              <a:lnSpc>
                <a:spcPct val="100000"/>
              </a:lnSpc>
              <a:spcBef>
                <a:spcPts val="1950"/>
              </a:spcBef>
            </a:pPr>
            <a:r>
              <a:rPr sz="1800" b="1" spc="-5" dirty="0">
                <a:latin typeface="Segoe UI Semibold"/>
                <a:cs typeface="Segoe UI Semibold"/>
              </a:rPr>
              <a:t>Actionable: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332740" marR="4368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Focus on how to change  the process, not just what is  </a:t>
            </a:r>
            <a:r>
              <a:rPr sz="1800" b="1" spc="-10" dirty="0">
                <a:latin typeface="Segoe UI Semibold"/>
                <a:cs typeface="Segoe UI Semibold"/>
              </a:rPr>
              <a:t>wrong </a:t>
            </a:r>
            <a:r>
              <a:rPr sz="1800" b="1" spc="-5" dirty="0">
                <a:latin typeface="Segoe UI Semibold"/>
                <a:cs typeface="Segoe UI Semibold"/>
              </a:rPr>
              <a:t>with the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outcome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1278111"/>
            <a:ext cx="4683125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20" dirty="0">
                <a:latin typeface="Segoe UI Semibold"/>
                <a:cs typeface="Segoe UI Semibold"/>
              </a:rPr>
              <a:t>Take </a:t>
            </a:r>
            <a:r>
              <a:rPr sz="3600" b="1" spc="-30" dirty="0">
                <a:latin typeface="Segoe UI Semibold"/>
                <a:cs typeface="Segoe UI Semibold"/>
              </a:rPr>
              <a:t>Away</a:t>
            </a:r>
            <a:r>
              <a:rPr sz="3600" b="1" spc="1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Messages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Wise </a:t>
            </a:r>
            <a:r>
              <a:rPr sz="1800" b="1" spc="-5" dirty="0">
                <a:latin typeface="Segoe UI Semibold"/>
                <a:cs typeface="Segoe UI Semibold"/>
              </a:rPr>
              <a:t>feedback </a:t>
            </a:r>
            <a:r>
              <a:rPr sz="1800" b="1" dirty="0">
                <a:latin typeface="Segoe UI Semibold"/>
                <a:cs typeface="Segoe UI Semibold"/>
              </a:rPr>
              <a:t>may be a first </a:t>
            </a:r>
            <a:r>
              <a:rPr sz="1800" b="1" spc="-5" dirty="0">
                <a:latin typeface="Segoe UI Semibold"/>
                <a:cs typeface="Segoe UI Semibold"/>
              </a:rPr>
              <a:t>step so the  student is open to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comments. </a:t>
            </a:r>
            <a:r>
              <a:rPr sz="1800" b="1" spc="-15" dirty="0">
                <a:latin typeface="Segoe UI Semibold"/>
                <a:cs typeface="Segoe UI Semibold"/>
              </a:rPr>
              <a:t>Reinforce  </a:t>
            </a:r>
            <a:r>
              <a:rPr sz="1800" b="1" spc="-5" dirty="0">
                <a:latin typeface="Segoe UI Semibold"/>
                <a:cs typeface="Segoe UI Semibold"/>
              </a:rPr>
              <a:t>the high </a:t>
            </a:r>
            <a:r>
              <a:rPr sz="1800" b="1" spc="-10" dirty="0">
                <a:latin typeface="Segoe UI Semibold"/>
                <a:cs typeface="Segoe UI Semibold"/>
              </a:rPr>
              <a:t>bar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that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are confident they  can </a:t>
            </a:r>
            <a:r>
              <a:rPr sz="1800" b="1" spc="-10" dirty="0">
                <a:latin typeface="Segoe UI Semibold"/>
                <a:cs typeface="Segoe UI Semibold"/>
              </a:rPr>
              <a:t>reach </a:t>
            </a:r>
            <a:r>
              <a:rPr sz="1800" b="1" spc="-5" dirty="0">
                <a:latin typeface="Segoe UI Semibold"/>
                <a:cs typeface="Segoe UI Semibold"/>
              </a:rPr>
              <a:t>that high </a:t>
            </a:r>
            <a:r>
              <a:rPr sz="1800" b="1" spc="-45" dirty="0">
                <a:latin typeface="Segoe UI Semibold"/>
                <a:cs typeface="Segoe UI Semibold"/>
              </a:rPr>
              <a:t>bar.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14811" y="228245"/>
            <a:ext cx="29425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  <a:tab pos="217741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700" y="7742421"/>
            <a:ext cx="16446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2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980989"/>
            <a:ext cx="8547100" cy="18542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0" b="1" spc="-60" dirty="0">
                <a:solidFill>
                  <a:srgbClr val="50E6FF"/>
                </a:solidFill>
                <a:latin typeface="Segoe UI Semibold"/>
                <a:cs typeface="Segoe UI Semibold"/>
              </a:rPr>
              <a:t>I</a:t>
            </a:r>
            <a:r>
              <a:rPr sz="12000" b="1" spc="-70" dirty="0">
                <a:solidFill>
                  <a:srgbClr val="50E6FF"/>
                </a:solidFill>
                <a:latin typeface="Segoe UI Semibold"/>
                <a:cs typeface="Segoe UI Semibold"/>
              </a:rPr>
              <a:t>nt</a:t>
            </a:r>
            <a:r>
              <a:rPr sz="12000" b="1" spc="-170" dirty="0">
                <a:solidFill>
                  <a:srgbClr val="50E6FF"/>
                </a:solidFill>
                <a:latin typeface="Segoe UI Semibold"/>
                <a:cs typeface="Segoe UI Semibold"/>
              </a:rPr>
              <a:t>r</a:t>
            </a:r>
            <a:r>
              <a:rPr sz="12000" b="1" spc="-65" dirty="0">
                <a:solidFill>
                  <a:srgbClr val="50E6FF"/>
                </a:solidFill>
                <a:latin typeface="Segoe UI Semibold"/>
                <a:cs typeface="Segoe UI Semibold"/>
              </a:rPr>
              <a:t>oduction</a:t>
            </a:r>
            <a:endParaRPr sz="120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6901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Community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Guidelines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19770" y="1340284"/>
            <a:ext cx="5740400" cy="532828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41402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Respectfully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(Seek to understand,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disagree)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Fully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Present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Air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(Make sure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chance to talk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listen)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Open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Perspectives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5532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Aware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Intent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Always  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Same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 How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Feeling (Including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yourself)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83820">
              <a:lnSpc>
                <a:spcPct val="101800"/>
              </a:lnSpc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Respect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Maintain Confidentiality (The wisdom can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people’s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words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stay in this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room)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Engage This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Opportunity!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19770" y="7537884"/>
            <a:ext cx="5405755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Adapted from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Kathy </a:t>
            </a: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Obear’s Suggested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List </a:t>
            </a:r>
            <a:r>
              <a:rPr sz="14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Learning</a:t>
            </a:r>
            <a:r>
              <a:rPr sz="14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Guidelines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19363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Participating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in This</a:t>
            </a:r>
            <a:r>
              <a:rPr sz="1200" b="1" u="sng" spc="-229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417375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47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4" name="object 21">
            <a:extLst>
              <a:ext uri="{FF2B5EF4-FFF2-40B4-BE49-F238E27FC236}">
                <a16:creationId xmlns:a16="http://schemas.microsoft.com/office/drawing/2014/main" id="{EA9E6E24-7A2D-4ACA-91B6-85D9D61C3AB5}"/>
              </a:ext>
            </a:extLst>
          </p:cNvPr>
          <p:cNvSpPr txBox="1"/>
          <p:nvPr/>
        </p:nvSpPr>
        <p:spPr>
          <a:xfrm>
            <a:off x="647547" y="7742421"/>
            <a:ext cx="2470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r>
              <a:rPr lang="en-US" sz="1200" dirty="0">
                <a:latin typeface="Segoe UI Semibold"/>
                <a:cs typeface="Segoe UI Semibold"/>
              </a:rPr>
              <a:t>54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770880" cy="57162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sometimes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difficult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deliver.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ourselves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tempted to  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soften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criticisms with positive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words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praise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omit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negative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altogether.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It</a:t>
            </a:r>
            <a:endParaRPr sz="2200" dirty="0">
              <a:latin typeface="Segoe UI Semibold"/>
              <a:cs typeface="Segoe UI Semibold"/>
            </a:endParaRPr>
          </a:p>
          <a:p>
            <a:pPr marL="12700" marR="173355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consider 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feedback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plays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specific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framed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“wise” way that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conveys 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intention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belief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they 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high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standard,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facilitate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student’s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move them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forward.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Remember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feedback is not given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vacuum—there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factors that 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impact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the  learner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intentional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gaining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trust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conveying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them to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succeed.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14994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u="sng" spc="-3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80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14994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92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740" y="1354024"/>
            <a:ext cx="2573655" cy="970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63373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Carless,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(2006). </a:t>
            </a:r>
            <a:r>
              <a:rPr sz="1200" b="1" spc="-10" dirty="0">
                <a:latin typeface="Segoe UI Semibold"/>
                <a:cs typeface="Segoe UI Semibold"/>
              </a:rPr>
              <a:t>Differing  </a:t>
            </a:r>
            <a:r>
              <a:rPr sz="1200" b="1" spc="-5" dirty="0">
                <a:latin typeface="Segoe UI Semibold"/>
                <a:cs typeface="Segoe UI Semibold"/>
              </a:rPr>
              <a:t>perceptions in the</a:t>
            </a:r>
            <a:r>
              <a:rPr sz="1200" b="1" spc="-6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feedback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process. </a:t>
            </a:r>
            <a:r>
              <a:rPr sz="1200" b="1" spc="-10" dirty="0">
                <a:latin typeface="Segoe UI Semibold"/>
                <a:cs typeface="Segoe UI Semibold"/>
              </a:rPr>
              <a:t>Studies </a:t>
            </a:r>
            <a:r>
              <a:rPr sz="1200" b="1" spc="-5" dirty="0">
                <a:latin typeface="Segoe UI Semibold"/>
                <a:cs typeface="Segoe UI Semibold"/>
              </a:rPr>
              <a:t>in Higher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31(2), 219-233. </a:t>
            </a:r>
            <a:r>
              <a:rPr sz="1200" b="1" dirty="0">
                <a:latin typeface="Segoe UI Semibold"/>
                <a:cs typeface="Segoe UI Semibold"/>
              </a:rPr>
              <a:t>https://doi.  </a:t>
            </a:r>
            <a:r>
              <a:rPr sz="1200" b="1" spc="-5" dirty="0">
                <a:latin typeface="Segoe UI Semibold"/>
                <a:cs typeface="Segoe UI Semibold"/>
              </a:rPr>
              <a:t>org/10.1080/03075070600572132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740" y="2497024"/>
            <a:ext cx="2687320" cy="4970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Cohen, G.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10" dirty="0">
                <a:latin typeface="Segoe UI Semibold"/>
                <a:cs typeface="Segoe UI Semibold"/>
              </a:rPr>
              <a:t>Steele, </a:t>
            </a:r>
            <a:r>
              <a:rPr sz="1200" b="1" spc="-5" dirty="0">
                <a:latin typeface="Segoe UI Semibold"/>
                <a:cs typeface="Segoe UI Semibold"/>
              </a:rPr>
              <a:t>C. M.,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3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Ross,</a:t>
            </a:r>
            <a:endParaRPr sz="1200">
              <a:latin typeface="Segoe UI Semibold"/>
              <a:cs typeface="Segoe UI Semibold"/>
            </a:endParaRPr>
          </a:p>
          <a:p>
            <a:pPr marL="12700" marR="249554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(1999).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mentor’s </a:t>
            </a:r>
            <a:r>
              <a:rPr sz="1200" b="1" dirty="0">
                <a:latin typeface="Segoe UI Semibold"/>
                <a:cs typeface="Segoe UI Semibold"/>
              </a:rPr>
              <a:t>dilemma:  </a:t>
            </a:r>
            <a:r>
              <a:rPr sz="1200" b="1" spc="-10" dirty="0">
                <a:latin typeface="Segoe UI Semibold"/>
                <a:cs typeface="Segoe UI Semibold"/>
              </a:rPr>
              <a:t>Providing </a:t>
            </a:r>
            <a:r>
              <a:rPr sz="1200" b="1" spc="-5" dirty="0">
                <a:latin typeface="Segoe UI Semibold"/>
                <a:cs typeface="Segoe UI Semibold"/>
              </a:rPr>
              <a:t>critical feedback across  the racial </a:t>
            </a:r>
            <a:r>
              <a:rPr sz="1200" b="1" dirty="0">
                <a:latin typeface="Segoe UI Semibold"/>
                <a:cs typeface="Segoe UI Semibold"/>
              </a:rPr>
              <a:t>divide.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Personality</a:t>
            </a:r>
            <a:endParaRPr sz="1200">
              <a:latin typeface="Segoe UI Semibold"/>
              <a:cs typeface="Segoe UI Semibold"/>
            </a:endParaRPr>
          </a:p>
          <a:p>
            <a:pPr marL="12700" marR="531495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Social Psychology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Bulletin,  </a:t>
            </a:r>
            <a:r>
              <a:rPr sz="1200" b="1" spc="-5" dirty="0">
                <a:latin typeface="Segoe UI Semibold"/>
                <a:cs typeface="Segoe UI Semibold"/>
              </a:rPr>
              <a:t>25(10), 1302–1318. </a:t>
            </a:r>
            <a:r>
              <a:rPr sz="1200" b="1" dirty="0">
                <a:latin typeface="Segoe UI Semibold"/>
                <a:cs typeface="Segoe UI Semibold"/>
              </a:rPr>
              <a:t>https://doi.  </a:t>
            </a:r>
            <a:r>
              <a:rPr sz="1200" b="1" spc="-5" dirty="0">
                <a:latin typeface="Segoe UI Semibold"/>
                <a:cs typeface="Segoe UI Semibold"/>
              </a:rPr>
              <a:t>org/10.1177/0146167299258011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15" dirty="0">
                <a:latin typeface="Segoe UI Semibold"/>
                <a:cs typeface="Segoe UI Semibold"/>
              </a:rPr>
              <a:t>Crosby,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dirty="0">
                <a:latin typeface="Segoe UI Semibold"/>
                <a:cs typeface="Segoe UI Semibold"/>
              </a:rPr>
              <a:t>R. &amp; </a:t>
            </a:r>
            <a:r>
              <a:rPr sz="1200" b="1" spc="-5" dirty="0">
                <a:latin typeface="Segoe UI Semibold"/>
                <a:cs typeface="Segoe UI Semibold"/>
              </a:rPr>
              <a:t>Monin,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5" dirty="0">
                <a:latin typeface="Segoe UI Semibold"/>
                <a:cs typeface="Segoe UI Semibold"/>
              </a:rPr>
              <a:t>(2007).  </a:t>
            </a:r>
            <a:r>
              <a:rPr sz="1200" b="1" spc="-10" dirty="0">
                <a:latin typeface="Segoe UI Semibold"/>
                <a:cs typeface="Segoe UI Semibold"/>
              </a:rPr>
              <a:t>Failure </a:t>
            </a:r>
            <a:r>
              <a:rPr sz="1200" b="1" spc="-5" dirty="0">
                <a:latin typeface="Segoe UI Semibold"/>
                <a:cs typeface="Segoe UI Semibold"/>
              </a:rPr>
              <a:t>to warn: How student race  affects warnings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potential </a:t>
            </a:r>
            <a:r>
              <a:rPr sz="1200" b="1" dirty="0">
                <a:latin typeface="Segoe UI Semibold"/>
                <a:cs typeface="Segoe UI Semibold"/>
              </a:rPr>
              <a:t>academic  </a:t>
            </a:r>
            <a:r>
              <a:rPr sz="1200" b="1" spc="-10" dirty="0">
                <a:latin typeface="Segoe UI Semibold"/>
                <a:cs typeface="Segoe UI Semibold"/>
              </a:rPr>
              <a:t>difficulty.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Experimental  </a:t>
            </a:r>
            <a:r>
              <a:rPr sz="1200" b="1" spc="-5" dirty="0">
                <a:latin typeface="Segoe UI Semibold"/>
                <a:cs typeface="Segoe UI Semibold"/>
              </a:rPr>
              <a:t>Social </a:t>
            </a:r>
            <a:r>
              <a:rPr sz="1200" b="1" spc="-15" dirty="0">
                <a:latin typeface="Segoe UI Semibold"/>
                <a:cs typeface="Segoe UI Semibold"/>
              </a:rPr>
              <a:t>Psychology, </a:t>
            </a:r>
            <a:r>
              <a:rPr sz="1200" b="1" spc="-5" dirty="0">
                <a:latin typeface="Segoe UI Semibold"/>
                <a:cs typeface="Segoe UI Semibold"/>
              </a:rPr>
              <a:t>43, 663–670.  </a:t>
            </a:r>
            <a:r>
              <a:rPr sz="1200" b="1" dirty="0">
                <a:latin typeface="Segoe UI Semibold"/>
                <a:cs typeface="Segoe UI Semibold"/>
              </a:rPr>
              <a:t>doi:10.1016/j.jesp.2006.06.007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27559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Stone,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Heen, S. (2014). </a:t>
            </a:r>
            <a:r>
              <a:rPr sz="1200" b="1" dirty="0">
                <a:latin typeface="Segoe UI Semibold"/>
                <a:cs typeface="Segoe UI Semibold"/>
              </a:rPr>
              <a:t>Thanks  for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dirty="0">
                <a:latin typeface="Segoe UI Semibold"/>
                <a:cs typeface="Segoe UI Semibold"/>
              </a:rPr>
              <a:t>feedback: The </a:t>
            </a:r>
            <a:r>
              <a:rPr sz="1200" b="1" spc="-5" dirty="0">
                <a:latin typeface="Segoe UI Semibold"/>
                <a:cs typeface="Segoe UI Semibold"/>
              </a:rPr>
              <a:t>science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10" dirty="0">
                <a:latin typeface="Segoe UI Semibold"/>
                <a:cs typeface="Segoe UI Semibold"/>
              </a:rPr>
              <a:t>art </a:t>
            </a:r>
            <a:r>
              <a:rPr sz="1200" b="1" spc="-10" dirty="0">
                <a:latin typeface="Segoe UI Semibold"/>
                <a:cs typeface="Segoe UI Semibold"/>
              </a:rPr>
              <a:t>of receiving </a:t>
            </a:r>
            <a:r>
              <a:rPr sz="1200" b="1" spc="-5" dirty="0">
                <a:latin typeface="Segoe UI Semibold"/>
                <a:cs typeface="Segoe UI Semibold"/>
              </a:rPr>
              <a:t>feedback </a:t>
            </a:r>
            <a:r>
              <a:rPr sz="1200" b="1" spc="-10" dirty="0">
                <a:latin typeface="Segoe UI Semibold"/>
                <a:cs typeface="Segoe UI Semibold"/>
              </a:rPr>
              <a:t>well.</a:t>
            </a:r>
            <a:endParaRPr sz="1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Penguin </a:t>
            </a:r>
            <a:r>
              <a:rPr sz="1200" b="1" dirty="0">
                <a:latin typeface="Segoe UI Semibold"/>
                <a:cs typeface="Segoe UI Semibold"/>
              </a:rPr>
              <a:t>Books.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129539">
              <a:lnSpc>
                <a:spcPct val="104200"/>
              </a:lnSpc>
            </a:pPr>
            <a:r>
              <a:rPr sz="1200" b="1" spc="-25" dirty="0">
                <a:latin typeface="Segoe UI Semibold"/>
                <a:cs typeface="Segoe UI Semibold"/>
              </a:rPr>
              <a:t>Weaver, </a:t>
            </a:r>
            <a:r>
              <a:rPr sz="1200" b="1" spc="-5" dirty="0">
                <a:latin typeface="Segoe UI Semibold"/>
                <a:cs typeface="Segoe UI Semibold"/>
              </a:rPr>
              <a:t>M.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(2006). Do students  value feedback? </a:t>
            </a:r>
            <a:r>
              <a:rPr sz="1200" b="1" spc="-10" dirty="0">
                <a:latin typeface="Segoe UI Semibold"/>
                <a:cs typeface="Segoe UI Semibold"/>
              </a:rPr>
              <a:t>Student </a:t>
            </a:r>
            <a:r>
              <a:rPr sz="1200" b="1" spc="-5" dirty="0">
                <a:latin typeface="Segoe UI Semibold"/>
                <a:cs typeface="Segoe UI Semibold"/>
              </a:rPr>
              <a:t>perceptions 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tutors’ written </a:t>
            </a:r>
            <a:r>
              <a:rPr sz="1200" b="1" spc="-10" dirty="0">
                <a:latin typeface="Segoe UI Semibold"/>
                <a:cs typeface="Segoe UI Semibold"/>
              </a:rPr>
              <a:t>responses.</a:t>
            </a:r>
            <a:endParaRPr sz="1200">
              <a:latin typeface="Segoe UI Semibold"/>
              <a:cs typeface="Segoe UI Semibold"/>
            </a:endParaRPr>
          </a:p>
          <a:p>
            <a:pPr marL="12700" marR="48895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Assessment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Evaluation in Higher 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31(3), 379–394.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https://doi.  </a:t>
            </a:r>
            <a:r>
              <a:rPr sz="1200" b="1" spc="-5" dirty="0">
                <a:latin typeface="Segoe UI Semibold"/>
                <a:cs typeface="Segoe UI Semibold"/>
              </a:rPr>
              <a:t>org/10.1080/02602930500353061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0770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14" dirty="0">
                <a:latin typeface="Segoe UI Semibold"/>
                <a:cs typeface="Segoe UI Semibold"/>
              </a:rPr>
              <a:t>R</a:t>
            </a:r>
            <a:r>
              <a:rPr sz="3600" b="1" spc="-20" dirty="0">
                <a:latin typeface="Segoe UI Semibold"/>
                <a:cs typeface="Segoe UI Semibold"/>
              </a:rPr>
              <a:t>esou</a:t>
            </a:r>
            <a:r>
              <a:rPr sz="3600" b="1" spc="-55" dirty="0">
                <a:latin typeface="Segoe UI Semibold"/>
                <a:cs typeface="Segoe UI Semibold"/>
              </a:rPr>
              <a:t>r</a:t>
            </a:r>
            <a:r>
              <a:rPr sz="3600" b="1" spc="-20" dirty="0">
                <a:latin typeface="Segoe UI Semibold"/>
                <a:cs typeface="Segoe UI Semibold"/>
              </a:rPr>
              <a:t>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7240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27660" algn="l"/>
                <a:tab pos="1058545" algn="l"/>
              </a:tabLst>
            </a:pPr>
            <a:r>
              <a:rPr sz="1200" b="1" dirty="0">
                <a:latin typeface="Segoe UI Semibold"/>
                <a:cs typeface="Segoe UI Semibold"/>
              </a:rPr>
              <a:t>09	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-15" dirty="0">
                <a:latin typeface="Segoe UI Semibold"/>
                <a:cs typeface="Segoe UI Semibold"/>
              </a:rPr>
              <a:t>ff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F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spc="-5" dirty="0">
                <a:latin typeface="Segoe UI Semibold"/>
                <a:cs typeface="Segoe UI Semibold"/>
              </a:rPr>
              <a:t>ba</a:t>
            </a:r>
            <a:r>
              <a:rPr sz="1200" b="1" dirty="0">
                <a:latin typeface="Segoe UI Semibold"/>
                <a:cs typeface="Segoe UI Semibold"/>
              </a:rPr>
              <a:t>ck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8528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25424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944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8244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14994" y="228245"/>
            <a:ext cx="738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705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928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740" y="1354024"/>
            <a:ext cx="2667000" cy="970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Cohen, G.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10" dirty="0">
                <a:latin typeface="Segoe UI Semibold"/>
                <a:cs typeface="Segoe UI Semibold"/>
              </a:rPr>
              <a:t>Steele, </a:t>
            </a:r>
            <a:r>
              <a:rPr sz="1200" b="1" spc="-5" dirty="0">
                <a:latin typeface="Segoe UI Semibold"/>
                <a:cs typeface="Segoe UI Semibold"/>
              </a:rPr>
              <a:t>C. M.,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3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Ross,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(1999).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mentor’s </a:t>
            </a:r>
            <a:r>
              <a:rPr sz="1200" b="1" dirty="0">
                <a:latin typeface="Segoe UI Semibold"/>
                <a:cs typeface="Segoe UI Semibold"/>
              </a:rPr>
              <a:t>dilemma:  </a:t>
            </a:r>
            <a:r>
              <a:rPr sz="1200" b="1" spc="-10" dirty="0">
                <a:latin typeface="Segoe UI Semibold"/>
                <a:cs typeface="Segoe UI Semibold"/>
              </a:rPr>
              <a:t>Providing </a:t>
            </a:r>
            <a:r>
              <a:rPr sz="1200" b="1" spc="-5" dirty="0">
                <a:latin typeface="Segoe UI Semibold"/>
                <a:cs typeface="Segoe UI Semibold"/>
              </a:rPr>
              <a:t>critical feedback across the  racial </a:t>
            </a:r>
            <a:r>
              <a:rPr sz="1200" b="1" dirty="0">
                <a:latin typeface="Segoe UI Semibold"/>
                <a:cs typeface="Segoe UI Semibold"/>
              </a:rPr>
              <a:t>divide. </a:t>
            </a:r>
            <a:r>
              <a:rPr sz="1200" b="1" spc="-10" dirty="0">
                <a:latin typeface="Segoe UI Semibold"/>
                <a:cs typeface="Segoe UI Semibold"/>
              </a:rPr>
              <a:t>Personality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Social  Psychology </a:t>
            </a:r>
            <a:r>
              <a:rPr sz="1200" b="1" dirty="0">
                <a:latin typeface="Segoe UI Semibold"/>
                <a:cs typeface="Segoe UI Semibold"/>
              </a:rPr>
              <a:t>Bulletin, </a:t>
            </a:r>
            <a:r>
              <a:rPr sz="1200" b="1" spc="-5" dirty="0">
                <a:latin typeface="Segoe UI Semibold"/>
                <a:cs typeface="Segoe UI Semibold"/>
              </a:rPr>
              <a:t>25(10),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1302–1318.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740" y="2497024"/>
            <a:ext cx="2444115" cy="1541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40" dirty="0">
                <a:latin typeface="Segoe UI Semibold"/>
                <a:cs typeface="Segoe UI Semibold"/>
              </a:rPr>
              <a:t>W. </a:t>
            </a:r>
            <a:r>
              <a:rPr sz="1200" b="1" spc="-5" dirty="0">
                <a:latin typeface="Segoe UI Semibold"/>
                <a:cs typeface="Segoe UI Semibold"/>
              </a:rPr>
              <a:t>(2015). Successful  STEM Mentoring Initiatives </a:t>
            </a:r>
            <a:r>
              <a:rPr sz="1200" b="1" dirty="0">
                <a:latin typeface="Segoe UI Semibold"/>
                <a:cs typeface="Segoe UI Semibold"/>
              </a:rPr>
              <a:t>for  </a:t>
            </a:r>
            <a:r>
              <a:rPr sz="1200" b="1" spc="-10" dirty="0">
                <a:latin typeface="Segoe UI Semibold"/>
                <a:cs typeface="Segoe UI Semibold"/>
              </a:rPr>
              <a:t>Underrepresented Students. Stylus.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3020" algn="just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Stone,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Heen, S. (2014). </a:t>
            </a:r>
            <a:r>
              <a:rPr sz="1200" b="1" dirty="0">
                <a:latin typeface="Segoe UI Semibold"/>
                <a:cs typeface="Segoe UI Semibold"/>
              </a:rPr>
              <a:t>Thanks  for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dirty="0">
                <a:latin typeface="Segoe UI Semibold"/>
                <a:cs typeface="Segoe UI Semibold"/>
              </a:rPr>
              <a:t>Feedback: The </a:t>
            </a:r>
            <a:r>
              <a:rPr sz="1200" b="1" spc="-5" dirty="0">
                <a:latin typeface="Segoe UI Semibold"/>
                <a:cs typeface="Segoe UI Semibold"/>
              </a:rPr>
              <a:t>Science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5" dirty="0">
                <a:latin typeface="Segoe UI Semibold"/>
                <a:cs typeface="Segoe UI Semibold"/>
              </a:rPr>
              <a:t>Art </a:t>
            </a:r>
            <a:r>
              <a:rPr sz="1200" b="1" spc="-10" dirty="0">
                <a:latin typeface="Segoe UI Semibold"/>
                <a:cs typeface="Segoe UI Semibold"/>
              </a:rPr>
              <a:t>of Receiving </a:t>
            </a:r>
            <a:r>
              <a:rPr sz="1200" b="1" spc="-5" dirty="0">
                <a:latin typeface="Segoe UI Semibold"/>
                <a:cs typeface="Segoe UI Semibold"/>
              </a:rPr>
              <a:t>Feedback</a:t>
            </a:r>
            <a:r>
              <a:rPr sz="1200" b="1" spc="-15" dirty="0">
                <a:latin typeface="Segoe UI Semibold"/>
                <a:cs typeface="Segoe UI Semibold"/>
              </a:rPr>
              <a:t> Well.</a:t>
            </a:r>
            <a:endParaRPr sz="1200">
              <a:latin typeface="Segoe UI Semibold"/>
              <a:cs typeface="Segoe UI Semibold"/>
            </a:endParaRPr>
          </a:p>
          <a:p>
            <a:pPr marL="12700" algn="just">
              <a:lnSpc>
                <a:spcPct val="100000"/>
              </a:lnSpc>
              <a:spcBef>
                <a:spcPts val="6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Penguin </a:t>
            </a:r>
            <a:r>
              <a:rPr sz="1200" b="1" dirty="0">
                <a:latin typeface="Segoe UI Semibold"/>
                <a:cs typeface="Segoe UI Semibold"/>
              </a:rPr>
              <a:t>Books.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203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611060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Pivot </a:t>
            </a:r>
            <a:r>
              <a:rPr sz="2200" b="1" spc="20" dirty="0">
                <a:latin typeface="Calibri"/>
                <a:cs typeface="Calibri"/>
              </a:rPr>
              <a:t>&amp;</a:t>
            </a:r>
            <a:r>
              <a:rPr sz="2200" b="1" spc="-45" dirty="0">
                <a:latin typeface="Calibri"/>
                <a:cs typeface="Calibri"/>
              </a:rPr>
              <a:t> </a:t>
            </a:r>
            <a:r>
              <a:rPr sz="2200" b="1" spc="25" dirty="0">
                <a:latin typeface="Calibri"/>
                <a:cs typeface="Calibri"/>
              </a:rPr>
              <a:t>Persist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35" dirty="0">
                <a:latin typeface="Segoe UI Semibold"/>
                <a:cs typeface="Segoe UI Semibold"/>
              </a:rPr>
              <a:t>Code</a:t>
            </a:r>
            <a:r>
              <a:rPr sz="8000" b="1" spc="-180" dirty="0">
                <a:latin typeface="Segoe UI Semibold"/>
                <a:cs typeface="Segoe UI Semibold"/>
              </a:rPr>
              <a:t> </a:t>
            </a:r>
            <a:r>
              <a:rPr sz="8000" b="1" spc="-75" dirty="0">
                <a:latin typeface="Segoe UI Semibold"/>
                <a:cs typeface="Segoe UI Semibold"/>
              </a:rPr>
              <a:t>Review:  </a:t>
            </a:r>
            <a:r>
              <a:rPr sz="8000" b="1" spc="-45" dirty="0">
                <a:latin typeface="Segoe UI Semibold"/>
                <a:cs typeface="Segoe UI Semibold"/>
              </a:rPr>
              <a:t>Practice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EBD66155-2CB4-4B6F-BDD0-5A81E8F07124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10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9124950" cy="3124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this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06095" marR="5080" indent="-494030">
              <a:lnSpc>
                <a:spcPts val="4000"/>
              </a:lnSpc>
              <a:spcBef>
                <a:spcPts val="2275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—Introduce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process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guidelines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for</a:t>
            </a:r>
            <a:r>
              <a:rPr sz="3600" b="1" spc="-1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good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code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review</a:t>
            </a:r>
            <a:endParaRPr sz="3600">
              <a:latin typeface="Segoe UI Semibold"/>
              <a:cs typeface="Segoe UI Semibold"/>
            </a:endParaRPr>
          </a:p>
          <a:p>
            <a:pPr marL="506095" marR="649605" indent="-494030">
              <a:lnSpc>
                <a:spcPts val="4000"/>
              </a:lnSpc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—Practice conducting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code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review</a:t>
            </a:r>
            <a:r>
              <a:rPr sz="3600" b="1" spc="-1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with 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effective</a:t>
            </a:r>
            <a:r>
              <a:rPr sz="36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feedback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204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180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9831070" cy="5664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Before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conducting this module,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</a:t>
            </a:r>
            <a:r>
              <a:rPr sz="3600" b="1" spc="-1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should:</a:t>
            </a:r>
            <a:endParaRPr sz="3600">
              <a:latin typeface="Segoe UI Semibold"/>
              <a:cs typeface="Segoe UI Semibold"/>
            </a:endParaRPr>
          </a:p>
          <a:p>
            <a:pPr marL="12700" marR="676275">
              <a:lnSpc>
                <a:spcPts val="4000"/>
              </a:lnSpc>
              <a:spcBef>
                <a:spcPts val="2275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Review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buggy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code snippets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 </a:t>
            </a:r>
            <a:r>
              <a:rPr sz="36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Java 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(optional: substitute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with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your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own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selection 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buggy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code</a:t>
            </a:r>
            <a:r>
              <a:rPr sz="3600" b="1" spc="-6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snippets)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40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Think about what kinds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code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review</a:t>
            </a:r>
            <a:r>
              <a:rPr sz="3600" b="1" spc="-1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students  might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required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do.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For example, what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are 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they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expected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comment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on?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How in-depth  should the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review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be?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Are there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particular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tools 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they will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expected to</a:t>
            </a:r>
            <a:r>
              <a:rPr sz="3600" b="1" spc="-1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use?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205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180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206</a:t>
            </a:fld>
            <a:endParaRPr dirty="0"/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23129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3258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  <a:tabLst>
                          <a:tab pos="3454400" algn="l"/>
                        </a:tabLst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	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  <a:tabLst>
                          <a:tab pos="3454400" algn="l"/>
                        </a:tabLst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	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Code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Review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  <a:tabLst>
                          <a:tab pos="3454400" algn="l"/>
                        </a:tabLst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	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Short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Code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Review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  <a:tabLst>
                          <a:tab pos="3454400" algn="l"/>
                        </a:tabLst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	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on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  <a:tabLst>
                          <a:tab pos="3454400" algn="l"/>
                        </a:tabLst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	Wrap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0533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73180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349230" cy="4140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Welcome!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275"/>
              </a:spcBef>
            </a:pP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As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mentor,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it is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essential to practice  communicating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concepts to</a:t>
            </a:r>
            <a:r>
              <a:rPr sz="3600" b="1" spc="-17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another 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person.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Even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 are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not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expected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provide 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formal code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reviews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regularly,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doing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here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will  allow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practice giving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concrete feedback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in 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an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accessible</a:t>
            </a:r>
            <a:r>
              <a:rPr sz="36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70" dirty="0">
                <a:solidFill>
                  <a:srgbClr val="3B2E58"/>
                </a:solidFill>
                <a:latin typeface="Segoe UI Semibold"/>
                <a:cs typeface="Segoe UI Semibold"/>
              </a:rPr>
              <a:t>way.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207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913630" cy="4160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Why?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80"/>
              </a:spcBef>
            </a:pPr>
            <a:r>
              <a:rPr sz="1800" b="1" spc="-5" dirty="0">
                <a:latin typeface="Segoe UI Semibold"/>
                <a:cs typeface="Segoe UI Semibold"/>
              </a:rPr>
              <a:t>Code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spc="-10" dirty="0">
                <a:latin typeface="Segoe UI Semibold"/>
                <a:cs typeface="Segoe UI Semibold"/>
              </a:rPr>
              <a:t>standard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industry: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—For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consistency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—For </a:t>
            </a:r>
            <a:r>
              <a:rPr sz="1800" b="1" spc="-5" dirty="0">
                <a:latin typeface="Segoe UI Semibold"/>
                <a:cs typeface="Segoe UI Semibold"/>
              </a:rPr>
              <a:t>finding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fixing </a:t>
            </a:r>
            <a:r>
              <a:rPr sz="1800" b="1" dirty="0">
                <a:latin typeface="Segoe UI Semibold"/>
                <a:cs typeface="Segoe UI Semibold"/>
              </a:rPr>
              <a:t>defects </a:t>
            </a:r>
            <a:r>
              <a:rPr sz="1800" b="1" spc="-5" dirty="0">
                <a:latin typeface="Segoe UI Semibold"/>
                <a:cs typeface="Segoe UI Semibold"/>
              </a:rPr>
              <a:t>(bugs)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25" dirty="0">
                <a:latin typeface="Segoe UI Semibold"/>
                <a:cs typeface="Segoe UI Semibold"/>
              </a:rPr>
              <a:t>We </a:t>
            </a:r>
            <a:r>
              <a:rPr sz="1800" b="1" spc="-5" dirty="0">
                <a:latin typeface="Segoe UI Semibold"/>
                <a:cs typeface="Segoe UI Semibold"/>
              </a:rPr>
              <a:t>use code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CS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learners: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60" dirty="0">
                <a:latin typeface="Segoe UI Semibold"/>
                <a:cs typeface="Segoe UI Semibold"/>
              </a:rPr>
              <a:t>—To </a:t>
            </a:r>
            <a:r>
              <a:rPr sz="1800" b="1" spc="-5" dirty="0">
                <a:latin typeface="Segoe UI Semibold"/>
                <a:cs typeface="Segoe UI Semibold"/>
              </a:rPr>
              <a:t>help them succeed in learning to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program</a:t>
            </a:r>
            <a:endParaRPr sz="1800">
              <a:latin typeface="Segoe UI Semibold"/>
              <a:cs typeface="Segoe UI Semibold"/>
            </a:endParaRPr>
          </a:p>
          <a:p>
            <a:pPr marL="273050" marR="630555" indent="-260985">
              <a:lnSpc>
                <a:spcPct val="1018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—Code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spc="-5" dirty="0">
                <a:latin typeface="Segoe UI Semibold"/>
                <a:cs typeface="Segoe UI Semibold"/>
              </a:rPr>
              <a:t>can provide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crucial </a:t>
            </a:r>
            <a:r>
              <a:rPr sz="1800" b="1" dirty="0">
                <a:latin typeface="Segoe UI Semibold"/>
                <a:cs typeface="Segoe UI Semibold"/>
              </a:rPr>
              <a:t>form 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5" dirty="0">
                <a:latin typeface="Segoe UI Semibold"/>
                <a:cs typeface="Segoe UI Semibold"/>
              </a:rPr>
              <a:t> feedback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1650">
              <a:latin typeface="Segoe UI Semibold"/>
              <a:cs typeface="Segoe UI Semibold"/>
            </a:endParaRPr>
          </a:p>
          <a:p>
            <a:pPr marL="12700" marR="342900">
              <a:lnSpc>
                <a:spcPct val="1018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This </a:t>
            </a:r>
            <a:r>
              <a:rPr sz="1800" b="1" spc="-5" dirty="0">
                <a:latin typeface="Segoe UI Semibold"/>
                <a:cs typeface="Segoe UI Semibold"/>
              </a:rPr>
              <a:t>session will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range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challenge  that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may </a:t>
            </a:r>
            <a:r>
              <a:rPr sz="1800" b="1" spc="-5" dirty="0">
                <a:latin typeface="Segoe UI Semibold"/>
                <a:cs typeface="Segoe UI Semibold"/>
              </a:rPr>
              <a:t>encounter when conducting  code</a:t>
            </a:r>
            <a:r>
              <a:rPr sz="1800" b="1" spc="-10" dirty="0">
                <a:latin typeface="Segoe UI Semibold"/>
                <a:cs typeface="Segoe UI Semibold"/>
              </a:rPr>
              <a:t> reviews.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599004" y="2629877"/>
            <a:ext cx="4770755" cy="2495550"/>
          </a:xfrm>
          <a:custGeom>
            <a:avLst/>
            <a:gdLst/>
            <a:ahLst/>
            <a:cxnLst/>
            <a:rect l="l" t="t" r="r" b="b"/>
            <a:pathLst>
              <a:path w="4770755" h="2495550">
                <a:moveTo>
                  <a:pt x="4770716" y="2495181"/>
                </a:moveTo>
                <a:lnTo>
                  <a:pt x="0" y="2495181"/>
                </a:lnTo>
                <a:lnTo>
                  <a:pt x="0" y="0"/>
                </a:lnTo>
                <a:lnTo>
                  <a:pt x="4770716" y="0"/>
                </a:lnTo>
                <a:lnTo>
                  <a:pt x="4770716" y="2495181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599004" y="3218675"/>
            <a:ext cx="4770755" cy="0"/>
          </a:xfrm>
          <a:custGeom>
            <a:avLst/>
            <a:gdLst/>
            <a:ahLst/>
            <a:cxnLst/>
            <a:rect l="l" t="t" r="r" b="b"/>
            <a:pathLst>
              <a:path w="4770755">
                <a:moveTo>
                  <a:pt x="4770716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091548" y="3792080"/>
            <a:ext cx="183515" cy="0"/>
          </a:xfrm>
          <a:custGeom>
            <a:avLst/>
            <a:gdLst/>
            <a:ahLst/>
            <a:cxnLst/>
            <a:rect l="l" t="t" r="r" b="b"/>
            <a:pathLst>
              <a:path w="183515">
                <a:moveTo>
                  <a:pt x="0" y="0"/>
                </a:moveTo>
                <a:lnTo>
                  <a:pt x="182956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091548" y="4278312"/>
            <a:ext cx="183515" cy="0"/>
          </a:xfrm>
          <a:custGeom>
            <a:avLst/>
            <a:gdLst/>
            <a:ahLst/>
            <a:cxnLst/>
            <a:rect l="l" t="t" r="r" b="b"/>
            <a:pathLst>
              <a:path w="183515">
                <a:moveTo>
                  <a:pt x="0" y="0"/>
                </a:moveTo>
                <a:lnTo>
                  <a:pt x="182956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9091548" y="4764544"/>
            <a:ext cx="183515" cy="0"/>
          </a:xfrm>
          <a:custGeom>
            <a:avLst/>
            <a:gdLst/>
            <a:ahLst/>
            <a:cxnLst/>
            <a:rect l="l" t="t" r="r" b="b"/>
            <a:pathLst>
              <a:path w="183515">
                <a:moveTo>
                  <a:pt x="0" y="0"/>
                </a:moveTo>
                <a:lnTo>
                  <a:pt x="182956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864217" y="3792080"/>
            <a:ext cx="532765" cy="0"/>
          </a:xfrm>
          <a:custGeom>
            <a:avLst/>
            <a:gdLst/>
            <a:ahLst/>
            <a:cxnLst/>
            <a:rect l="l" t="t" r="r" b="b"/>
            <a:pathLst>
              <a:path w="532765">
                <a:moveTo>
                  <a:pt x="0" y="0"/>
                </a:moveTo>
                <a:lnTo>
                  <a:pt x="532739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599699" y="3792080"/>
            <a:ext cx="532765" cy="0"/>
          </a:xfrm>
          <a:custGeom>
            <a:avLst/>
            <a:gdLst/>
            <a:ahLst/>
            <a:cxnLst/>
            <a:rect l="l" t="t" r="r" b="b"/>
            <a:pathLst>
              <a:path w="532765">
                <a:moveTo>
                  <a:pt x="0" y="0"/>
                </a:moveTo>
                <a:lnTo>
                  <a:pt x="532739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573624" y="3792080"/>
            <a:ext cx="1402080" cy="0"/>
          </a:xfrm>
          <a:custGeom>
            <a:avLst/>
            <a:gdLst/>
            <a:ahLst/>
            <a:cxnLst/>
            <a:rect l="l" t="t" r="r" b="b"/>
            <a:pathLst>
              <a:path w="1402079">
                <a:moveTo>
                  <a:pt x="0" y="0"/>
                </a:moveTo>
                <a:lnTo>
                  <a:pt x="140157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0205136" y="4278312"/>
            <a:ext cx="681990" cy="0"/>
          </a:xfrm>
          <a:custGeom>
            <a:avLst/>
            <a:gdLst/>
            <a:ahLst/>
            <a:cxnLst/>
            <a:rect l="l" t="t" r="r" b="b"/>
            <a:pathLst>
              <a:path w="681990">
                <a:moveTo>
                  <a:pt x="0" y="0"/>
                </a:moveTo>
                <a:lnTo>
                  <a:pt x="68138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115509" y="4278312"/>
            <a:ext cx="412115" cy="0"/>
          </a:xfrm>
          <a:custGeom>
            <a:avLst/>
            <a:gdLst/>
            <a:ahLst/>
            <a:cxnLst/>
            <a:rect l="l" t="t" r="r" b="b"/>
            <a:pathLst>
              <a:path w="412115">
                <a:moveTo>
                  <a:pt x="0" y="0"/>
                </a:moveTo>
                <a:lnTo>
                  <a:pt x="41149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508221" y="4764544"/>
            <a:ext cx="328295" cy="0"/>
          </a:xfrm>
          <a:custGeom>
            <a:avLst/>
            <a:gdLst/>
            <a:ahLst/>
            <a:cxnLst/>
            <a:rect l="l" t="t" r="r" b="b"/>
            <a:pathLst>
              <a:path w="328295">
                <a:moveTo>
                  <a:pt x="0" y="0"/>
                </a:moveTo>
                <a:lnTo>
                  <a:pt x="32781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084090" y="4764544"/>
            <a:ext cx="708025" cy="0"/>
          </a:xfrm>
          <a:custGeom>
            <a:avLst/>
            <a:gdLst/>
            <a:ahLst/>
            <a:cxnLst/>
            <a:rect l="l" t="t" r="r" b="b"/>
            <a:pathLst>
              <a:path w="708025">
                <a:moveTo>
                  <a:pt x="0" y="0"/>
                </a:moveTo>
                <a:lnTo>
                  <a:pt x="707694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2212484" y="4764544"/>
            <a:ext cx="559435" cy="0"/>
          </a:xfrm>
          <a:custGeom>
            <a:avLst/>
            <a:gdLst/>
            <a:ahLst/>
            <a:cxnLst/>
            <a:rect l="l" t="t" r="r" b="b"/>
            <a:pathLst>
              <a:path w="559434">
                <a:moveTo>
                  <a:pt x="0" y="0"/>
                </a:moveTo>
                <a:lnTo>
                  <a:pt x="55881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8051292" y="2064232"/>
            <a:ext cx="5866765" cy="3806825"/>
          </a:xfrm>
          <a:custGeom>
            <a:avLst/>
            <a:gdLst/>
            <a:ahLst/>
            <a:cxnLst/>
            <a:rect l="l" t="t" r="r" b="b"/>
            <a:pathLst>
              <a:path w="5866765" h="3806825">
                <a:moveTo>
                  <a:pt x="5802337" y="3806748"/>
                </a:moveTo>
                <a:lnTo>
                  <a:pt x="63804" y="3806748"/>
                </a:lnTo>
                <a:lnTo>
                  <a:pt x="38967" y="3801735"/>
                </a:lnTo>
                <a:lnTo>
                  <a:pt x="18686" y="3788062"/>
                </a:lnTo>
                <a:lnTo>
                  <a:pt x="5013" y="3767781"/>
                </a:lnTo>
                <a:lnTo>
                  <a:pt x="0" y="3742944"/>
                </a:lnTo>
                <a:lnTo>
                  <a:pt x="0" y="63804"/>
                </a:lnTo>
                <a:lnTo>
                  <a:pt x="5013" y="38967"/>
                </a:lnTo>
                <a:lnTo>
                  <a:pt x="18686" y="18686"/>
                </a:lnTo>
                <a:lnTo>
                  <a:pt x="38967" y="5013"/>
                </a:lnTo>
                <a:lnTo>
                  <a:pt x="63804" y="0"/>
                </a:lnTo>
                <a:lnTo>
                  <a:pt x="5802337" y="0"/>
                </a:lnTo>
                <a:lnTo>
                  <a:pt x="5827175" y="5013"/>
                </a:lnTo>
                <a:lnTo>
                  <a:pt x="5847456" y="18686"/>
                </a:lnTo>
                <a:lnTo>
                  <a:pt x="5861129" y="38967"/>
                </a:lnTo>
                <a:lnTo>
                  <a:pt x="5866142" y="63804"/>
                </a:lnTo>
                <a:lnTo>
                  <a:pt x="5866142" y="3742944"/>
                </a:lnTo>
                <a:lnTo>
                  <a:pt x="5861129" y="3767781"/>
                </a:lnTo>
                <a:lnTo>
                  <a:pt x="5847456" y="3788062"/>
                </a:lnTo>
                <a:lnTo>
                  <a:pt x="5827175" y="3801735"/>
                </a:lnTo>
                <a:lnTo>
                  <a:pt x="5802337" y="3806748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335863" y="6822681"/>
            <a:ext cx="7297420" cy="0"/>
          </a:xfrm>
          <a:custGeom>
            <a:avLst/>
            <a:gdLst/>
            <a:ahLst/>
            <a:cxnLst/>
            <a:rect l="l" t="t" r="r" b="b"/>
            <a:pathLst>
              <a:path w="7297419">
                <a:moveTo>
                  <a:pt x="0" y="0"/>
                </a:moveTo>
                <a:lnTo>
                  <a:pt x="729700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0114102" y="5870981"/>
            <a:ext cx="394970" cy="951865"/>
          </a:xfrm>
          <a:custGeom>
            <a:avLst/>
            <a:gdLst/>
            <a:ahLst/>
            <a:cxnLst/>
            <a:rect l="l" t="t" r="r" b="b"/>
            <a:pathLst>
              <a:path w="394970" h="951865">
                <a:moveTo>
                  <a:pt x="394754" y="0"/>
                </a:moveTo>
                <a:lnTo>
                  <a:pt x="0" y="95169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1648541" y="5870981"/>
            <a:ext cx="394970" cy="951865"/>
          </a:xfrm>
          <a:custGeom>
            <a:avLst/>
            <a:gdLst/>
            <a:ahLst/>
            <a:cxnLst/>
            <a:rect l="l" t="t" r="r" b="b"/>
            <a:pathLst>
              <a:path w="394970" h="951865">
                <a:moveTo>
                  <a:pt x="0" y="0"/>
                </a:moveTo>
                <a:lnTo>
                  <a:pt x="394754" y="951699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051292" y="5125059"/>
            <a:ext cx="5866765" cy="0"/>
          </a:xfrm>
          <a:custGeom>
            <a:avLst/>
            <a:gdLst/>
            <a:ahLst/>
            <a:cxnLst/>
            <a:rect l="l" t="t" r="r" b="b"/>
            <a:pathLst>
              <a:path w="5866765">
                <a:moveTo>
                  <a:pt x="5866142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823362" y="2092468"/>
            <a:ext cx="872490" cy="964565"/>
          </a:xfrm>
          <a:custGeom>
            <a:avLst/>
            <a:gdLst/>
            <a:ahLst/>
            <a:cxnLst/>
            <a:rect l="l" t="t" r="r" b="b"/>
            <a:pathLst>
              <a:path w="872490" h="964564">
                <a:moveTo>
                  <a:pt x="666869" y="644118"/>
                </a:moveTo>
                <a:lnTo>
                  <a:pt x="347408" y="644118"/>
                </a:lnTo>
                <a:lnTo>
                  <a:pt x="492645" y="964006"/>
                </a:lnTo>
                <a:lnTo>
                  <a:pt x="666869" y="644118"/>
                </a:lnTo>
                <a:close/>
              </a:path>
              <a:path w="872490" h="964564">
                <a:moveTo>
                  <a:pt x="378752" y="0"/>
                </a:moveTo>
                <a:lnTo>
                  <a:pt x="0" y="695413"/>
                </a:lnTo>
                <a:lnTo>
                  <a:pt x="347408" y="644118"/>
                </a:lnTo>
                <a:lnTo>
                  <a:pt x="666869" y="644118"/>
                </a:lnTo>
                <a:lnTo>
                  <a:pt x="872197" y="267119"/>
                </a:lnTo>
                <a:lnTo>
                  <a:pt x="378752" y="0"/>
                </a:lnTo>
                <a:close/>
              </a:path>
            </a:pathLst>
          </a:custGeom>
          <a:solidFill>
            <a:srgbClr val="876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823362" y="2092468"/>
            <a:ext cx="872490" cy="964565"/>
          </a:xfrm>
          <a:custGeom>
            <a:avLst/>
            <a:gdLst/>
            <a:ahLst/>
            <a:cxnLst/>
            <a:rect l="l" t="t" r="r" b="b"/>
            <a:pathLst>
              <a:path w="872490" h="964564">
                <a:moveTo>
                  <a:pt x="872197" y="267119"/>
                </a:moveTo>
                <a:lnTo>
                  <a:pt x="492645" y="964006"/>
                </a:lnTo>
                <a:lnTo>
                  <a:pt x="347408" y="644118"/>
                </a:lnTo>
                <a:lnTo>
                  <a:pt x="0" y="695413"/>
                </a:lnTo>
                <a:lnTo>
                  <a:pt x="37875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2716610" y="2095580"/>
            <a:ext cx="873125" cy="961390"/>
          </a:xfrm>
          <a:custGeom>
            <a:avLst/>
            <a:gdLst/>
            <a:ahLst/>
            <a:cxnLst/>
            <a:rect l="l" t="t" r="r" b="b"/>
            <a:pathLst>
              <a:path w="873125" h="961389">
                <a:moveTo>
                  <a:pt x="495896" y="0"/>
                </a:moveTo>
                <a:lnTo>
                  <a:pt x="0" y="262623"/>
                </a:lnTo>
                <a:lnTo>
                  <a:pt x="380314" y="960894"/>
                </a:lnTo>
                <a:lnTo>
                  <a:pt x="525551" y="641007"/>
                </a:lnTo>
                <a:lnTo>
                  <a:pt x="845015" y="641007"/>
                </a:lnTo>
                <a:lnTo>
                  <a:pt x="495896" y="0"/>
                </a:lnTo>
                <a:close/>
              </a:path>
              <a:path w="873125" h="961389">
                <a:moveTo>
                  <a:pt x="845015" y="641007"/>
                </a:moveTo>
                <a:lnTo>
                  <a:pt x="525551" y="641007"/>
                </a:lnTo>
                <a:lnTo>
                  <a:pt x="872959" y="692315"/>
                </a:lnTo>
                <a:lnTo>
                  <a:pt x="845015" y="641007"/>
                </a:lnTo>
                <a:close/>
              </a:path>
            </a:pathLst>
          </a:custGeom>
          <a:solidFill>
            <a:srgbClr val="876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2716610" y="2095580"/>
            <a:ext cx="873125" cy="961390"/>
          </a:xfrm>
          <a:custGeom>
            <a:avLst/>
            <a:gdLst/>
            <a:ahLst/>
            <a:cxnLst/>
            <a:rect l="l" t="t" r="r" b="b"/>
            <a:pathLst>
              <a:path w="873125" h="961389">
                <a:moveTo>
                  <a:pt x="0" y="262623"/>
                </a:moveTo>
                <a:lnTo>
                  <a:pt x="380314" y="960894"/>
                </a:lnTo>
                <a:lnTo>
                  <a:pt x="525551" y="641007"/>
                </a:lnTo>
                <a:lnTo>
                  <a:pt x="872959" y="692315"/>
                </a:lnTo>
                <a:lnTo>
                  <a:pt x="495896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2096584" y="1134621"/>
            <a:ext cx="1223645" cy="1223645"/>
          </a:xfrm>
          <a:custGeom>
            <a:avLst/>
            <a:gdLst/>
            <a:ahLst/>
            <a:cxnLst/>
            <a:rect l="l" t="t" r="r" b="b"/>
            <a:pathLst>
              <a:path w="1223644" h="1223645">
                <a:moveTo>
                  <a:pt x="611797" y="0"/>
                </a:moveTo>
                <a:lnTo>
                  <a:pt x="563985" y="1840"/>
                </a:lnTo>
                <a:lnTo>
                  <a:pt x="517180" y="7272"/>
                </a:lnTo>
                <a:lnTo>
                  <a:pt x="471518" y="16158"/>
                </a:lnTo>
                <a:lnTo>
                  <a:pt x="427134" y="28362"/>
                </a:lnTo>
                <a:lnTo>
                  <a:pt x="384164" y="43750"/>
                </a:lnTo>
                <a:lnTo>
                  <a:pt x="342745" y="62184"/>
                </a:lnTo>
                <a:lnTo>
                  <a:pt x="303012" y="83528"/>
                </a:lnTo>
                <a:lnTo>
                  <a:pt x="265102" y="107648"/>
                </a:lnTo>
                <a:lnTo>
                  <a:pt x="229150" y="134405"/>
                </a:lnTo>
                <a:lnTo>
                  <a:pt x="195292" y="163666"/>
                </a:lnTo>
                <a:lnTo>
                  <a:pt x="163666" y="195292"/>
                </a:lnTo>
                <a:lnTo>
                  <a:pt x="134405" y="229150"/>
                </a:lnTo>
                <a:lnTo>
                  <a:pt x="107648" y="265102"/>
                </a:lnTo>
                <a:lnTo>
                  <a:pt x="83528" y="303012"/>
                </a:lnTo>
                <a:lnTo>
                  <a:pt x="62184" y="342745"/>
                </a:lnTo>
                <a:lnTo>
                  <a:pt x="43750" y="384164"/>
                </a:lnTo>
                <a:lnTo>
                  <a:pt x="28362" y="427134"/>
                </a:lnTo>
                <a:lnTo>
                  <a:pt x="16158" y="471518"/>
                </a:lnTo>
                <a:lnTo>
                  <a:pt x="7272" y="517180"/>
                </a:lnTo>
                <a:lnTo>
                  <a:pt x="1840" y="563985"/>
                </a:lnTo>
                <a:lnTo>
                  <a:pt x="0" y="611797"/>
                </a:lnTo>
                <a:lnTo>
                  <a:pt x="2358" y="665884"/>
                </a:lnTo>
                <a:lnTo>
                  <a:pt x="9300" y="718657"/>
                </a:lnTo>
                <a:lnTo>
                  <a:pt x="20628" y="769918"/>
                </a:lnTo>
                <a:lnTo>
                  <a:pt x="36146" y="819468"/>
                </a:lnTo>
                <a:lnTo>
                  <a:pt x="55655" y="867110"/>
                </a:lnTo>
                <a:lnTo>
                  <a:pt x="78956" y="912646"/>
                </a:lnTo>
                <a:lnTo>
                  <a:pt x="105854" y="955878"/>
                </a:lnTo>
                <a:lnTo>
                  <a:pt x="134923" y="995094"/>
                </a:lnTo>
                <a:lnTo>
                  <a:pt x="166959" y="1031822"/>
                </a:lnTo>
                <a:lnTo>
                  <a:pt x="201785" y="1065886"/>
                </a:lnTo>
                <a:lnTo>
                  <a:pt x="239226" y="1097111"/>
                </a:lnTo>
                <a:lnTo>
                  <a:pt x="279106" y="1125320"/>
                </a:lnTo>
                <a:lnTo>
                  <a:pt x="321249" y="1150339"/>
                </a:lnTo>
                <a:lnTo>
                  <a:pt x="365480" y="1171990"/>
                </a:lnTo>
                <a:lnTo>
                  <a:pt x="411623" y="1190099"/>
                </a:lnTo>
                <a:lnTo>
                  <a:pt x="459502" y="1204489"/>
                </a:lnTo>
                <a:lnTo>
                  <a:pt x="508941" y="1214986"/>
                </a:lnTo>
                <a:lnTo>
                  <a:pt x="559764" y="1221412"/>
                </a:lnTo>
                <a:lnTo>
                  <a:pt x="611797" y="1223594"/>
                </a:lnTo>
                <a:lnTo>
                  <a:pt x="659608" y="1221753"/>
                </a:lnTo>
                <a:lnTo>
                  <a:pt x="706413" y="1216322"/>
                </a:lnTo>
                <a:lnTo>
                  <a:pt x="752075" y="1207436"/>
                </a:lnTo>
                <a:lnTo>
                  <a:pt x="796459" y="1195231"/>
                </a:lnTo>
                <a:lnTo>
                  <a:pt x="839429" y="1179843"/>
                </a:lnTo>
                <a:lnTo>
                  <a:pt x="880848" y="1161409"/>
                </a:lnTo>
                <a:lnTo>
                  <a:pt x="920581" y="1140065"/>
                </a:lnTo>
                <a:lnTo>
                  <a:pt x="958491" y="1115946"/>
                </a:lnTo>
                <a:lnTo>
                  <a:pt x="994443" y="1089188"/>
                </a:lnTo>
                <a:lnTo>
                  <a:pt x="1028301" y="1059928"/>
                </a:lnTo>
                <a:lnTo>
                  <a:pt x="1059928" y="1028301"/>
                </a:lnTo>
                <a:lnTo>
                  <a:pt x="1089188" y="994443"/>
                </a:lnTo>
                <a:lnTo>
                  <a:pt x="1115946" y="958491"/>
                </a:lnTo>
                <a:lnTo>
                  <a:pt x="1140065" y="920581"/>
                </a:lnTo>
                <a:lnTo>
                  <a:pt x="1161409" y="880848"/>
                </a:lnTo>
                <a:lnTo>
                  <a:pt x="1179843" y="839429"/>
                </a:lnTo>
                <a:lnTo>
                  <a:pt x="1195231" y="796459"/>
                </a:lnTo>
                <a:lnTo>
                  <a:pt x="1207436" y="752075"/>
                </a:lnTo>
                <a:lnTo>
                  <a:pt x="1216322" y="706413"/>
                </a:lnTo>
                <a:lnTo>
                  <a:pt x="1221753" y="659608"/>
                </a:lnTo>
                <a:lnTo>
                  <a:pt x="1223594" y="611797"/>
                </a:lnTo>
                <a:lnTo>
                  <a:pt x="1221753" y="563985"/>
                </a:lnTo>
                <a:lnTo>
                  <a:pt x="1216322" y="517180"/>
                </a:lnTo>
                <a:lnTo>
                  <a:pt x="1207436" y="471518"/>
                </a:lnTo>
                <a:lnTo>
                  <a:pt x="1195231" y="427134"/>
                </a:lnTo>
                <a:lnTo>
                  <a:pt x="1179843" y="384164"/>
                </a:lnTo>
                <a:lnTo>
                  <a:pt x="1161409" y="342745"/>
                </a:lnTo>
                <a:lnTo>
                  <a:pt x="1140065" y="303012"/>
                </a:lnTo>
                <a:lnTo>
                  <a:pt x="1115946" y="265102"/>
                </a:lnTo>
                <a:lnTo>
                  <a:pt x="1089188" y="229150"/>
                </a:lnTo>
                <a:lnTo>
                  <a:pt x="1059928" y="195292"/>
                </a:lnTo>
                <a:lnTo>
                  <a:pt x="1028301" y="163666"/>
                </a:lnTo>
                <a:lnTo>
                  <a:pt x="994443" y="134405"/>
                </a:lnTo>
                <a:lnTo>
                  <a:pt x="958491" y="107648"/>
                </a:lnTo>
                <a:lnTo>
                  <a:pt x="920581" y="83528"/>
                </a:lnTo>
                <a:lnTo>
                  <a:pt x="880848" y="62184"/>
                </a:lnTo>
                <a:lnTo>
                  <a:pt x="839429" y="43750"/>
                </a:lnTo>
                <a:lnTo>
                  <a:pt x="796459" y="28362"/>
                </a:lnTo>
                <a:lnTo>
                  <a:pt x="752075" y="16158"/>
                </a:lnTo>
                <a:lnTo>
                  <a:pt x="706413" y="7272"/>
                </a:lnTo>
                <a:lnTo>
                  <a:pt x="659608" y="1840"/>
                </a:lnTo>
                <a:lnTo>
                  <a:pt x="611797" y="0"/>
                </a:lnTo>
                <a:close/>
              </a:path>
            </a:pathLst>
          </a:custGeom>
          <a:solidFill>
            <a:srgbClr val="876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2096584" y="1134621"/>
            <a:ext cx="1223645" cy="1223645"/>
          </a:xfrm>
          <a:custGeom>
            <a:avLst/>
            <a:gdLst/>
            <a:ahLst/>
            <a:cxnLst/>
            <a:rect l="l" t="t" r="r" b="b"/>
            <a:pathLst>
              <a:path w="1223644" h="1223645">
                <a:moveTo>
                  <a:pt x="1223594" y="611797"/>
                </a:moveTo>
                <a:lnTo>
                  <a:pt x="1221753" y="659608"/>
                </a:lnTo>
                <a:lnTo>
                  <a:pt x="1216322" y="706413"/>
                </a:lnTo>
                <a:lnTo>
                  <a:pt x="1207436" y="752075"/>
                </a:lnTo>
                <a:lnTo>
                  <a:pt x="1195231" y="796459"/>
                </a:lnTo>
                <a:lnTo>
                  <a:pt x="1179843" y="839429"/>
                </a:lnTo>
                <a:lnTo>
                  <a:pt x="1161409" y="880848"/>
                </a:lnTo>
                <a:lnTo>
                  <a:pt x="1140065" y="920581"/>
                </a:lnTo>
                <a:lnTo>
                  <a:pt x="1115946" y="958491"/>
                </a:lnTo>
                <a:lnTo>
                  <a:pt x="1089188" y="994443"/>
                </a:lnTo>
                <a:lnTo>
                  <a:pt x="1059928" y="1028301"/>
                </a:lnTo>
                <a:lnTo>
                  <a:pt x="1028301" y="1059928"/>
                </a:lnTo>
                <a:lnTo>
                  <a:pt x="994443" y="1089188"/>
                </a:lnTo>
                <a:lnTo>
                  <a:pt x="958491" y="1115946"/>
                </a:lnTo>
                <a:lnTo>
                  <a:pt x="920581" y="1140065"/>
                </a:lnTo>
                <a:lnTo>
                  <a:pt x="880848" y="1161409"/>
                </a:lnTo>
                <a:lnTo>
                  <a:pt x="839429" y="1179843"/>
                </a:lnTo>
                <a:lnTo>
                  <a:pt x="796459" y="1195231"/>
                </a:lnTo>
                <a:lnTo>
                  <a:pt x="752075" y="1207436"/>
                </a:lnTo>
                <a:lnTo>
                  <a:pt x="706413" y="1216322"/>
                </a:lnTo>
                <a:lnTo>
                  <a:pt x="659608" y="1221753"/>
                </a:lnTo>
                <a:lnTo>
                  <a:pt x="611797" y="1223594"/>
                </a:lnTo>
                <a:lnTo>
                  <a:pt x="559764" y="1221412"/>
                </a:lnTo>
                <a:lnTo>
                  <a:pt x="508941" y="1214986"/>
                </a:lnTo>
                <a:lnTo>
                  <a:pt x="459502" y="1204489"/>
                </a:lnTo>
                <a:lnTo>
                  <a:pt x="411623" y="1190099"/>
                </a:lnTo>
                <a:lnTo>
                  <a:pt x="365480" y="1171990"/>
                </a:lnTo>
                <a:lnTo>
                  <a:pt x="321249" y="1150339"/>
                </a:lnTo>
                <a:lnTo>
                  <a:pt x="279106" y="1125320"/>
                </a:lnTo>
                <a:lnTo>
                  <a:pt x="239226" y="1097111"/>
                </a:lnTo>
                <a:lnTo>
                  <a:pt x="201785" y="1065886"/>
                </a:lnTo>
                <a:lnTo>
                  <a:pt x="166959" y="1031822"/>
                </a:lnTo>
                <a:lnTo>
                  <a:pt x="134923" y="995094"/>
                </a:lnTo>
                <a:lnTo>
                  <a:pt x="105854" y="955878"/>
                </a:lnTo>
                <a:lnTo>
                  <a:pt x="78956" y="912646"/>
                </a:lnTo>
                <a:lnTo>
                  <a:pt x="55655" y="867110"/>
                </a:lnTo>
                <a:lnTo>
                  <a:pt x="36146" y="819468"/>
                </a:lnTo>
                <a:lnTo>
                  <a:pt x="20628" y="769918"/>
                </a:lnTo>
                <a:lnTo>
                  <a:pt x="9300" y="718657"/>
                </a:lnTo>
                <a:lnTo>
                  <a:pt x="2358" y="665884"/>
                </a:lnTo>
                <a:lnTo>
                  <a:pt x="0" y="611797"/>
                </a:lnTo>
                <a:lnTo>
                  <a:pt x="1840" y="563985"/>
                </a:lnTo>
                <a:lnTo>
                  <a:pt x="7272" y="517180"/>
                </a:lnTo>
                <a:lnTo>
                  <a:pt x="16158" y="471518"/>
                </a:lnTo>
                <a:lnTo>
                  <a:pt x="28362" y="427134"/>
                </a:lnTo>
                <a:lnTo>
                  <a:pt x="43750" y="384164"/>
                </a:lnTo>
                <a:lnTo>
                  <a:pt x="62184" y="342745"/>
                </a:lnTo>
                <a:lnTo>
                  <a:pt x="83528" y="303012"/>
                </a:lnTo>
                <a:lnTo>
                  <a:pt x="107648" y="265102"/>
                </a:lnTo>
                <a:lnTo>
                  <a:pt x="134405" y="229150"/>
                </a:lnTo>
                <a:lnTo>
                  <a:pt x="163666" y="195292"/>
                </a:lnTo>
                <a:lnTo>
                  <a:pt x="195292" y="163666"/>
                </a:lnTo>
                <a:lnTo>
                  <a:pt x="229150" y="134405"/>
                </a:lnTo>
                <a:lnTo>
                  <a:pt x="265102" y="107648"/>
                </a:lnTo>
                <a:lnTo>
                  <a:pt x="303012" y="83528"/>
                </a:lnTo>
                <a:lnTo>
                  <a:pt x="342745" y="62184"/>
                </a:lnTo>
                <a:lnTo>
                  <a:pt x="384164" y="43750"/>
                </a:lnTo>
                <a:lnTo>
                  <a:pt x="427134" y="28362"/>
                </a:lnTo>
                <a:lnTo>
                  <a:pt x="471518" y="16158"/>
                </a:lnTo>
                <a:lnTo>
                  <a:pt x="517180" y="7272"/>
                </a:lnTo>
                <a:lnTo>
                  <a:pt x="563985" y="1840"/>
                </a:lnTo>
                <a:lnTo>
                  <a:pt x="611797" y="0"/>
                </a:lnTo>
                <a:lnTo>
                  <a:pt x="659608" y="1840"/>
                </a:lnTo>
                <a:lnTo>
                  <a:pt x="706413" y="7272"/>
                </a:lnTo>
                <a:lnTo>
                  <a:pt x="752075" y="16158"/>
                </a:lnTo>
                <a:lnTo>
                  <a:pt x="796459" y="28362"/>
                </a:lnTo>
                <a:lnTo>
                  <a:pt x="839429" y="43750"/>
                </a:lnTo>
                <a:lnTo>
                  <a:pt x="880848" y="62184"/>
                </a:lnTo>
                <a:lnTo>
                  <a:pt x="920581" y="83528"/>
                </a:lnTo>
                <a:lnTo>
                  <a:pt x="958491" y="107648"/>
                </a:lnTo>
                <a:lnTo>
                  <a:pt x="994443" y="134405"/>
                </a:lnTo>
                <a:lnTo>
                  <a:pt x="1028301" y="163666"/>
                </a:lnTo>
                <a:lnTo>
                  <a:pt x="1059928" y="195292"/>
                </a:lnTo>
                <a:lnTo>
                  <a:pt x="1089188" y="229150"/>
                </a:lnTo>
                <a:lnTo>
                  <a:pt x="1115946" y="265102"/>
                </a:lnTo>
                <a:lnTo>
                  <a:pt x="1140065" y="303012"/>
                </a:lnTo>
                <a:lnTo>
                  <a:pt x="1161409" y="342745"/>
                </a:lnTo>
                <a:lnTo>
                  <a:pt x="1179843" y="384164"/>
                </a:lnTo>
                <a:lnTo>
                  <a:pt x="1195231" y="427134"/>
                </a:lnTo>
                <a:lnTo>
                  <a:pt x="1207436" y="471518"/>
                </a:lnTo>
                <a:lnTo>
                  <a:pt x="1216322" y="517180"/>
                </a:lnTo>
                <a:lnTo>
                  <a:pt x="1221753" y="563985"/>
                </a:lnTo>
                <a:lnTo>
                  <a:pt x="1223594" y="611797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2352118" y="1507788"/>
            <a:ext cx="654050" cy="565785"/>
          </a:xfrm>
          <a:custGeom>
            <a:avLst/>
            <a:gdLst/>
            <a:ahLst/>
            <a:cxnLst/>
            <a:rect l="l" t="t" r="r" b="b"/>
            <a:pathLst>
              <a:path w="654050" h="565785">
                <a:moveTo>
                  <a:pt x="653580" y="0"/>
                </a:moveTo>
                <a:lnTo>
                  <a:pt x="0" y="237947"/>
                </a:lnTo>
                <a:lnTo>
                  <a:pt x="272173" y="565277"/>
                </a:lnTo>
                <a:lnTo>
                  <a:pt x="653580" y="0"/>
                </a:lnTo>
                <a:close/>
              </a:path>
            </a:pathLst>
          </a:custGeom>
          <a:solidFill>
            <a:srgbClr val="8761C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2352118" y="1507788"/>
            <a:ext cx="654050" cy="565785"/>
          </a:xfrm>
          <a:custGeom>
            <a:avLst/>
            <a:gdLst/>
            <a:ahLst/>
            <a:cxnLst/>
            <a:rect l="l" t="t" r="r" b="b"/>
            <a:pathLst>
              <a:path w="654050" h="565785">
                <a:moveTo>
                  <a:pt x="0" y="237947"/>
                </a:moveTo>
                <a:lnTo>
                  <a:pt x="272173" y="565277"/>
                </a:lnTo>
                <a:lnTo>
                  <a:pt x="65358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208</a:t>
            </a:fld>
            <a:endParaRPr dirty="0"/>
          </a:p>
        </p:txBody>
      </p:sp>
    </p:spTree>
  </p:cSld>
  <p:clrMapOvr>
    <a:masterClrMapping/>
  </p:clrMapOvr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429205" y="1417124"/>
            <a:ext cx="445134" cy="398780"/>
          </a:xfrm>
          <a:custGeom>
            <a:avLst/>
            <a:gdLst/>
            <a:ahLst/>
            <a:cxnLst/>
            <a:rect l="l" t="t" r="r" b="b"/>
            <a:pathLst>
              <a:path w="445134" h="398780">
                <a:moveTo>
                  <a:pt x="0" y="398703"/>
                </a:moveTo>
                <a:lnTo>
                  <a:pt x="444995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464663" y="1383532"/>
            <a:ext cx="374650" cy="466090"/>
          </a:xfrm>
          <a:custGeom>
            <a:avLst/>
            <a:gdLst/>
            <a:ahLst/>
            <a:cxnLst/>
            <a:rect l="l" t="t" r="r" b="b"/>
            <a:pathLst>
              <a:path w="374650" h="466089">
                <a:moveTo>
                  <a:pt x="374078" y="465886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4047215" y="3665291"/>
            <a:ext cx="445134" cy="398780"/>
          </a:xfrm>
          <a:custGeom>
            <a:avLst/>
            <a:gdLst/>
            <a:ahLst/>
            <a:cxnLst/>
            <a:rect l="l" t="t" r="r" b="b"/>
            <a:pathLst>
              <a:path w="445134" h="398779">
                <a:moveTo>
                  <a:pt x="0" y="398703"/>
                </a:moveTo>
                <a:lnTo>
                  <a:pt x="444995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4082673" y="3631699"/>
            <a:ext cx="374650" cy="466090"/>
          </a:xfrm>
          <a:custGeom>
            <a:avLst/>
            <a:gdLst/>
            <a:ahLst/>
            <a:cxnLst/>
            <a:rect l="l" t="t" r="r" b="b"/>
            <a:pathLst>
              <a:path w="374650" h="466089">
                <a:moveTo>
                  <a:pt x="374091" y="465886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9948532" y="7112566"/>
            <a:ext cx="455930" cy="455930"/>
          </a:xfrm>
          <a:custGeom>
            <a:avLst/>
            <a:gdLst/>
            <a:ahLst/>
            <a:cxnLst/>
            <a:rect l="l" t="t" r="r" b="b"/>
            <a:pathLst>
              <a:path w="455929" h="455929">
                <a:moveTo>
                  <a:pt x="455422" y="227711"/>
                </a:moveTo>
                <a:lnTo>
                  <a:pt x="450796" y="273605"/>
                </a:lnTo>
                <a:lnTo>
                  <a:pt x="437528" y="316351"/>
                </a:lnTo>
                <a:lnTo>
                  <a:pt x="416534" y="355033"/>
                </a:lnTo>
                <a:lnTo>
                  <a:pt x="388729" y="388735"/>
                </a:lnTo>
                <a:lnTo>
                  <a:pt x="355029" y="416543"/>
                </a:lnTo>
                <a:lnTo>
                  <a:pt x="316349" y="437539"/>
                </a:lnTo>
                <a:lnTo>
                  <a:pt x="273604" y="450808"/>
                </a:lnTo>
                <a:lnTo>
                  <a:pt x="227711" y="455434"/>
                </a:lnTo>
                <a:lnTo>
                  <a:pt x="181817" y="450808"/>
                </a:lnTo>
                <a:lnTo>
                  <a:pt x="139072" y="437539"/>
                </a:lnTo>
                <a:lnTo>
                  <a:pt x="100392" y="416543"/>
                </a:lnTo>
                <a:lnTo>
                  <a:pt x="66692" y="388735"/>
                </a:lnTo>
                <a:lnTo>
                  <a:pt x="38887" y="355033"/>
                </a:lnTo>
                <a:lnTo>
                  <a:pt x="17893" y="316351"/>
                </a:lnTo>
                <a:lnTo>
                  <a:pt x="4625" y="273605"/>
                </a:lnTo>
                <a:lnTo>
                  <a:pt x="0" y="227711"/>
                </a:lnTo>
                <a:lnTo>
                  <a:pt x="4625" y="181820"/>
                </a:lnTo>
                <a:lnTo>
                  <a:pt x="17893" y="139078"/>
                </a:lnTo>
                <a:lnTo>
                  <a:pt x="38887" y="100398"/>
                </a:lnTo>
                <a:lnTo>
                  <a:pt x="66692" y="66697"/>
                </a:lnTo>
                <a:lnTo>
                  <a:pt x="100392" y="38891"/>
                </a:lnTo>
                <a:lnTo>
                  <a:pt x="139072" y="17895"/>
                </a:lnTo>
                <a:lnTo>
                  <a:pt x="181817" y="4626"/>
                </a:lnTo>
                <a:lnTo>
                  <a:pt x="227711" y="0"/>
                </a:lnTo>
                <a:lnTo>
                  <a:pt x="273604" y="4626"/>
                </a:lnTo>
                <a:lnTo>
                  <a:pt x="316349" y="17895"/>
                </a:lnTo>
                <a:lnTo>
                  <a:pt x="355029" y="38891"/>
                </a:lnTo>
                <a:lnTo>
                  <a:pt x="388729" y="66697"/>
                </a:lnTo>
                <a:lnTo>
                  <a:pt x="416534" y="100398"/>
                </a:lnTo>
                <a:lnTo>
                  <a:pt x="437528" y="139078"/>
                </a:lnTo>
                <a:lnTo>
                  <a:pt x="450796" y="181820"/>
                </a:lnTo>
                <a:lnTo>
                  <a:pt x="455422" y="227711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1337186" y="4699837"/>
            <a:ext cx="2193290" cy="2193290"/>
          </a:xfrm>
          <a:custGeom>
            <a:avLst/>
            <a:gdLst/>
            <a:ahLst/>
            <a:cxnLst/>
            <a:rect l="l" t="t" r="r" b="b"/>
            <a:pathLst>
              <a:path w="2193290" h="2193290">
                <a:moveTo>
                  <a:pt x="1939533" y="395372"/>
                </a:moveTo>
                <a:lnTo>
                  <a:pt x="1969165" y="432590"/>
                </a:lnTo>
                <a:lnTo>
                  <a:pt x="1996929" y="470687"/>
                </a:lnTo>
                <a:lnTo>
                  <a:pt x="2022830" y="509607"/>
                </a:lnTo>
                <a:lnTo>
                  <a:pt x="2046875" y="549292"/>
                </a:lnTo>
                <a:lnTo>
                  <a:pt x="2069068" y="589682"/>
                </a:lnTo>
                <a:lnTo>
                  <a:pt x="2089415" y="630721"/>
                </a:lnTo>
                <a:lnTo>
                  <a:pt x="2107920" y="672350"/>
                </a:lnTo>
                <a:lnTo>
                  <a:pt x="2124590" y="714511"/>
                </a:lnTo>
                <a:lnTo>
                  <a:pt x="2139430" y="757147"/>
                </a:lnTo>
                <a:lnTo>
                  <a:pt x="2152445" y="800199"/>
                </a:lnTo>
                <a:lnTo>
                  <a:pt x="2163640" y="843610"/>
                </a:lnTo>
                <a:lnTo>
                  <a:pt x="2173020" y="887321"/>
                </a:lnTo>
                <a:lnTo>
                  <a:pt x="2180592" y="931276"/>
                </a:lnTo>
                <a:lnTo>
                  <a:pt x="2186360" y="975415"/>
                </a:lnTo>
                <a:lnTo>
                  <a:pt x="2190329" y="1019680"/>
                </a:lnTo>
                <a:lnTo>
                  <a:pt x="2192505" y="1064015"/>
                </a:lnTo>
                <a:lnTo>
                  <a:pt x="2192894" y="1108361"/>
                </a:lnTo>
                <a:lnTo>
                  <a:pt x="2191500" y="1152659"/>
                </a:lnTo>
                <a:lnTo>
                  <a:pt x="2188329" y="1196853"/>
                </a:lnTo>
                <a:lnTo>
                  <a:pt x="2183387" y="1240884"/>
                </a:lnTo>
                <a:lnTo>
                  <a:pt x="2176677" y="1284693"/>
                </a:lnTo>
                <a:lnTo>
                  <a:pt x="2168207" y="1328225"/>
                </a:lnTo>
                <a:lnTo>
                  <a:pt x="2157981" y="1371419"/>
                </a:lnTo>
                <a:lnTo>
                  <a:pt x="2146005" y="1414219"/>
                </a:lnTo>
                <a:lnTo>
                  <a:pt x="2132283" y="1456566"/>
                </a:lnTo>
                <a:lnTo>
                  <a:pt x="2116822" y="1498402"/>
                </a:lnTo>
                <a:lnTo>
                  <a:pt x="2099626" y="1539670"/>
                </a:lnTo>
                <a:lnTo>
                  <a:pt x="2080701" y="1580312"/>
                </a:lnTo>
                <a:lnTo>
                  <a:pt x="2060053" y="1620269"/>
                </a:lnTo>
                <a:lnTo>
                  <a:pt x="2037686" y="1659484"/>
                </a:lnTo>
                <a:lnTo>
                  <a:pt x="2013605" y="1697898"/>
                </a:lnTo>
                <a:lnTo>
                  <a:pt x="1987817" y="1735455"/>
                </a:lnTo>
                <a:lnTo>
                  <a:pt x="1960326" y="1772095"/>
                </a:lnTo>
                <a:lnTo>
                  <a:pt x="1931138" y="1807761"/>
                </a:lnTo>
                <a:lnTo>
                  <a:pt x="1900259" y="1842396"/>
                </a:lnTo>
                <a:lnTo>
                  <a:pt x="1867692" y="1875940"/>
                </a:lnTo>
                <a:lnTo>
                  <a:pt x="1833445" y="1908336"/>
                </a:lnTo>
                <a:lnTo>
                  <a:pt x="1797522" y="1939527"/>
                </a:lnTo>
                <a:lnTo>
                  <a:pt x="1760303" y="1969158"/>
                </a:lnTo>
                <a:lnTo>
                  <a:pt x="1722204" y="1996922"/>
                </a:lnTo>
                <a:lnTo>
                  <a:pt x="1683283" y="2022824"/>
                </a:lnTo>
                <a:lnTo>
                  <a:pt x="1643599" y="2046869"/>
                </a:lnTo>
                <a:lnTo>
                  <a:pt x="1603208" y="2069062"/>
                </a:lnTo>
                <a:lnTo>
                  <a:pt x="1562169" y="2089408"/>
                </a:lnTo>
                <a:lnTo>
                  <a:pt x="1520539" y="2107914"/>
                </a:lnTo>
                <a:lnTo>
                  <a:pt x="1478377" y="2124584"/>
                </a:lnTo>
                <a:lnTo>
                  <a:pt x="1435741" y="2139424"/>
                </a:lnTo>
                <a:lnTo>
                  <a:pt x="1392689" y="2152438"/>
                </a:lnTo>
                <a:lnTo>
                  <a:pt x="1349278" y="2163633"/>
                </a:lnTo>
                <a:lnTo>
                  <a:pt x="1305566" y="2173014"/>
                </a:lnTo>
                <a:lnTo>
                  <a:pt x="1261612" y="2180585"/>
                </a:lnTo>
                <a:lnTo>
                  <a:pt x="1217473" y="2186353"/>
                </a:lnTo>
                <a:lnTo>
                  <a:pt x="1173207" y="2190323"/>
                </a:lnTo>
                <a:lnTo>
                  <a:pt x="1128873" y="2192499"/>
                </a:lnTo>
                <a:lnTo>
                  <a:pt x="1084527" y="2192888"/>
                </a:lnTo>
                <a:lnTo>
                  <a:pt x="1040229" y="2191494"/>
                </a:lnTo>
                <a:lnTo>
                  <a:pt x="996036" y="2188323"/>
                </a:lnTo>
                <a:lnTo>
                  <a:pt x="952005" y="2183380"/>
                </a:lnTo>
                <a:lnTo>
                  <a:pt x="908196" y="2176671"/>
                </a:lnTo>
                <a:lnTo>
                  <a:pt x="864665" y="2168201"/>
                </a:lnTo>
                <a:lnTo>
                  <a:pt x="821471" y="2157975"/>
                </a:lnTo>
                <a:lnTo>
                  <a:pt x="778672" y="2145999"/>
                </a:lnTo>
                <a:lnTo>
                  <a:pt x="736325" y="2132277"/>
                </a:lnTo>
                <a:lnTo>
                  <a:pt x="694489" y="2116816"/>
                </a:lnTo>
                <a:lnTo>
                  <a:pt x="653221" y="2099620"/>
                </a:lnTo>
                <a:lnTo>
                  <a:pt x="612580" y="2080695"/>
                </a:lnTo>
                <a:lnTo>
                  <a:pt x="572623" y="2060046"/>
                </a:lnTo>
                <a:lnTo>
                  <a:pt x="533408" y="2037679"/>
                </a:lnTo>
                <a:lnTo>
                  <a:pt x="494994" y="2013599"/>
                </a:lnTo>
                <a:lnTo>
                  <a:pt x="457438" y="1987811"/>
                </a:lnTo>
                <a:lnTo>
                  <a:pt x="420798" y="1960320"/>
                </a:lnTo>
                <a:lnTo>
                  <a:pt x="385132" y="1931132"/>
                </a:lnTo>
                <a:lnTo>
                  <a:pt x="350498" y="1900252"/>
                </a:lnTo>
                <a:lnTo>
                  <a:pt x="316953" y="1867686"/>
                </a:lnTo>
                <a:lnTo>
                  <a:pt x="284557" y="1833439"/>
                </a:lnTo>
                <a:lnTo>
                  <a:pt x="253367" y="1797515"/>
                </a:lnTo>
                <a:lnTo>
                  <a:pt x="223734" y="1760296"/>
                </a:lnTo>
                <a:lnTo>
                  <a:pt x="195969" y="1722198"/>
                </a:lnTo>
                <a:lnTo>
                  <a:pt x="170067" y="1683277"/>
                </a:lnTo>
                <a:lnTo>
                  <a:pt x="146021" y="1643592"/>
                </a:lnTo>
                <a:lnTo>
                  <a:pt x="123828" y="1603201"/>
                </a:lnTo>
                <a:lnTo>
                  <a:pt x="103481" y="1562162"/>
                </a:lnTo>
                <a:lnTo>
                  <a:pt x="84975" y="1520533"/>
                </a:lnTo>
                <a:lnTo>
                  <a:pt x="68304" y="1478371"/>
                </a:lnTo>
                <a:lnTo>
                  <a:pt x="53464" y="1435735"/>
                </a:lnTo>
                <a:lnTo>
                  <a:pt x="40449" y="1392683"/>
                </a:lnTo>
                <a:lnTo>
                  <a:pt x="29254" y="1349272"/>
                </a:lnTo>
                <a:lnTo>
                  <a:pt x="19873" y="1305560"/>
                </a:lnTo>
                <a:lnTo>
                  <a:pt x="12302" y="1261606"/>
                </a:lnTo>
                <a:lnTo>
                  <a:pt x="6534" y="1217467"/>
                </a:lnTo>
                <a:lnTo>
                  <a:pt x="2565" y="1173201"/>
                </a:lnTo>
                <a:lnTo>
                  <a:pt x="388" y="1128866"/>
                </a:lnTo>
                <a:lnTo>
                  <a:pt x="0" y="1084521"/>
                </a:lnTo>
                <a:lnTo>
                  <a:pt x="1393" y="1040223"/>
                </a:lnTo>
                <a:lnTo>
                  <a:pt x="4564" y="996029"/>
                </a:lnTo>
                <a:lnTo>
                  <a:pt x="9507" y="951999"/>
                </a:lnTo>
                <a:lnTo>
                  <a:pt x="16216" y="908189"/>
                </a:lnTo>
                <a:lnTo>
                  <a:pt x="24686" y="864659"/>
                </a:lnTo>
                <a:lnTo>
                  <a:pt x="34912" y="821465"/>
                </a:lnTo>
                <a:lnTo>
                  <a:pt x="46888" y="778665"/>
                </a:lnTo>
                <a:lnTo>
                  <a:pt x="60610" y="736318"/>
                </a:lnTo>
                <a:lnTo>
                  <a:pt x="76071" y="694482"/>
                </a:lnTo>
                <a:lnTo>
                  <a:pt x="93267" y="653215"/>
                </a:lnTo>
                <a:lnTo>
                  <a:pt x="112191" y="612573"/>
                </a:lnTo>
                <a:lnTo>
                  <a:pt x="132840" y="572616"/>
                </a:lnTo>
                <a:lnTo>
                  <a:pt x="155207" y="533402"/>
                </a:lnTo>
                <a:lnTo>
                  <a:pt x="179287" y="494987"/>
                </a:lnTo>
                <a:lnTo>
                  <a:pt x="205074" y="457431"/>
                </a:lnTo>
                <a:lnTo>
                  <a:pt x="232565" y="420791"/>
                </a:lnTo>
                <a:lnTo>
                  <a:pt x="261752" y="385125"/>
                </a:lnTo>
                <a:lnTo>
                  <a:pt x="292631" y="350491"/>
                </a:lnTo>
                <a:lnTo>
                  <a:pt x="325196" y="316947"/>
                </a:lnTo>
                <a:lnTo>
                  <a:pt x="359443" y="284551"/>
                </a:lnTo>
                <a:lnTo>
                  <a:pt x="395365" y="253360"/>
                </a:lnTo>
                <a:lnTo>
                  <a:pt x="432584" y="223729"/>
                </a:lnTo>
                <a:lnTo>
                  <a:pt x="470683" y="195965"/>
                </a:lnTo>
                <a:lnTo>
                  <a:pt x="509604" y="170063"/>
                </a:lnTo>
                <a:lnTo>
                  <a:pt x="549289" y="146018"/>
                </a:lnTo>
                <a:lnTo>
                  <a:pt x="589680" y="123825"/>
                </a:lnTo>
                <a:lnTo>
                  <a:pt x="630719" y="103479"/>
                </a:lnTo>
                <a:lnTo>
                  <a:pt x="672349" y="84973"/>
                </a:lnTo>
                <a:lnTo>
                  <a:pt x="714511" y="68303"/>
                </a:lnTo>
                <a:lnTo>
                  <a:pt x="757147" y="53463"/>
                </a:lnTo>
                <a:lnTo>
                  <a:pt x="800200" y="40449"/>
                </a:lnTo>
                <a:lnTo>
                  <a:pt x="843612" y="29254"/>
                </a:lnTo>
                <a:lnTo>
                  <a:pt x="887324" y="19873"/>
                </a:lnTo>
                <a:lnTo>
                  <a:pt x="931278" y="12302"/>
                </a:lnTo>
                <a:lnTo>
                  <a:pt x="975418" y="6534"/>
                </a:lnTo>
                <a:lnTo>
                  <a:pt x="1019684" y="2564"/>
                </a:lnTo>
                <a:lnTo>
                  <a:pt x="1064019" y="388"/>
                </a:lnTo>
                <a:lnTo>
                  <a:pt x="1108365" y="0"/>
                </a:lnTo>
                <a:lnTo>
                  <a:pt x="1152664" y="1393"/>
                </a:lnTo>
                <a:lnTo>
                  <a:pt x="1196858" y="4564"/>
                </a:lnTo>
                <a:lnTo>
                  <a:pt x="1240889" y="9507"/>
                </a:lnTo>
                <a:lnTo>
                  <a:pt x="1284699" y="16216"/>
                </a:lnTo>
                <a:lnTo>
                  <a:pt x="1328230" y="24686"/>
                </a:lnTo>
                <a:lnTo>
                  <a:pt x="1371424" y="34912"/>
                </a:lnTo>
                <a:lnTo>
                  <a:pt x="1414224" y="46888"/>
                </a:lnTo>
                <a:lnTo>
                  <a:pt x="1456571" y="60610"/>
                </a:lnTo>
                <a:lnTo>
                  <a:pt x="1498408" y="76071"/>
                </a:lnTo>
                <a:lnTo>
                  <a:pt x="1539676" y="93267"/>
                </a:lnTo>
                <a:lnTo>
                  <a:pt x="1580318" y="112192"/>
                </a:lnTo>
                <a:lnTo>
                  <a:pt x="1620275" y="132841"/>
                </a:lnTo>
                <a:lnTo>
                  <a:pt x="1659490" y="155208"/>
                </a:lnTo>
                <a:lnTo>
                  <a:pt x="1697905" y="179288"/>
                </a:lnTo>
                <a:lnTo>
                  <a:pt x="1735461" y="205076"/>
                </a:lnTo>
                <a:lnTo>
                  <a:pt x="1772102" y="232567"/>
                </a:lnTo>
                <a:lnTo>
                  <a:pt x="1807768" y="261755"/>
                </a:lnTo>
                <a:lnTo>
                  <a:pt x="1842402" y="292635"/>
                </a:lnTo>
                <a:lnTo>
                  <a:pt x="1875946" y="325201"/>
                </a:lnTo>
                <a:lnTo>
                  <a:pt x="1908343" y="359448"/>
                </a:lnTo>
                <a:lnTo>
                  <a:pt x="1939533" y="395372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0606148" y="3968793"/>
            <a:ext cx="3655060" cy="3655060"/>
          </a:xfrm>
          <a:custGeom>
            <a:avLst/>
            <a:gdLst/>
            <a:ahLst/>
            <a:cxnLst/>
            <a:rect l="l" t="t" r="r" b="b"/>
            <a:pathLst>
              <a:path w="3655059" h="3655059">
                <a:moveTo>
                  <a:pt x="3232622" y="659030"/>
                </a:moveTo>
                <a:lnTo>
                  <a:pt x="3262784" y="696264"/>
                </a:lnTo>
                <a:lnTo>
                  <a:pt x="3291812" y="734046"/>
                </a:lnTo>
                <a:lnTo>
                  <a:pt x="3319709" y="772354"/>
                </a:lnTo>
                <a:lnTo>
                  <a:pt x="3346476" y="811168"/>
                </a:lnTo>
                <a:lnTo>
                  <a:pt x="3372114" y="850465"/>
                </a:lnTo>
                <a:lnTo>
                  <a:pt x="3396627" y="890225"/>
                </a:lnTo>
                <a:lnTo>
                  <a:pt x="3420016" y="930427"/>
                </a:lnTo>
                <a:lnTo>
                  <a:pt x="3442282" y="971049"/>
                </a:lnTo>
                <a:lnTo>
                  <a:pt x="3463429" y="1012070"/>
                </a:lnTo>
                <a:lnTo>
                  <a:pt x="3483457" y="1053469"/>
                </a:lnTo>
                <a:lnTo>
                  <a:pt x="3502369" y="1095225"/>
                </a:lnTo>
                <a:lnTo>
                  <a:pt x="3520167" y="1137317"/>
                </a:lnTo>
                <a:lnTo>
                  <a:pt x="3536852" y="1179723"/>
                </a:lnTo>
                <a:lnTo>
                  <a:pt x="3552427" y="1222423"/>
                </a:lnTo>
                <a:lnTo>
                  <a:pt x="3566894" y="1265394"/>
                </a:lnTo>
                <a:lnTo>
                  <a:pt x="3580253" y="1308617"/>
                </a:lnTo>
                <a:lnTo>
                  <a:pt x="3592509" y="1352069"/>
                </a:lnTo>
                <a:lnTo>
                  <a:pt x="3603662" y="1395729"/>
                </a:lnTo>
                <a:lnTo>
                  <a:pt x="3613714" y="1439577"/>
                </a:lnTo>
                <a:lnTo>
                  <a:pt x="3622667" y="1483591"/>
                </a:lnTo>
                <a:lnTo>
                  <a:pt x="3630524" y="1527750"/>
                </a:lnTo>
                <a:lnTo>
                  <a:pt x="3637286" y="1572033"/>
                </a:lnTo>
                <a:lnTo>
                  <a:pt x="3642955" y="1616418"/>
                </a:lnTo>
                <a:lnTo>
                  <a:pt x="3647533" y="1660884"/>
                </a:lnTo>
                <a:lnTo>
                  <a:pt x="3651022" y="1705411"/>
                </a:lnTo>
                <a:lnTo>
                  <a:pt x="3653424" y="1749977"/>
                </a:lnTo>
                <a:lnTo>
                  <a:pt x="3654741" y="1794560"/>
                </a:lnTo>
                <a:lnTo>
                  <a:pt x="3654975" y="1839140"/>
                </a:lnTo>
                <a:lnTo>
                  <a:pt x="3654128" y="1883695"/>
                </a:lnTo>
                <a:lnTo>
                  <a:pt x="3652202" y="1928205"/>
                </a:lnTo>
                <a:lnTo>
                  <a:pt x="3649198" y="1972647"/>
                </a:lnTo>
                <a:lnTo>
                  <a:pt x="3645119" y="2017002"/>
                </a:lnTo>
                <a:lnTo>
                  <a:pt x="3639966" y="2061247"/>
                </a:lnTo>
                <a:lnTo>
                  <a:pt x="3633743" y="2105361"/>
                </a:lnTo>
                <a:lnTo>
                  <a:pt x="3626449" y="2149324"/>
                </a:lnTo>
                <a:lnTo>
                  <a:pt x="3618088" y="2193113"/>
                </a:lnTo>
                <a:lnTo>
                  <a:pt x="3608662" y="2236709"/>
                </a:lnTo>
                <a:lnTo>
                  <a:pt x="3598172" y="2280089"/>
                </a:lnTo>
                <a:lnTo>
                  <a:pt x="3586620" y="2323232"/>
                </a:lnTo>
                <a:lnTo>
                  <a:pt x="3574009" y="2366118"/>
                </a:lnTo>
                <a:lnTo>
                  <a:pt x="3560340" y="2408725"/>
                </a:lnTo>
                <a:lnTo>
                  <a:pt x="3545615" y="2451032"/>
                </a:lnTo>
                <a:lnTo>
                  <a:pt x="3529836" y="2493018"/>
                </a:lnTo>
                <a:lnTo>
                  <a:pt x="3513005" y="2534661"/>
                </a:lnTo>
                <a:lnTo>
                  <a:pt x="3495124" y="2575940"/>
                </a:lnTo>
                <a:lnTo>
                  <a:pt x="3476195" y="2616835"/>
                </a:lnTo>
                <a:lnTo>
                  <a:pt x="3456220" y="2657323"/>
                </a:lnTo>
                <a:lnTo>
                  <a:pt x="3435201" y="2697384"/>
                </a:lnTo>
                <a:lnTo>
                  <a:pt x="3413140" y="2736997"/>
                </a:lnTo>
                <a:lnTo>
                  <a:pt x="3390038" y="2776140"/>
                </a:lnTo>
                <a:lnTo>
                  <a:pt x="3365899" y="2814793"/>
                </a:lnTo>
                <a:lnTo>
                  <a:pt x="3340723" y="2852933"/>
                </a:lnTo>
                <a:lnTo>
                  <a:pt x="3314512" y="2890540"/>
                </a:lnTo>
                <a:lnTo>
                  <a:pt x="3287269" y="2927593"/>
                </a:lnTo>
                <a:lnTo>
                  <a:pt x="3258996" y="2964070"/>
                </a:lnTo>
                <a:lnTo>
                  <a:pt x="3229694" y="2999950"/>
                </a:lnTo>
                <a:lnTo>
                  <a:pt x="3199365" y="3035212"/>
                </a:lnTo>
                <a:lnTo>
                  <a:pt x="3168012" y="3069835"/>
                </a:lnTo>
                <a:lnTo>
                  <a:pt x="3135636" y="3103798"/>
                </a:lnTo>
                <a:lnTo>
                  <a:pt x="3102239" y="3137079"/>
                </a:lnTo>
                <a:lnTo>
                  <a:pt x="3067824" y="3169658"/>
                </a:lnTo>
                <a:lnTo>
                  <a:pt x="3032392" y="3201512"/>
                </a:lnTo>
                <a:lnTo>
                  <a:pt x="2995944" y="3232622"/>
                </a:lnTo>
                <a:lnTo>
                  <a:pt x="2958710" y="3262784"/>
                </a:lnTo>
                <a:lnTo>
                  <a:pt x="2920927" y="3291812"/>
                </a:lnTo>
                <a:lnTo>
                  <a:pt x="2882619" y="3319709"/>
                </a:lnTo>
                <a:lnTo>
                  <a:pt x="2843805" y="3346476"/>
                </a:lnTo>
                <a:lnTo>
                  <a:pt x="2804507" y="3372114"/>
                </a:lnTo>
                <a:lnTo>
                  <a:pt x="2764747" y="3396627"/>
                </a:lnTo>
                <a:lnTo>
                  <a:pt x="2724545" y="3420016"/>
                </a:lnTo>
                <a:lnTo>
                  <a:pt x="2683922" y="3442282"/>
                </a:lnTo>
                <a:lnTo>
                  <a:pt x="2642901" y="3463429"/>
                </a:lnTo>
                <a:lnTo>
                  <a:pt x="2601501" y="3483457"/>
                </a:lnTo>
                <a:lnTo>
                  <a:pt x="2559745" y="3502369"/>
                </a:lnTo>
                <a:lnTo>
                  <a:pt x="2517653" y="3520167"/>
                </a:lnTo>
                <a:lnTo>
                  <a:pt x="2475246" y="3536852"/>
                </a:lnTo>
                <a:lnTo>
                  <a:pt x="2432547" y="3552427"/>
                </a:lnTo>
                <a:lnTo>
                  <a:pt x="2389575" y="3566894"/>
                </a:lnTo>
                <a:lnTo>
                  <a:pt x="2346353" y="3580253"/>
                </a:lnTo>
                <a:lnTo>
                  <a:pt x="2302900" y="3592509"/>
                </a:lnTo>
                <a:lnTo>
                  <a:pt x="2259240" y="3603662"/>
                </a:lnTo>
                <a:lnTo>
                  <a:pt x="2215392" y="3613714"/>
                </a:lnTo>
                <a:lnTo>
                  <a:pt x="2171378" y="3622667"/>
                </a:lnTo>
                <a:lnTo>
                  <a:pt x="2127219" y="3630524"/>
                </a:lnTo>
                <a:lnTo>
                  <a:pt x="2082936" y="3637286"/>
                </a:lnTo>
                <a:lnTo>
                  <a:pt x="2038551" y="3642955"/>
                </a:lnTo>
                <a:lnTo>
                  <a:pt x="1994085" y="3647533"/>
                </a:lnTo>
                <a:lnTo>
                  <a:pt x="1949558" y="3651022"/>
                </a:lnTo>
                <a:lnTo>
                  <a:pt x="1904993" y="3653424"/>
                </a:lnTo>
                <a:lnTo>
                  <a:pt x="1860409" y="3654741"/>
                </a:lnTo>
                <a:lnTo>
                  <a:pt x="1815829" y="3654975"/>
                </a:lnTo>
                <a:lnTo>
                  <a:pt x="1771274" y="3654128"/>
                </a:lnTo>
                <a:lnTo>
                  <a:pt x="1726765" y="3652202"/>
                </a:lnTo>
                <a:lnTo>
                  <a:pt x="1682323" y="3649198"/>
                </a:lnTo>
                <a:lnTo>
                  <a:pt x="1637968" y="3645119"/>
                </a:lnTo>
                <a:lnTo>
                  <a:pt x="1593724" y="3639966"/>
                </a:lnTo>
                <a:lnTo>
                  <a:pt x="1549609" y="3633743"/>
                </a:lnTo>
                <a:lnTo>
                  <a:pt x="1505647" y="3626449"/>
                </a:lnTo>
                <a:lnTo>
                  <a:pt x="1461858" y="3618088"/>
                </a:lnTo>
                <a:lnTo>
                  <a:pt x="1418262" y="3608662"/>
                </a:lnTo>
                <a:lnTo>
                  <a:pt x="1374882" y="3598172"/>
                </a:lnTo>
                <a:lnTo>
                  <a:pt x="1331739" y="3586620"/>
                </a:lnTo>
                <a:lnTo>
                  <a:pt x="1288853" y="3574009"/>
                </a:lnTo>
                <a:lnTo>
                  <a:pt x="1246246" y="3560340"/>
                </a:lnTo>
                <a:lnTo>
                  <a:pt x="1203940" y="3545615"/>
                </a:lnTo>
                <a:lnTo>
                  <a:pt x="1161954" y="3529836"/>
                </a:lnTo>
                <a:lnTo>
                  <a:pt x="1120311" y="3513005"/>
                </a:lnTo>
                <a:lnTo>
                  <a:pt x="1079032" y="3495124"/>
                </a:lnTo>
                <a:lnTo>
                  <a:pt x="1038138" y="3476195"/>
                </a:lnTo>
                <a:lnTo>
                  <a:pt x="997650" y="3456220"/>
                </a:lnTo>
                <a:lnTo>
                  <a:pt x="957589" y="3435201"/>
                </a:lnTo>
                <a:lnTo>
                  <a:pt x="917976" y="3413140"/>
                </a:lnTo>
                <a:lnTo>
                  <a:pt x="878833" y="3390038"/>
                </a:lnTo>
                <a:lnTo>
                  <a:pt x="840181" y="3365899"/>
                </a:lnTo>
                <a:lnTo>
                  <a:pt x="802041" y="3340723"/>
                </a:lnTo>
                <a:lnTo>
                  <a:pt x="764434" y="3314512"/>
                </a:lnTo>
                <a:lnTo>
                  <a:pt x="727381" y="3287269"/>
                </a:lnTo>
                <a:lnTo>
                  <a:pt x="690904" y="3258996"/>
                </a:lnTo>
                <a:lnTo>
                  <a:pt x="655024" y="3229694"/>
                </a:lnTo>
                <a:lnTo>
                  <a:pt x="619762" y="3199365"/>
                </a:lnTo>
                <a:lnTo>
                  <a:pt x="585139" y="3168012"/>
                </a:lnTo>
                <a:lnTo>
                  <a:pt x="551176" y="3135636"/>
                </a:lnTo>
                <a:lnTo>
                  <a:pt x="517895" y="3102239"/>
                </a:lnTo>
                <a:lnTo>
                  <a:pt x="485317" y="3067824"/>
                </a:lnTo>
                <a:lnTo>
                  <a:pt x="453462" y="3032392"/>
                </a:lnTo>
                <a:lnTo>
                  <a:pt x="422353" y="2995944"/>
                </a:lnTo>
                <a:lnTo>
                  <a:pt x="392191" y="2958710"/>
                </a:lnTo>
                <a:lnTo>
                  <a:pt x="363162" y="2920927"/>
                </a:lnTo>
                <a:lnTo>
                  <a:pt x="335266" y="2882619"/>
                </a:lnTo>
                <a:lnTo>
                  <a:pt x="308499" y="2843805"/>
                </a:lnTo>
                <a:lnTo>
                  <a:pt x="282860" y="2804507"/>
                </a:lnTo>
                <a:lnTo>
                  <a:pt x="258348" y="2764747"/>
                </a:lnTo>
                <a:lnTo>
                  <a:pt x="234959" y="2724545"/>
                </a:lnTo>
                <a:lnTo>
                  <a:pt x="212692" y="2683922"/>
                </a:lnTo>
                <a:lnTo>
                  <a:pt x="191546" y="2642901"/>
                </a:lnTo>
                <a:lnTo>
                  <a:pt x="171518" y="2601501"/>
                </a:lnTo>
                <a:lnTo>
                  <a:pt x="152606" y="2559745"/>
                </a:lnTo>
                <a:lnTo>
                  <a:pt x="134808" y="2517653"/>
                </a:lnTo>
                <a:lnTo>
                  <a:pt x="118123" y="2475246"/>
                </a:lnTo>
                <a:lnTo>
                  <a:pt x="102548" y="2432547"/>
                </a:lnTo>
                <a:lnTo>
                  <a:pt x="88081" y="2389575"/>
                </a:lnTo>
                <a:lnTo>
                  <a:pt x="74721" y="2346353"/>
                </a:lnTo>
                <a:lnTo>
                  <a:pt x="62466" y="2302900"/>
                </a:lnTo>
                <a:lnTo>
                  <a:pt x="51313" y="2259240"/>
                </a:lnTo>
                <a:lnTo>
                  <a:pt x="41261" y="2215392"/>
                </a:lnTo>
                <a:lnTo>
                  <a:pt x="32307" y="2171378"/>
                </a:lnTo>
                <a:lnTo>
                  <a:pt x="24451" y="2127219"/>
                </a:lnTo>
                <a:lnTo>
                  <a:pt x="17689" y="2082936"/>
                </a:lnTo>
                <a:lnTo>
                  <a:pt x="12020" y="2038551"/>
                </a:lnTo>
                <a:lnTo>
                  <a:pt x="7442" y="1994085"/>
                </a:lnTo>
                <a:lnTo>
                  <a:pt x="3953" y="1949558"/>
                </a:lnTo>
                <a:lnTo>
                  <a:pt x="1550" y="1904993"/>
                </a:lnTo>
                <a:lnTo>
                  <a:pt x="233" y="1860409"/>
                </a:lnTo>
                <a:lnTo>
                  <a:pt x="0" y="1815829"/>
                </a:lnTo>
                <a:lnTo>
                  <a:pt x="847" y="1771274"/>
                </a:lnTo>
                <a:lnTo>
                  <a:pt x="2773" y="1726765"/>
                </a:lnTo>
                <a:lnTo>
                  <a:pt x="5777" y="1682323"/>
                </a:lnTo>
                <a:lnTo>
                  <a:pt x="9856" y="1637968"/>
                </a:lnTo>
                <a:lnTo>
                  <a:pt x="15008" y="1593724"/>
                </a:lnTo>
                <a:lnTo>
                  <a:pt x="21232" y="1549609"/>
                </a:lnTo>
                <a:lnTo>
                  <a:pt x="28525" y="1505647"/>
                </a:lnTo>
                <a:lnTo>
                  <a:pt x="36886" y="1461858"/>
                </a:lnTo>
                <a:lnTo>
                  <a:pt x="46313" y="1418262"/>
                </a:lnTo>
                <a:lnTo>
                  <a:pt x="56803" y="1374882"/>
                </a:lnTo>
                <a:lnTo>
                  <a:pt x="68354" y="1331739"/>
                </a:lnTo>
                <a:lnTo>
                  <a:pt x="80966" y="1288853"/>
                </a:lnTo>
                <a:lnTo>
                  <a:pt x="94635" y="1246246"/>
                </a:lnTo>
                <a:lnTo>
                  <a:pt x="109360" y="1203940"/>
                </a:lnTo>
                <a:lnTo>
                  <a:pt x="125139" y="1161954"/>
                </a:lnTo>
                <a:lnTo>
                  <a:pt x="141970" y="1120311"/>
                </a:lnTo>
                <a:lnTo>
                  <a:pt x="159851" y="1079032"/>
                </a:lnTo>
                <a:lnTo>
                  <a:pt x="178780" y="1038138"/>
                </a:lnTo>
                <a:lnTo>
                  <a:pt x="198754" y="997650"/>
                </a:lnTo>
                <a:lnTo>
                  <a:pt x="219774" y="957589"/>
                </a:lnTo>
                <a:lnTo>
                  <a:pt x="241835" y="917976"/>
                </a:lnTo>
                <a:lnTo>
                  <a:pt x="264936" y="878833"/>
                </a:lnTo>
                <a:lnTo>
                  <a:pt x="289076" y="840181"/>
                </a:lnTo>
                <a:lnTo>
                  <a:pt x="314252" y="802041"/>
                </a:lnTo>
                <a:lnTo>
                  <a:pt x="340463" y="764434"/>
                </a:lnTo>
                <a:lnTo>
                  <a:pt x="367706" y="727381"/>
                </a:lnTo>
                <a:lnTo>
                  <a:pt x="395979" y="690904"/>
                </a:lnTo>
                <a:lnTo>
                  <a:pt x="425281" y="655024"/>
                </a:lnTo>
                <a:lnTo>
                  <a:pt x="455610" y="619762"/>
                </a:lnTo>
                <a:lnTo>
                  <a:pt x="486963" y="585139"/>
                </a:lnTo>
                <a:lnTo>
                  <a:pt x="519339" y="551176"/>
                </a:lnTo>
                <a:lnTo>
                  <a:pt x="552735" y="517895"/>
                </a:lnTo>
                <a:lnTo>
                  <a:pt x="587151" y="485317"/>
                </a:lnTo>
                <a:lnTo>
                  <a:pt x="622583" y="453462"/>
                </a:lnTo>
                <a:lnTo>
                  <a:pt x="659030" y="422353"/>
                </a:lnTo>
                <a:lnTo>
                  <a:pt x="696264" y="392191"/>
                </a:lnTo>
                <a:lnTo>
                  <a:pt x="734046" y="363162"/>
                </a:lnTo>
                <a:lnTo>
                  <a:pt x="772354" y="335266"/>
                </a:lnTo>
                <a:lnTo>
                  <a:pt x="811168" y="308499"/>
                </a:lnTo>
                <a:lnTo>
                  <a:pt x="850465" y="282860"/>
                </a:lnTo>
                <a:lnTo>
                  <a:pt x="890225" y="258348"/>
                </a:lnTo>
                <a:lnTo>
                  <a:pt x="930427" y="234959"/>
                </a:lnTo>
                <a:lnTo>
                  <a:pt x="971049" y="212692"/>
                </a:lnTo>
                <a:lnTo>
                  <a:pt x="1012070" y="191546"/>
                </a:lnTo>
                <a:lnTo>
                  <a:pt x="1053469" y="171518"/>
                </a:lnTo>
                <a:lnTo>
                  <a:pt x="1095225" y="152606"/>
                </a:lnTo>
                <a:lnTo>
                  <a:pt x="1137317" y="134808"/>
                </a:lnTo>
                <a:lnTo>
                  <a:pt x="1179723" y="118123"/>
                </a:lnTo>
                <a:lnTo>
                  <a:pt x="1222423" y="102548"/>
                </a:lnTo>
                <a:lnTo>
                  <a:pt x="1265394" y="88081"/>
                </a:lnTo>
                <a:lnTo>
                  <a:pt x="1308617" y="74721"/>
                </a:lnTo>
                <a:lnTo>
                  <a:pt x="1352069" y="62466"/>
                </a:lnTo>
                <a:lnTo>
                  <a:pt x="1395729" y="51313"/>
                </a:lnTo>
                <a:lnTo>
                  <a:pt x="1439577" y="41261"/>
                </a:lnTo>
                <a:lnTo>
                  <a:pt x="1483591" y="32307"/>
                </a:lnTo>
                <a:lnTo>
                  <a:pt x="1527750" y="24451"/>
                </a:lnTo>
                <a:lnTo>
                  <a:pt x="1572033" y="17689"/>
                </a:lnTo>
                <a:lnTo>
                  <a:pt x="1616418" y="12020"/>
                </a:lnTo>
                <a:lnTo>
                  <a:pt x="1660884" y="7442"/>
                </a:lnTo>
                <a:lnTo>
                  <a:pt x="1705411" y="3953"/>
                </a:lnTo>
                <a:lnTo>
                  <a:pt x="1749977" y="1550"/>
                </a:lnTo>
                <a:lnTo>
                  <a:pt x="1794560" y="233"/>
                </a:lnTo>
                <a:lnTo>
                  <a:pt x="1839140" y="0"/>
                </a:lnTo>
                <a:lnTo>
                  <a:pt x="1883695" y="847"/>
                </a:lnTo>
                <a:lnTo>
                  <a:pt x="1928205" y="2773"/>
                </a:lnTo>
                <a:lnTo>
                  <a:pt x="1972647" y="5777"/>
                </a:lnTo>
                <a:lnTo>
                  <a:pt x="2017002" y="9856"/>
                </a:lnTo>
                <a:lnTo>
                  <a:pt x="2061247" y="15008"/>
                </a:lnTo>
                <a:lnTo>
                  <a:pt x="2105361" y="21232"/>
                </a:lnTo>
                <a:lnTo>
                  <a:pt x="2149324" y="28525"/>
                </a:lnTo>
                <a:lnTo>
                  <a:pt x="2193113" y="36886"/>
                </a:lnTo>
                <a:lnTo>
                  <a:pt x="2236709" y="46313"/>
                </a:lnTo>
                <a:lnTo>
                  <a:pt x="2280089" y="56803"/>
                </a:lnTo>
                <a:lnTo>
                  <a:pt x="2323232" y="68354"/>
                </a:lnTo>
                <a:lnTo>
                  <a:pt x="2366118" y="80966"/>
                </a:lnTo>
                <a:lnTo>
                  <a:pt x="2408725" y="94635"/>
                </a:lnTo>
                <a:lnTo>
                  <a:pt x="2451032" y="109360"/>
                </a:lnTo>
                <a:lnTo>
                  <a:pt x="2493018" y="125139"/>
                </a:lnTo>
                <a:lnTo>
                  <a:pt x="2534661" y="141970"/>
                </a:lnTo>
                <a:lnTo>
                  <a:pt x="2575940" y="159851"/>
                </a:lnTo>
                <a:lnTo>
                  <a:pt x="2616835" y="178780"/>
                </a:lnTo>
                <a:lnTo>
                  <a:pt x="2657323" y="198754"/>
                </a:lnTo>
                <a:lnTo>
                  <a:pt x="2697384" y="219774"/>
                </a:lnTo>
                <a:lnTo>
                  <a:pt x="2736997" y="241835"/>
                </a:lnTo>
                <a:lnTo>
                  <a:pt x="2776140" y="264936"/>
                </a:lnTo>
                <a:lnTo>
                  <a:pt x="2814793" y="289076"/>
                </a:lnTo>
                <a:lnTo>
                  <a:pt x="2852933" y="314252"/>
                </a:lnTo>
                <a:lnTo>
                  <a:pt x="2890540" y="340463"/>
                </a:lnTo>
                <a:lnTo>
                  <a:pt x="2927593" y="367706"/>
                </a:lnTo>
                <a:lnTo>
                  <a:pt x="2964070" y="395979"/>
                </a:lnTo>
                <a:lnTo>
                  <a:pt x="2999950" y="425281"/>
                </a:lnTo>
                <a:lnTo>
                  <a:pt x="3035212" y="455610"/>
                </a:lnTo>
                <a:lnTo>
                  <a:pt x="3069835" y="486963"/>
                </a:lnTo>
                <a:lnTo>
                  <a:pt x="3103798" y="519339"/>
                </a:lnTo>
                <a:lnTo>
                  <a:pt x="3137079" y="552735"/>
                </a:lnTo>
                <a:lnTo>
                  <a:pt x="3169658" y="587151"/>
                </a:lnTo>
                <a:lnTo>
                  <a:pt x="3201512" y="622583"/>
                </a:lnTo>
                <a:lnTo>
                  <a:pt x="3232622" y="65903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4453451" y="7539235"/>
            <a:ext cx="177165" cy="213360"/>
          </a:xfrm>
          <a:custGeom>
            <a:avLst/>
            <a:gdLst/>
            <a:ahLst/>
            <a:cxnLst/>
            <a:rect l="l" t="t" r="r" b="b"/>
            <a:pathLst>
              <a:path w="177165" h="213359">
                <a:moveTo>
                  <a:pt x="0" y="0"/>
                </a:moveTo>
                <a:lnTo>
                  <a:pt x="176949" y="212792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778991" y="7539235"/>
            <a:ext cx="675005" cy="690880"/>
          </a:xfrm>
          <a:custGeom>
            <a:avLst/>
            <a:gdLst/>
            <a:ahLst/>
            <a:cxnLst/>
            <a:rect l="l" t="t" r="r" b="b"/>
            <a:pathLst>
              <a:path w="675005" h="690879">
                <a:moveTo>
                  <a:pt x="107692" y="690364"/>
                </a:moveTo>
                <a:lnTo>
                  <a:pt x="0" y="560857"/>
                </a:lnTo>
                <a:lnTo>
                  <a:pt x="674458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602093" y="7201415"/>
            <a:ext cx="514350" cy="618490"/>
          </a:xfrm>
          <a:custGeom>
            <a:avLst/>
            <a:gdLst/>
            <a:ahLst/>
            <a:cxnLst/>
            <a:rect l="l" t="t" r="r" b="b"/>
            <a:pathLst>
              <a:path w="514350" h="618490">
                <a:moveTo>
                  <a:pt x="514134" y="618248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433630" y="5266888"/>
            <a:ext cx="0" cy="1059180"/>
          </a:xfrm>
          <a:custGeom>
            <a:avLst/>
            <a:gdLst/>
            <a:ahLst/>
            <a:cxnLst/>
            <a:rect l="l" t="t" r="r" b="b"/>
            <a:pathLst>
              <a:path h="1059179">
                <a:moveTo>
                  <a:pt x="0" y="1058786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904243" y="5796287"/>
            <a:ext cx="1059180" cy="0"/>
          </a:xfrm>
          <a:custGeom>
            <a:avLst/>
            <a:gdLst/>
            <a:ahLst/>
            <a:cxnLst/>
            <a:rect l="l" t="t" r="r" b="b"/>
            <a:pathLst>
              <a:path w="1059179">
                <a:moveTo>
                  <a:pt x="1058786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573829" y="0"/>
            <a:ext cx="3509010" cy="3472179"/>
          </a:xfrm>
          <a:custGeom>
            <a:avLst/>
            <a:gdLst/>
            <a:ahLst/>
            <a:cxnLst/>
            <a:rect l="l" t="t" r="r" b="b"/>
            <a:pathLst>
              <a:path w="3509009" h="3472179">
                <a:moveTo>
                  <a:pt x="3508984" y="1717644"/>
                </a:moveTo>
                <a:lnTo>
                  <a:pt x="3508332" y="1765938"/>
                </a:lnTo>
                <a:lnTo>
                  <a:pt x="3506388" y="1813909"/>
                </a:lnTo>
                <a:lnTo>
                  <a:pt x="3503168" y="1861541"/>
                </a:lnTo>
                <a:lnTo>
                  <a:pt x="3498689" y="1908816"/>
                </a:lnTo>
                <a:lnTo>
                  <a:pt x="3492968" y="1955720"/>
                </a:lnTo>
                <a:lnTo>
                  <a:pt x="3486021" y="2002234"/>
                </a:lnTo>
                <a:lnTo>
                  <a:pt x="3477865" y="2048341"/>
                </a:lnTo>
                <a:lnTo>
                  <a:pt x="3468517" y="2094026"/>
                </a:lnTo>
                <a:lnTo>
                  <a:pt x="3457993" y="2139271"/>
                </a:lnTo>
                <a:lnTo>
                  <a:pt x="3446311" y="2184060"/>
                </a:lnTo>
                <a:lnTo>
                  <a:pt x="3433487" y="2228376"/>
                </a:lnTo>
                <a:lnTo>
                  <a:pt x="3419538" y="2272203"/>
                </a:lnTo>
                <a:lnTo>
                  <a:pt x="3404480" y="2315523"/>
                </a:lnTo>
                <a:lnTo>
                  <a:pt x="3388331" y="2358319"/>
                </a:lnTo>
                <a:lnTo>
                  <a:pt x="3371106" y="2400576"/>
                </a:lnTo>
                <a:lnTo>
                  <a:pt x="3352823" y="2442276"/>
                </a:lnTo>
                <a:lnTo>
                  <a:pt x="3333499" y="2483403"/>
                </a:lnTo>
                <a:lnTo>
                  <a:pt x="3313149" y="2523939"/>
                </a:lnTo>
                <a:lnTo>
                  <a:pt x="3291792" y="2563869"/>
                </a:lnTo>
                <a:lnTo>
                  <a:pt x="3269443" y="2603176"/>
                </a:lnTo>
                <a:lnTo>
                  <a:pt x="3246119" y="2641842"/>
                </a:lnTo>
                <a:lnTo>
                  <a:pt x="3221837" y="2679851"/>
                </a:lnTo>
                <a:lnTo>
                  <a:pt x="3196614" y="2717186"/>
                </a:lnTo>
                <a:lnTo>
                  <a:pt x="3170467" y="2753831"/>
                </a:lnTo>
                <a:lnTo>
                  <a:pt x="3143411" y="2789769"/>
                </a:lnTo>
                <a:lnTo>
                  <a:pt x="3115465" y="2824983"/>
                </a:lnTo>
                <a:lnTo>
                  <a:pt x="3086644" y="2859456"/>
                </a:lnTo>
                <a:lnTo>
                  <a:pt x="3056965" y="2893173"/>
                </a:lnTo>
                <a:lnTo>
                  <a:pt x="3026446" y="2926115"/>
                </a:lnTo>
                <a:lnTo>
                  <a:pt x="2995102" y="2958266"/>
                </a:lnTo>
                <a:lnTo>
                  <a:pt x="2962951" y="2989610"/>
                </a:lnTo>
                <a:lnTo>
                  <a:pt x="2930009" y="3020129"/>
                </a:lnTo>
                <a:lnTo>
                  <a:pt x="2896294" y="3049808"/>
                </a:lnTo>
                <a:lnTo>
                  <a:pt x="2861820" y="3078629"/>
                </a:lnTo>
                <a:lnTo>
                  <a:pt x="2826607" y="3106575"/>
                </a:lnTo>
                <a:lnTo>
                  <a:pt x="2790669" y="3133631"/>
                </a:lnTo>
                <a:lnTo>
                  <a:pt x="2754024" y="3159779"/>
                </a:lnTo>
                <a:lnTo>
                  <a:pt x="2716689" y="3185002"/>
                </a:lnTo>
                <a:lnTo>
                  <a:pt x="2678680" y="3209284"/>
                </a:lnTo>
                <a:lnTo>
                  <a:pt x="2640014" y="3232607"/>
                </a:lnTo>
                <a:lnTo>
                  <a:pt x="2600708" y="3254956"/>
                </a:lnTo>
                <a:lnTo>
                  <a:pt x="2560779" y="3276314"/>
                </a:lnTo>
                <a:lnTo>
                  <a:pt x="2520242" y="3296664"/>
                </a:lnTo>
                <a:lnTo>
                  <a:pt x="2479116" y="3315988"/>
                </a:lnTo>
                <a:lnTo>
                  <a:pt x="2437416" y="3334271"/>
                </a:lnTo>
                <a:lnTo>
                  <a:pt x="2395160" y="3351496"/>
                </a:lnTo>
                <a:lnTo>
                  <a:pt x="2352364" y="3367645"/>
                </a:lnTo>
                <a:lnTo>
                  <a:pt x="2309044" y="3382703"/>
                </a:lnTo>
                <a:lnTo>
                  <a:pt x="2265218" y="3396652"/>
                </a:lnTo>
                <a:lnTo>
                  <a:pt x="2220903" y="3409476"/>
                </a:lnTo>
                <a:lnTo>
                  <a:pt x="2176114" y="3421158"/>
                </a:lnTo>
                <a:lnTo>
                  <a:pt x="2130869" y="3431682"/>
                </a:lnTo>
                <a:lnTo>
                  <a:pt x="2085185" y="3441030"/>
                </a:lnTo>
                <a:lnTo>
                  <a:pt x="2039078" y="3449186"/>
                </a:lnTo>
                <a:lnTo>
                  <a:pt x="1992564" y="3456133"/>
                </a:lnTo>
                <a:lnTo>
                  <a:pt x="1945662" y="3461854"/>
                </a:lnTo>
                <a:lnTo>
                  <a:pt x="1898386" y="3466333"/>
                </a:lnTo>
                <a:lnTo>
                  <a:pt x="1850755" y="3469553"/>
                </a:lnTo>
                <a:lnTo>
                  <a:pt x="1802785" y="3471497"/>
                </a:lnTo>
                <a:lnTo>
                  <a:pt x="1754492" y="3472149"/>
                </a:lnTo>
                <a:lnTo>
                  <a:pt x="1706198" y="3471497"/>
                </a:lnTo>
                <a:lnTo>
                  <a:pt x="1658227" y="3469553"/>
                </a:lnTo>
                <a:lnTo>
                  <a:pt x="1610595" y="3466333"/>
                </a:lnTo>
                <a:lnTo>
                  <a:pt x="1563320" y="3461854"/>
                </a:lnTo>
                <a:lnTo>
                  <a:pt x="1516416" y="3456133"/>
                </a:lnTo>
                <a:lnTo>
                  <a:pt x="1469903" y="3449186"/>
                </a:lnTo>
                <a:lnTo>
                  <a:pt x="1423795" y="3441030"/>
                </a:lnTo>
                <a:lnTo>
                  <a:pt x="1378110" y="3431682"/>
                </a:lnTo>
                <a:lnTo>
                  <a:pt x="1332865" y="3421158"/>
                </a:lnTo>
                <a:lnTo>
                  <a:pt x="1288076" y="3409476"/>
                </a:lnTo>
                <a:lnTo>
                  <a:pt x="1243761" y="3396652"/>
                </a:lnTo>
                <a:lnTo>
                  <a:pt x="1199935" y="3382703"/>
                </a:lnTo>
                <a:lnTo>
                  <a:pt x="1156615" y="3367645"/>
                </a:lnTo>
                <a:lnTo>
                  <a:pt x="1113818" y="3351496"/>
                </a:lnTo>
                <a:lnTo>
                  <a:pt x="1071562" y="3334271"/>
                </a:lnTo>
                <a:lnTo>
                  <a:pt x="1029862" y="3315988"/>
                </a:lnTo>
                <a:lnTo>
                  <a:pt x="988736" y="3296664"/>
                </a:lnTo>
                <a:lnTo>
                  <a:pt x="948199" y="3276314"/>
                </a:lnTo>
                <a:lnTo>
                  <a:pt x="908270" y="3254956"/>
                </a:lnTo>
                <a:lnTo>
                  <a:pt x="868964" y="3232607"/>
                </a:lnTo>
                <a:lnTo>
                  <a:pt x="830298" y="3209284"/>
                </a:lnTo>
                <a:lnTo>
                  <a:pt x="792289" y="3185002"/>
                </a:lnTo>
                <a:lnTo>
                  <a:pt x="754954" y="3159779"/>
                </a:lnTo>
                <a:lnTo>
                  <a:pt x="718309" y="3133631"/>
                </a:lnTo>
                <a:lnTo>
                  <a:pt x="682372" y="3106575"/>
                </a:lnTo>
                <a:lnTo>
                  <a:pt x="647158" y="3078629"/>
                </a:lnTo>
                <a:lnTo>
                  <a:pt x="612685" y="3049808"/>
                </a:lnTo>
                <a:lnTo>
                  <a:pt x="578969" y="3020129"/>
                </a:lnTo>
                <a:lnTo>
                  <a:pt x="546027" y="2989610"/>
                </a:lnTo>
                <a:lnTo>
                  <a:pt x="513876" y="2958266"/>
                </a:lnTo>
                <a:lnTo>
                  <a:pt x="482533" y="2926115"/>
                </a:lnTo>
                <a:lnTo>
                  <a:pt x="452014" y="2893173"/>
                </a:lnTo>
                <a:lnTo>
                  <a:pt x="422335" y="2859456"/>
                </a:lnTo>
                <a:lnTo>
                  <a:pt x="393515" y="2824983"/>
                </a:lnTo>
                <a:lnTo>
                  <a:pt x="365568" y="2789769"/>
                </a:lnTo>
                <a:lnTo>
                  <a:pt x="338513" y="2753831"/>
                </a:lnTo>
                <a:lnTo>
                  <a:pt x="312366" y="2717186"/>
                </a:lnTo>
                <a:lnTo>
                  <a:pt x="287143" y="2679851"/>
                </a:lnTo>
                <a:lnTo>
                  <a:pt x="262862" y="2641842"/>
                </a:lnTo>
                <a:lnTo>
                  <a:pt x="239538" y="2603176"/>
                </a:lnTo>
                <a:lnTo>
                  <a:pt x="217189" y="2563869"/>
                </a:lnTo>
                <a:lnTo>
                  <a:pt x="195832" y="2523939"/>
                </a:lnTo>
                <a:lnTo>
                  <a:pt x="175483" y="2483403"/>
                </a:lnTo>
                <a:lnTo>
                  <a:pt x="156158" y="2442276"/>
                </a:lnTo>
                <a:lnTo>
                  <a:pt x="137875" y="2400576"/>
                </a:lnTo>
                <a:lnTo>
                  <a:pt x="120651" y="2358319"/>
                </a:lnTo>
                <a:lnTo>
                  <a:pt x="104502" y="2315523"/>
                </a:lnTo>
                <a:lnTo>
                  <a:pt x="89444" y="2272203"/>
                </a:lnTo>
                <a:lnTo>
                  <a:pt x="75495" y="2228376"/>
                </a:lnTo>
                <a:lnTo>
                  <a:pt x="62671" y="2184060"/>
                </a:lnTo>
                <a:lnTo>
                  <a:pt x="50989" y="2139271"/>
                </a:lnTo>
                <a:lnTo>
                  <a:pt x="40466" y="2094026"/>
                </a:lnTo>
                <a:lnTo>
                  <a:pt x="31118" y="2048341"/>
                </a:lnTo>
                <a:lnTo>
                  <a:pt x="22963" y="2002234"/>
                </a:lnTo>
                <a:lnTo>
                  <a:pt x="16016" y="1955720"/>
                </a:lnTo>
                <a:lnTo>
                  <a:pt x="10295" y="1908816"/>
                </a:lnTo>
                <a:lnTo>
                  <a:pt x="5816" y="1861541"/>
                </a:lnTo>
                <a:lnTo>
                  <a:pt x="2596" y="1813909"/>
                </a:lnTo>
                <a:lnTo>
                  <a:pt x="651" y="1765938"/>
                </a:lnTo>
                <a:lnTo>
                  <a:pt x="0" y="1717644"/>
                </a:lnTo>
                <a:lnTo>
                  <a:pt x="651" y="1669351"/>
                </a:lnTo>
                <a:lnTo>
                  <a:pt x="2596" y="1621381"/>
                </a:lnTo>
                <a:lnTo>
                  <a:pt x="5816" y="1573749"/>
                </a:lnTo>
                <a:lnTo>
                  <a:pt x="10295" y="1526474"/>
                </a:lnTo>
                <a:lnTo>
                  <a:pt x="16016" y="1479571"/>
                </a:lnTo>
                <a:lnTo>
                  <a:pt x="22963" y="1433058"/>
                </a:lnTo>
                <a:lnTo>
                  <a:pt x="31118" y="1386951"/>
                </a:lnTo>
                <a:lnTo>
                  <a:pt x="40466" y="1341267"/>
                </a:lnTo>
                <a:lnTo>
                  <a:pt x="50989" y="1296022"/>
                </a:lnTo>
                <a:lnTo>
                  <a:pt x="62671" y="1251233"/>
                </a:lnTo>
                <a:lnTo>
                  <a:pt x="75495" y="1206918"/>
                </a:lnTo>
                <a:lnTo>
                  <a:pt x="89444" y="1163092"/>
                </a:lnTo>
                <a:lnTo>
                  <a:pt x="104502" y="1119772"/>
                </a:lnTo>
                <a:lnTo>
                  <a:pt x="120651" y="1076976"/>
                </a:lnTo>
                <a:lnTo>
                  <a:pt x="137875" y="1034720"/>
                </a:lnTo>
                <a:lnTo>
                  <a:pt x="156158" y="993020"/>
                </a:lnTo>
                <a:lnTo>
                  <a:pt x="175483" y="951894"/>
                </a:lnTo>
                <a:lnTo>
                  <a:pt x="195832" y="911357"/>
                </a:lnTo>
                <a:lnTo>
                  <a:pt x="217189" y="871428"/>
                </a:lnTo>
                <a:lnTo>
                  <a:pt x="239538" y="832122"/>
                </a:lnTo>
                <a:lnTo>
                  <a:pt x="262862" y="793456"/>
                </a:lnTo>
                <a:lnTo>
                  <a:pt x="287143" y="755447"/>
                </a:lnTo>
                <a:lnTo>
                  <a:pt x="312366" y="718112"/>
                </a:lnTo>
                <a:lnTo>
                  <a:pt x="338513" y="681467"/>
                </a:lnTo>
                <a:lnTo>
                  <a:pt x="365568" y="645529"/>
                </a:lnTo>
                <a:lnTo>
                  <a:pt x="393515" y="610316"/>
                </a:lnTo>
                <a:lnTo>
                  <a:pt x="422335" y="575842"/>
                </a:lnTo>
                <a:lnTo>
                  <a:pt x="452014" y="542126"/>
                </a:lnTo>
                <a:lnTo>
                  <a:pt x="482533" y="509185"/>
                </a:lnTo>
                <a:lnTo>
                  <a:pt x="513876" y="477033"/>
                </a:lnTo>
                <a:lnTo>
                  <a:pt x="546027" y="445690"/>
                </a:lnTo>
                <a:lnTo>
                  <a:pt x="578969" y="415170"/>
                </a:lnTo>
                <a:lnTo>
                  <a:pt x="612685" y="385492"/>
                </a:lnTo>
                <a:lnTo>
                  <a:pt x="647158" y="356671"/>
                </a:lnTo>
                <a:lnTo>
                  <a:pt x="682372" y="328725"/>
                </a:lnTo>
                <a:lnTo>
                  <a:pt x="718309" y="301669"/>
                </a:lnTo>
                <a:lnTo>
                  <a:pt x="754954" y="275522"/>
                </a:lnTo>
                <a:lnTo>
                  <a:pt x="792289" y="250299"/>
                </a:lnTo>
                <a:lnTo>
                  <a:pt x="830298" y="226017"/>
                </a:lnTo>
                <a:lnTo>
                  <a:pt x="868964" y="202693"/>
                </a:lnTo>
                <a:lnTo>
                  <a:pt x="908270" y="180344"/>
                </a:lnTo>
                <a:lnTo>
                  <a:pt x="948199" y="158986"/>
                </a:lnTo>
                <a:lnTo>
                  <a:pt x="988736" y="138637"/>
                </a:lnTo>
                <a:lnTo>
                  <a:pt x="1029862" y="119312"/>
                </a:lnTo>
                <a:lnTo>
                  <a:pt x="1071562" y="101030"/>
                </a:lnTo>
                <a:lnTo>
                  <a:pt x="1113818" y="83805"/>
                </a:lnTo>
                <a:lnTo>
                  <a:pt x="1156615" y="67655"/>
                </a:lnTo>
                <a:lnTo>
                  <a:pt x="1199935" y="52598"/>
                </a:lnTo>
                <a:lnTo>
                  <a:pt x="1243761" y="38648"/>
                </a:lnTo>
                <a:lnTo>
                  <a:pt x="1288076" y="25824"/>
                </a:lnTo>
                <a:lnTo>
                  <a:pt x="1332865" y="14142"/>
                </a:lnTo>
                <a:lnTo>
                  <a:pt x="1378110" y="3619"/>
                </a:lnTo>
                <a:lnTo>
                  <a:pt x="1395800" y="0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687010" y="0"/>
            <a:ext cx="1396365" cy="1717675"/>
          </a:xfrm>
          <a:custGeom>
            <a:avLst/>
            <a:gdLst/>
            <a:ahLst/>
            <a:cxnLst/>
            <a:rect l="l" t="t" r="r" b="b"/>
            <a:pathLst>
              <a:path w="1396365" h="1717675">
                <a:moveTo>
                  <a:pt x="0" y="0"/>
                </a:moveTo>
                <a:lnTo>
                  <a:pt x="62934" y="14142"/>
                </a:lnTo>
                <a:lnTo>
                  <a:pt x="107722" y="25824"/>
                </a:lnTo>
                <a:lnTo>
                  <a:pt x="152038" y="38648"/>
                </a:lnTo>
                <a:lnTo>
                  <a:pt x="195864" y="52598"/>
                </a:lnTo>
                <a:lnTo>
                  <a:pt x="239183" y="67655"/>
                </a:lnTo>
                <a:lnTo>
                  <a:pt x="281979" y="83805"/>
                </a:lnTo>
                <a:lnTo>
                  <a:pt x="324236" y="101030"/>
                </a:lnTo>
                <a:lnTo>
                  <a:pt x="365936" y="119312"/>
                </a:lnTo>
                <a:lnTo>
                  <a:pt x="407062" y="138637"/>
                </a:lnTo>
                <a:lnTo>
                  <a:pt x="447598" y="158986"/>
                </a:lnTo>
                <a:lnTo>
                  <a:pt x="487528" y="180344"/>
                </a:lnTo>
                <a:lnTo>
                  <a:pt x="526834" y="202693"/>
                </a:lnTo>
                <a:lnTo>
                  <a:pt x="565500" y="226017"/>
                </a:lnTo>
                <a:lnTo>
                  <a:pt x="603509" y="250299"/>
                </a:lnTo>
                <a:lnTo>
                  <a:pt x="640844" y="275522"/>
                </a:lnTo>
                <a:lnTo>
                  <a:pt x="677488" y="301669"/>
                </a:lnTo>
                <a:lnTo>
                  <a:pt x="713426" y="328725"/>
                </a:lnTo>
                <a:lnTo>
                  <a:pt x="748640" y="356671"/>
                </a:lnTo>
                <a:lnTo>
                  <a:pt x="783113" y="385492"/>
                </a:lnTo>
                <a:lnTo>
                  <a:pt x="816829" y="415170"/>
                </a:lnTo>
                <a:lnTo>
                  <a:pt x="849771" y="445690"/>
                </a:lnTo>
                <a:lnTo>
                  <a:pt x="881922" y="477033"/>
                </a:lnTo>
                <a:lnTo>
                  <a:pt x="913266" y="509185"/>
                </a:lnTo>
                <a:lnTo>
                  <a:pt x="943785" y="542126"/>
                </a:lnTo>
                <a:lnTo>
                  <a:pt x="973464" y="575842"/>
                </a:lnTo>
                <a:lnTo>
                  <a:pt x="1002284" y="610316"/>
                </a:lnTo>
                <a:lnTo>
                  <a:pt x="1030231" y="645529"/>
                </a:lnTo>
                <a:lnTo>
                  <a:pt x="1057286" y="681467"/>
                </a:lnTo>
                <a:lnTo>
                  <a:pt x="1083434" y="718112"/>
                </a:lnTo>
                <a:lnTo>
                  <a:pt x="1108657" y="755447"/>
                </a:lnTo>
                <a:lnTo>
                  <a:pt x="1132939" y="793456"/>
                </a:lnTo>
                <a:lnTo>
                  <a:pt x="1156262" y="832122"/>
                </a:lnTo>
                <a:lnTo>
                  <a:pt x="1178611" y="871428"/>
                </a:lnTo>
                <a:lnTo>
                  <a:pt x="1199969" y="911357"/>
                </a:lnTo>
                <a:lnTo>
                  <a:pt x="1220318" y="951894"/>
                </a:lnTo>
                <a:lnTo>
                  <a:pt x="1239643" y="993020"/>
                </a:lnTo>
                <a:lnTo>
                  <a:pt x="1257926" y="1034720"/>
                </a:lnTo>
                <a:lnTo>
                  <a:pt x="1275150" y="1076976"/>
                </a:lnTo>
                <a:lnTo>
                  <a:pt x="1291300" y="1119772"/>
                </a:lnTo>
                <a:lnTo>
                  <a:pt x="1306358" y="1163092"/>
                </a:lnTo>
                <a:lnTo>
                  <a:pt x="1320307" y="1206918"/>
                </a:lnTo>
                <a:lnTo>
                  <a:pt x="1333131" y="1251233"/>
                </a:lnTo>
                <a:lnTo>
                  <a:pt x="1344813" y="1296022"/>
                </a:lnTo>
                <a:lnTo>
                  <a:pt x="1355336" y="1341267"/>
                </a:lnTo>
                <a:lnTo>
                  <a:pt x="1364684" y="1386951"/>
                </a:lnTo>
                <a:lnTo>
                  <a:pt x="1372840" y="1433058"/>
                </a:lnTo>
                <a:lnTo>
                  <a:pt x="1379787" y="1479571"/>
                </a:lnTo>
                <a:lnTo>
                  <a:pt x="1385508" y="1526474"/>
                </a:lnTo>
                <a:lnTo>
                  <a:pt x="1389988" y="1573749"/>
                </a:lnTo>
                <a:lnTo>
                  <a:pt x="1393208" y="1621381"/>
                </a:lnTo>
                <a:lnTo>
                  <a:pt x="1395152" y="1669351"/>
                </a:lnTo>
                <a:lnTo>
                  <a:pt x="1395804" y="1717644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115139" y="1504462"/>
            <a:ext cx="426720" cy="426720"/>
          </a:xfrm>
          <a:custGeom>
            <a:avLst/>
            <a:gdLst/>
            <a:ahLst/>
            <a:cxnLst/>
            <a:rect l="l" t="t" r="r" b="b"/>
            <a:pathLst>
              <a:path w="426720" h="426719">
                <a:moveTo>
                  <a:pt x="426364" y="213182"/>
                </a:moveTo>
                <a:lnTo>
                  <a:pt x="420734" y="262064"/>
                </a:lnTo>
                <a:lnTo>
                  <a:pt x="404697" y="306936"/>
                </a:lnTo>
                <a:lnTo>
                  <a:pt x="379532" y="346518"/>
                </a:lnTo>
                <a:lnTo>
                  <a:pt x="346518" y="379532"/>
                </a:lnTo>
                <a:lnTo>
                  <a:pt x="306936" y="404697"/>
                </a:lnTo>
                <a:lnTo>
                  <a:pt x="262064" y="420734"/>
                </a:lnTo>
                <a:lnTo>
                  <a:pt x="213182" y="426364"/>
                </a:lnTo>
                <a:lnTo>
                  <a:pt x="164300" y="420734"/>
                </a:lnTo>
                <a:lnTo>
                  <a:pt x="119428" y="404697"/>
                </a:lnTo>
                <a:lnTo>
                  <a:pt x="79845" y="379532"/>
                </a:lnTo>
                <a:lnTo>
                  <a:pt x="46832" y="346518"/>
                </a:lnTo>
                <a:lnTo>
                  <a:pt x="21667" y="306936"/>
                </a:lnTo>
                <a:lnTo>
                  <a:pt x="5630" y="262064"/>
                </a:lnTo>
                <a:lnTo>
                  <a:pt x="0" y="213182"/>
                </a:lnTo>
                <a:lnTo>
                  <a:pt x="5630" y="164304"/>
                </a:lnTo>
                <a:lnTo>
                  <a:pt x="21667" y="119433"/>
                </a:lnTo>
                <a:lnTo>
                  <a:pt x="46832" y="79851"/>
                </a:lnTo>
                <a:lnTo>
                  <a:pt x="79845" y="46836"/>
                </a:lnTo>
                <a:lnTo>
                  <a:pt x="119428" y="21669"/>
                </a:lnTo>
                <a:lnTo>
                  <a:pt x="164300" y="5630"/>
                </a:lnTo>
                <a:lnTo>
                  <a:pt x="213182" y="0"/>
                </a:lnTo>
                <a:lnTo>
                  <a:pt x="262064" y="5630"/>
                </a:lnTo>
                <a:lnTo>
                  <a:pt x="306936" y="21669"/>
                </a:lnTo>
                <a:lnTo>
                  <a:pt x="346518" y="46836"/>
                </a:lnTo>
                <a:lnTo>
                  <a:pt x="379532" y="79851"/>
                </a:lnTo>
                <a:lnTo>
                  <a:pt x="404697" y="119433"/>
                </a:lnTo>
                <a:lnTo>
                  <a:pt x="420734" y="164304"/>
                </a:lnTo>
                <a:lnTo>
                  <a:pt x="426364" y="213182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90617" y="1226548"/>
            <a:ext cx="662940" cy="370205"/>
          </a:xfrm>
          <a:custGeom>
            <a:avLst/>
            <a:gdLst/>
            <a:ahLst/>
            <a:cxnLst/>
            <a:rect l="l" t="t" r="r" b="b"/>
            <a:pathLst>
              <a:path w="662940" h="370205">
                <a:moveTo>
                  <a:pt x="662330" y="369938"/>
                </a:moveTo>
                <a:lnTo>
                  <a:pt x="0" y="0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2503696" y="743668"/>
            <a:ext cx="826769" cy="853440"/>
          </a:xfrm>
          <a:custGeom>
            <a:avLst/>
            <a:gdLst/>
            <a:ahLst/>
            <a:cxnLst/>
            <a:rect l="l" t="t" r="r" b="b"/>
            <a:pathLst>
              <a:path w="826769" h="853440">
                <a:moveTo>
                  <a:pt x="0" y="852817"/>
                </a:moveTo>
                <a:lnTo>
                  <a:pt x="826173" y="0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3489215" y="1717644"/>
            <a:ext cx="179705" cy="0"/>
          </a:xfrm>
          <a:custGeom>
            <a:avLst/>
            <a:gdLst/>
            <a:ahLst/>
            <a:cxnLst/>
            <a:rect l="l" t="t" r="r" b="b"/>
            <a:pathLst>
              <a:path w="179705">
                <a:moveTo>
                  <a:pt x="179133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2328321" y="2878538"/>
            <a:ext cx="0" cy="179705"/>
          </a:xfrm>
          <a:custGeom>
            <a:avLst/>
            <a:gdLst/>
            <a:ahLst/>
            <a:cxnLst/>
            <a:rect l="l" t="t" r="r" b="b"/>
            <a:pathLst>
              <a:path h="179705">
                <a:moveTo>
                  <a:pt x="0" y="179133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988293" y="1717644"/>
            <a:ext cx="179705" cy="0"/>
          </a:xfrm>
          <a:custGeom>
            <a:avLst/>
            <a:gdLst/>
            <a:ahLst/>
            <a:cxnLst/>
            <a:rect l="l" t="t" r="r" b="b"/>
            <a:pathLst>
              <a:path w="179704">
                <a:moveTo>
                  <a:pt x="0" y="0"/>
                </a:moveTo>
                <a:lnTo>
                  <a:pt x="179133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0897422" y="2983631"/>
            <a:ext cx="530860" cy="621030"/>
          </a:xfrm>
          <a:custGeom>
            <a:avLst/>
            <a:gdLst/>
            <a:ahLst/>
            <a:cxnLst/>
            <a:rect l="l" t="t" r="r" b="b"/>
            <a:pathLst>
              <a:path w="530859" h="621029">
                <a:moveTo>
                  <a:pt x="530850" y="240360"/>
                </a:moveTo>
                <a:lnTo>
                  <a:pt x="367846" y="522693"/>
                </a:lnTo>
                <a:lnTo>
                  <a:pt x="340746" y="559158"/>
                </a:lnTo>
                <a:lnTo>
                  <a:pt x="307083" y="587646"/>
                </a:lnTo>
                <a:lnTo>
                  <a:pt x="268510" y="607717"/>
                </a:lnTo>
                <a:lnTo>
                  <a:pt x="226677" y="618927"/>
                </a:lnTo>
                <a:lnTo>
                  <a:pt x="183236" y="620834"/>
                </a:lnTo>
                <a:lnTo>
                  <a:pt x="139838" y="612996"/>
                </a:lnTo>
                <a:lnTo>
                  <a:pt x="98136" y="594969"/>
                </a:lnTo>
                <a:lnTo>
                  <a:pt x="61672" y="567869"/>
                </a:lnTo>
                <a:lnTo>
                  <a:pt x="33183" y="534207"/>
                </a:lnTo>
                <a:lnTo>
                  <a:pt x="13113" y="495633"/>
                </a:lnTo>
                <a:lnTo>
                  <a:pt x="1904" y="453800"/>
                </a:lnTo>
                <a:lnTo>
                  <a:pt x="0" y="410359"/>
                </a:lnTo>
                <a:lnTo>
                  <a:pt x="7841" y="366962"/>
                </a:lnTo>
                <a:lnTo>
                  <a:pt x="25873" y="325259"/>
                </a:lnTo>
                <a:lnTo>
                  <a:pt x="199621" y="24307"/>
                </a:lnTo>
                <a:lnTo>
                  <a:pt x="211750" y="5776"/>
                </a:lnTo>
                <a:lnTo>
                  <a:pt x="216182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3230046" y="2982386"/>
            <a:ext cx="531495" cy="622300"/>
          </a:xfrm>
          <a:custGeom>
            <a:avLst/>
            <a:gdLst/>
            <a:ahLst/>
            <a:cxnLst/>
            <a:rect l="l" t="t" r="r" b="b"/>
            <a:pathLst>
              <a:path w="531494" h="622300">
                <a:moveTo>
                  <a:pt x="0" y="240588"/>
                </a:moveTo>
                <a:lnTo>
                  <a:pt x="163588" y="523938"/>
                </a:lnTo>
                <a:lnTo>
                  <a:pt x="190688" y="560402"/>
                </a:lnTo>
                <a:lnTo>
                  <a:pt x="224351" y="588891"/>
                </a:lnTo>
                <a:lnTo>
                  <a:pt x="262924" y="608962"/>
                </a:lnTo>
                <a:lnTo>
                  <a:pt x="304757" y="620172"/>
                </a:lnTo>
                <a:lnTo>
                  <a:pt x="348198" y="622079"/>
                </a:lnTo>
                <a:lnTo>
                  <a:pt x="391596" y="614240"/>
                </a:lnTo>
                <a:lnTo>
                  <a:pt x="433298" y="596214"/>
                </a:lnTo>
                <a:lnTo>
                  <a:pt x="469762" y="569114"/>
                </a:lnTo>
                <a:lnTo>
                  <a:pt x="498248" y="535451"/>
                </a:lnTo>
                <a:lnTo>
                  <a:pt x="518317" y="496878"/>
                </a:lnTo>
                <a:lnTo>
                  <a:pt x="529524" y="455045"/>
                </a:lnTo>
                <a:lnTo>
                  <a:pt x="531429" y="411604"/>
                </a:lnTo>
                <a:lnTo>
                  <a:pt x="523588" y="368206"/>
                </a:lnTo>
                <a:lnTo>
                  <a:pt x="505561" y="326504"/>
                </a:lnTo>
                <a:lnTo>
                  <a:pt x="331812" y="25552"/>
                </a:lnTo>
                <a:lnTo>
                  <a:pt x="318964" y="6055"/>
                </a:lnTo>
                <a:lnTo>
                  <a:pt x="314248" y="0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516609" y="2380901"/>
            <a:ext cx="2832100" cy="3185795"/>
          </a:xfrm>
          <a:custGeom>
            <a:avLst/>
            <a:gdLst/>
            <a:ahLst/>
            <a:cxnLst/>
            <a:rect l="l" t="t" r="r" b="b"/>
            <a:pathLst>
              <a:path w="2832100" h="3185795">
                <a:moveTo>
                  <a:pt x="619391" y="3185477"/>
                </a:moveTo>
                <a:lnTo>
                  <a:pt x="565881" y="2816427"/>
                </a:lnTo>
                <a:lnTo>
                  <a:pt x="448157" y="2522156"/>
                </a:lnTo>
                <a:lnTo>
                  <a:pt x="330434" y="2327430"/>
                </a:lnTo>
                <a:lnTo>
                  <a:pt x="276923" y="2257018"/>
                </a:lnTo>
                <a:lnTo>
                  <a:pt x="248582" y="2217308"/>
                </a:lnTo>
                <a:lnTo>
                  <a:pt x="221592" y="2176597"/>
                </a:lnTo>
                <a:lnTo>
                  <a:pt x="195984" y="2134918"/>
                </a:lnTo>
                <a:lnTo>
                  <a:pt x="171791" y="2092303"/>
                </a:lnTo>
                <a:lnTo>
                  <a:pt x="149046" y="2048786"/>
                </a:lnTo>
                <a:lnTo>
                  <a:pt x="127782" y="2004398"/>
                </a:lnTo>
                <a:lnTo>
                  <a:pt x="108031" y="1959173"/>
                </a:lnTo>
                <a:lnTo>
                  <a:pt x="89827" y="1913143"/>
                </a:lnTo>
                <a:lnTo>
                  <a:pt x="73201" y="1866341"/>
                </a:lnTo>
                <a:lnTo>
                  <a:pt x="58186" y="1818799"/>
                </a:lnTo>
                <a:lnTo>
                  <a:pt x="44815" y="1770551"/>
                </a:lnTo>
                <a:lnTo>
                  <a:pt x="33122" y="1721628"/>
                </a:lnTo>
                <a:lnTo>
                  <a:pt x="23137" y="1672065"/>
                </a:lnTo>
                <a:lnTo>
                  <a:pt x="14895" y="1621892"/>
                </a:lnTo>
                <a:lnTo>
                  <a:pt x="8427" y="1571144"/>
                </a:lnTo>
                <a:lnTo>
                  <a:pt x="3767" y="1519852"/>
                </a:lnTo>
                <a:lnTo>
                  <a:pt x="947" y="1468050"/>
                </a:lnTo>
                <a:lnTo>
                  <a:pt x="0" y="1415770"/>
                </a:lnTo>
                <a:lnTo>
                  <a:pt x="820" y="1367098"/>
                </a:lnTo>
                <a:lnTo>
                  <a:pt x="3266" y="1318839"/>
                </a:lnTo>
                <a:lnTo>
                  <a:pt x="7309" y="1271017"/>
                </a:lnTo>
                <a:lnTo>
                  <a:pt x="12924" y="1223660"/>
                </a:lnTo>
                <a:lnTo>
                  <a:pt x="20084" y="1176794"/>
                </a:lnTo>
                <a:lnTo>
                  <a:pt x="28763" y="1130445"/>
                </a:lnTo>
                <a:lnTo>
                  <a:pt x="38934" y="1084640"/>
                </a:lnTo>
                <a:lnTo>
                  <a:pt x="50572" y="1039405"/>
                </a:lnTo>
                <a:lnTo>
                  <a:pt x="63649" y="994766"/>
                </a:lnTo>
                <a:lnTo>
                  <a:pt x="78140" y="950750"/>
                </a:lnTo>
                <a:lnTo>
                  <a:pt x="94018" y="907383"/>
                </a:lnTo>
                <a:lnTo>
                  <a:pt x="111257" y="864692"/>
                </a:lnTo>
                <a:lnTo>
                  <a:pt x="129830" y="822702"/>
                </a:lnTo>
                <a:lnTo>
                  <a:pt x="149711" y="781440"/>
                </a:lnTo>
                <a:lnTo>
                  <a:pt x="170874" y="740933"/>
                </a:lnTo>
                <a:lnTo>
                  <a:pt x="193293" y="701207"/>
                </a:lnTo>
                <a:lnTo>
                  <a:pt x="216940" y="662288"/>
                </a:lnTo>
                <a:lnTo>
                  <a:pt x="241790" y="624203"/>
                </a:lnTo>
                <a:lnTo>
                  <a:pt x="267816" y="586977"/>
                </a:lnTo>
                <a:lnTo>
                  <a:pt x="294992" y="550638"/>
                </a:lnTo>
                <a:lnTo>
                  <a:pt x="323291" y="515212"/>
                </a:lnTo>
                <a:lnTo>
                  <a:pt x="352688" y="480724"/>
                </a:lnTo>
                <a:lnTo>
                  <a:pt x="383155" y="447202"/>
                </a:lnTo>
                <a:lnTo>
                  <a:pt x="414667" y="414672"/>
                </a:lnTo>
                <a:lnTo>
                  <a:pt x="447197" y="383160"/>
                </a:lnTo>
                <a:lnTo>
                  <a:pt x="480719" y="352692"/>
                </a:lnTo>
                <a:lnTo>
                  <a:pt x="515206" y="323295"/>
                </a:lnTo>
                <a:lnTo>
                  <a:pt x="550633" y="294995"/>
                </a:lnTo>
                <a:lnTo>
                  <a:pt x="586972" y="267819"/>
                </a:lnTo>
                <a:lnTo>
                  <a:pt x="624197" y="241793"/>
                </a:lnTo>
                <a:lnTo>
                  <a:pt x="662282" y="216943"/>
                </a:lnTo>
                <a:lnTo>
                  <a:pt x="701201" y="193295"/>
                </a:lnTo>
                <a:lnTo>
                  <a:pt x="740928" y="170877"/>
                </a:lnTo>
                <a:lnTo>
                  <a:pt x="781435" y="149714"/>
                </a:lnTo>
                <a:lnTo>
                  <a:pt x="822696" y="129832"/>
                </a:lnTo>
                <a:lnTo>
                  <a:pt x="864686" y="111259"/>
                </a:lnTo>
                <a:lnTo>
                  <a:pt x="907378" y="94020"/>
                </a:lnTo>
                <a:lnTo>
                  <a:pt x="950745" y="78142"/>
                </a:lnTo>
                <a:lnTo>
                  <a:pt x="994761" y="63650"/>
                </a:lnTo>
                <a:lnTo>
                  <a:pt x="1039400" y="50573"/>
                </a:lnTo>
                <a:lnTo>
                  <a:pt x="1084636" y="38935"/>
                </a:lnTo>
                <a:lnTo>
                  <a:pt x="1130441" y="28763"/>
                </a:lnTo>
                <a:lnTo>
                  <a:pt x="1176791" y="20084"/>
                </a:lnTo>
                <a:lnTo>
                  <a:pt x="1223657" y="12924"/>
                </a:lnTo>
                <a:lnTo>
                  <a:pt x="1271015" y="7309"/>
                </a:lnTo>
                <a:lnTo>
                  <a:pt x="1318837" y="3266"/>
                </a:lnTo>
                <a:lnTo>
                  <a:pt x="1367098" y="820"/>
                </a:lnTo>
                <a:lnTo>
                  <a:pt x="1415770" y="0"/>
                </a:lnTo>
                <a:lnTo>
                  <a:pt x="1464442" y="820"/>
                </a:lnTo>
                <a:lnTo>
                  <a:pt x="1512702" y="3266"/>
                </a:lnTo>
                <a:lnTo>
                  <a:pt x="1560523" y="7309"/>
                </a:lnTo>
                <a:lnTo>
                  <a:pt x="1607880" y="12924"/>
                </a:lnTo>
                <a:lnTo>
                  <a:pt x="1654746" y="20084"/>
                </a:lnTo>
                <a:lnTo>
                  <a:pt x="1701095" y="28763"/>
                </a:lnTo>
                <a:lnTo>
                  <a:pt x="1746899" y="38935"/>
                </a:lnTo>
                <a:lnTo>
                  <a:pt x="1792134" y="50573"/>
                </a:lnTo>
                <a:lnTo>
                  <a:pt x="1836773" y="63650"/>
                </a:lnTo>
                <a:lnTo>
                  <a:pt x="1880789" y="78142"/>
                </a:lnTo>
                <a:lnTo>
                  <a:pt x="1924155" y="94020"/>
                </a:lnTo>
                <a:lnTo>
                  <a:pt x="1966847" y="111259"/>
                </a:lnTo>
                <a:lnTo>
                  <a:pt x="2008836" y="129832"/>
                </a:lnTo>
                <a:lnTo>
                  <a:pt x="2050097" y="149714"/>
                </a:lnTo>
                <a:lnTo>
                  <a:pt x="2090604" y="170877"/>
                </a:lnTo>
                <a:lnTo>
                  <a:pt x="2130330" y="193295"/>
                </a:lnTo>
                <a:lnTo>
                  <a:pt x="2169249" y="216943"/>
                </a:lnTo>
                <a:lnTo>
                  <a:pt x="2207334" y="241793"/>
                </a:lnTo>
                <a:lnTo>
                  <a:pt x="2244559" y="267819"/>
                </a:lnTo>
                <a:lnTo>
                  <a:pt x="2280897" y="294995"/>
                </a:lnTo>
                <a:lnTo>
                  <a:pt x="2316323" y="323295"/>
                </a:lnTo>
                <a:lnTo>
                  <a:pt x="2350810" y="352692"/>
                </a:lnTo>
                <a:lnTo>
                  <a:pt x="2384332" y="383160"/>
                </a:lnTo>
                <a:lnTo>
                  <a:pt x="2416862" y="414672"/>
                </a:lnTo>
                <a:lnTo>
                  <a:pt x="2448374" y="447202"/>
                </a:lnTo>
                <a:lnTo>
                  <a:pt x="2478841" y="480724"/>
                </a:lnTo>
                <a:lnTo>
                  <a:pt x="2508238" y="515212"/>
                </a:lnTo>
                <a:lnTo>
                  <a:pt x="2536537" y="550638"/>
                </a:lnTo>
                <a:lnTo>
                  <a:pt x="2563713" y="586977"/>
                </a:lnTo>
                <a:lnTo>
                  <a:pt x="2589739" y="624203"/>
                </a:lnTo>
                <a:lnTo>
                  <a:pt x="2614588" y="662288"/>
                </a:lnTo>
                <a:lnTo>
                  <a:pt x="2638235" y="701207"/>
                </a:lnTo>
                <a:lnTo>
                  <a:pt x="2660654" y="740933"/>
                </a:lnTo>
                <a:lnTo>
                  <a:pt x="2681816" y="781440"/>
                </a:lnTo>
                <a:lnTo>
                  <a:pt x="2701698" y="822702"/>
                </a:lnTo>
                <a:lnTo>
                  <a:pt x="2720271" y="864692"/>
                </a:lnTo>
                <a:lnTo>
                  <a:pt x="2737509" y="907383"/>
                </a:lnTo>
                <a:lnTo>
                  <a:pt x="2753387" y="950750"/>
                </a:lnTo>
                <a:lnTo>
                  <a:pt x="2767878" y="994766"/>
                </a:lnTo>
                <a:lnTo>
                  <a:pt x="2780956" y="1039405"/>
                </a:lnTo>
                <a:lnTo>
                  <a:pt x="2792593" y="1084640"/>
                </a:lnTo>
                <a:lnTo>
                  <a:pt x="2802765" y="1130445"/>
                </a:lnTo>
                <a:lnTo>
                  <a:pt x="2811444" y="1176794"/>
                </a:lnTo>
                <a:lnTo>
                  <a:pt x="2818604" y="1223660"/>
                </a:lnTo>
                <a:lnTo>
                  <a:pt x="2824219" y="1271017"/>
                </a:lnTo>
                <a:lnTo>
                  <a:pt x="2828262" y="1318839"/>
                </a:lnTo>
                <a:lnTo>
                  <a:pt x="2830707" y="1367098"/>
                </a:lnTo>
                <a:lnTo>
                  <a:pt x="2831528" y="1415770"/>
                </a:lnTo>
                <a:lnTo>
                  <a:pt x="2830623" y="1466884"/>
                </a:lnTo>
                <a:lnTo>
                  <a:pt x="2827927" y="1517541"/>
                </a:lnTo>
                <a:lnTo>
                  <a:pt x="2823471" y="1567712"/>
                </a:lnTo>
                <a:lnTo>
                  <a:pt x="2817285" y="1617366"/>
                </a:lnTo>
                <a:lnTo>
                  <a:pt x="2809401" y="1666472"/>
                </a:lnTo>
                <a:lnTo>
                  <a:pt x="2799848" y="1715000"/>
                </a:lnTo>
                <a:lnTo>
                  <a:pt x="2788657" y="1762920"/>
                </a:lnTo>
                <a:lnTo>
                  <a:pt x="2775859" y="1810200"/>
                </a:lnTo>
                <a:lnTo>
                  <a:pt x="2761484" y="1856811"/>
                </a:lnTo>
                <a:lnTo>
                  <a:pt x="2745563" y="1902721"/>
                </a:lnTo>
                <a:lnTo>
                  <a:pt x="2728126" y="1947901"/>
                </a:lnTo>
                <a:lnTo>
                  <a:pt x="2709203" y="1992319"/>
                </a:lnTo>
                <a:lnTo>
                  <a:pt x="2688826" y="2035945"/>
                </a:lnTo>
                <a:lnTo>
                  <a:pt x="2667025" y="2078749"/>
                </a:lnTo>
                <a:lnTo>
                  <a:pt x="2643830" y="2120700"/>
                </a:lnTo>
                <a:lnTo>
                  <a:pt x="2619271" y="2161768"/>
                </a:lnTo>
                <a:lnTo>
                  <a:pt x="2593380" y="2201921"/>
                </a:lnTo>
                <a:lnTo>
                  <a:pt x="2566187" y="2241130"/>
                </a:lnTo>
                <a:lnTo>
                  <a:pt x="2310348" y="2587992"/>
                </a:lnTo>
                <a:lnTo>
                  <a:pt x="2178972" y="2801981"/>
                </a:lnTo>
                <a:lnTo>
                  <a:pt x="2130570" y="2971632"/>
                </a:lnTo>
                <a:lnTo>
                  <a:pt x="2123655" y="3185477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7841056" y="5566379"/>
            <a:ext cx="2094230" cy="0"/>
          </a:xfrm>
          <a:custGeom>
            <a:avLst/>
            <a:gdLst/>
            <a:ahLst/>
            <a:cxnLst/>
            <a:rect l="l" t="t" r="r" b="b"/>
            <a:pathLst>
              <a:path w="2094229">
                <a:moveTo>
                  <a:pt x="0" y="0"/>
                </a:moveTo>
                <a:lnTo>
                  <a:pt x="2094153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7900048" y="6097303"/>
            <a:ext cx="1976755" cy="0"/>
          </a:xfrm>
          <a:custGeom>
            <a:avLst/>
            <a:gdLst/>
            <a:ahLst/>
            <a:cxnLst/>
            <a:rect l="l" t="t" r="r" b="b"/>
            <a:pathLst>
              <a:path w="1976754">
                <a:moveTo>
                  <a:pt x="0" y="0"/>
                </a:moveTo>
                <a:lnTo>
                  <a:pt x="197617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8136001" y="6628214"/>
            <a:ext cx="1504315" cy="0"/>
          </a:xfrm>
          <a:custGeom>
            <a:avLst/>
            <a:gdLst/>
            <a:ahLst/>
            <a:cxnLst/>
            <a:rect l="l" t="t" r="r" b="b"/>
            <a:pathLst>
              <a:path w="1504315">
                <a:moveTo>
                  <a:pt x="0" y="0"/>
                </a:moveTo>
                <a:lnTo>
                  <a:pt x="1504264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8932379" y="3885153"/>
            <a:ext cx="0" cy="1681480"/>
          </a:xfrm>
          <a:custGeom>
            <a:avLst/>
            <a:gdLst/>
            <a:ahLst/>
            <a:cxnLst/>
            <a:rect l="l" t="t" r="r" b="b"/>
            <a:pathLst>
              <a:path h="1681479">
                <a:moveTo>
                  <a:pt x="0" y="0"/>
                </a:moveTo>
                <a:lnTo>
                  <a:pt x="0" y="1681226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8314638" y="6628214"/>
            <a:ext cx="1146810" cy="573405"/>
          </a:xfrm>
          <a:custGeom>
            <a:avLst/>
            <a:gdLst/>
            <a:ahLst/>
            <a:cxnLst/>
            <a:rect l="l" t="t" r="r" b="b"/>
            <a:pathLst>
              <a:path w="1146809" h="573404">
                <a:moveTo>
                  <a:pt x="1146403" y="0"/>
                </a:moveTo>
                <a:lnTo>
                  <a:pt x="1144503" y="47011"/>
                </a:lnTo>
                <a:lnTo>
                  <a:pt x="1138901" y="92976"/>
                </a:lnTo>
                <a:lnTo>
                  <a:pt x="1129744" y="137747"/>
                </a:lnTo>
                <a:lnTo>
                  <a:pt x="1117181" y="181176"/>
                </a:lnTo>
                <a:lnTo>
                  <a:pt x="1101358" y="223116"/>
                </a:lnTo>
                <a:lnTo>
                  <a:pt x="1082424" y="263420"/>
                </a:lnTo>
                <a:lnTo>
                  <a:pt x="1060525" y="301939"/>
                </a:lnTo>
                <a:lnTo>
                  <a:pt x="1035809" y="338526"/>
                </a:lnTo>
                <a:lnTo>
                  <a:pt x="1008424" y="373034"/>
                </a:lnTo>
                <a:lnTo>
                  <a:pt x="978517" y="405315"/>
                </a:lnTo>
                <a:lnTo>
                  <a:pt x="946236" y="435222"/>
                </a:lnTo>
                <a:lnTo>
                  <a:pt x="911728" y="462607"/>
                </a:lnTo>
                <a:lnTo>
                  <a:pt x="875141" y="487323"/>
                </a:lnTo>
                <a:lnTo>
                  <a:pt x="836622" y="509222"/>
                </a:lnTo>
                <a:lnTo>
                  <a:pt x="796318" y="528157"/>
                </a:lnTo>
                <a:lnTo>
                  <a:pt x="754378" y="543979"/>
                </a:lnTo>
                <a:lnTo>
                  <a:pt x="710949" y="556543"/>
                </a:lnTo>
                <a:lnTo>
                  <a:pt x="666178" y="565699"/>
                </a:lnTo>
                <a:lnTo>
                  <a:pt x="620213" y="571301"/>
                </a:lnTo>
                <a:lnTo>
                  <a:pt x="573201" y="573201"/>
                </a:lnTo>
                <a:lnTo>
                  <a:pt x="526190" y="571301"/>
                </a:lnTo>
                <a:lnTo>
                  <a:pt x="480224" y="565699"/>
                </a:lnTo>
                <a:lnTo>
                  <a:pt x="435454" y="556543"/>
                </a:lnTo>
                <a:lnTo>
                  <a:pt x="392024" y="543979"/>
                </a:lnTo>
                <a:lnTo>
                  <a:pt x="350084" y="528157"/>
                </a:lnTo>
                <a:lnTo>
                  <a:pt x="309781" y="509222"/>
                </a:lnTo>
                <a:lnTo>
                  <a:pt x="271262" y="487323"/>
                </a:lnTo>
                <a:lnTo>
                  <a:pt x="234675" y="462607"/>
                </a:lnTo>
                <a:lnTo>
                  <a:pt x="200167" y="435222"/>
                </a:lnTo>
                <a:lnTo>
                  <a:pt x="167886" y="405315"/>
                </a:lnTo>
                <a:lnTo>
                  <a:pt x="137979" y="373034"/>
                </a:lnTo>
                <a:lnTo>
                  <a:pt x="110594" y="338526"/>
                </a:lnTo>
                <a:lnTo>
                  <a:pt x="85878" y="301939"/>
                </a:lnTo>
                <a:lnTo>
                  <a:pt x="63979" y="263420"/>
                </a:lnTo>
                <a:lnTo>
                  <a:pt x="45044" y="223116"/>
                </a:lnTo>
                <a:lnTo>
                  <a:pt x="29221" y="181176"/>
                </a:lnTo>
                <a:lnTo>
                  <a:pt x="16658" y="137747"/>
                </a:lnTo>
                <a:lnTo>
                  <a:pt x="7502" y="92976"/>
                </a:lnTo>
                <a:lnTo>
                  <a:pt x="1900" y="47011"/>
                </a:ln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 txBox="1"/>
          <p:nvPr/>
        </p:nvSpPr>
        <p:spPr>
          <a:xfrm>
            <a:off x="676672" y="1283183"/>
            <a:ext cx="4411980" cy="49479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90550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latin typeface="Segoe UI Semibold"/>
                <a:cs typeface="Segoe UI Semibold"/>
              </a:rPr>
              <a:t>Effective Feedback  </a:t>
            </a:r>
            <a:r>
              <a:rPr sz="3600" b="1" spc="-40" dirty="0">
                <a:latin typeface="Segoe UI Semibold"/>
                <a:cs typeface="Segoe UI Semibold"/>
              </a:rPr>
              <a:t>Review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-10" dirty="0">
                <a:latin typeface="Segoe UI Semibold"/>
                <a:cs typeface="Segoe UI Semibold"/>
              </a:rPr>
              <a:t>Remember </a:t>
            </a:r>
            <a:r>
              <a:rPr sz="1800" b="1" spc="-5" dirty="0">
                <a:latin typeface="Segoe UI Semibold"/>
                <a:cs typeface="Segoe UI Semibold"/>
              </a:rPr>
              <a:t>that </a:t>
            </a:r>
            <a:r>
              <a:rPr sz="1800" b="1" spc="-10" dirty="0">
                <a:latin typeface="Segoe UI Semibold"/>
                <a:cs typeface="Segoe UI Semibold"/>
              </a:rPr>
              <a:t>effective </a:t>
            </a:r>
            <a:r>
              <a:rPr sz="1800" b="1" spc="-5" dirty="0">
                <a:latin typeface="Segoe UI Semibold"/>
                <a:cs typeface="Segoe UI Semibold"/>
              </a:rPr>
              <a:t>feedback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is: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—Timely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—Specific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800" b="1" dirty="0">
                <a:latin typeface="Segoe UI Semibold"/>
                <a:cs typeface="Segoe UI Semibold"/>
              </a:rPr>
              <a:t>—Wise</a:t>
            </a:r>
            <a:endParaRPr sz="1800">
              <a:latin typeface="Segoe UI Semibold"/>
              <a:cs typeface="Segoe UI Semibold"/>
            </a:endParaRPr>
          </a:p>
          <a:p>
            <a:pPr marL="26416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—your intention to help the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</a:t>
            </a:r>
            <a:endParaRPr sz="1800">
              <a:latin typeface="Segoe UI Semibold"/>
              <a:cs typeface="Segoe UI Semibold"/>
            </a:endParaRPr>
          </a:p>
          <a:p>
            <a:pPr marL="501650" marR="789305" indent="-238125">
              <a:lnSpc>
                <a:spcPct val="101800"/>
              </a:lnSpc>
              <a:spcBef>
                <a:spcPts val="5"/>
              </a:spcBef>
            </a:pPr>
            <a:r>
              <a:rPr sz="1800" b="1" spc="-5" dirty="0">
                <a:latin typeface="Segoe UI Semibold"/>
                <a:cs typeface="Segoe UI Semibold"/>
              </a:rPr>
              <a:t>—your </a:t>
            </a:r>
            <a:r>
              <a:rPr sz="1800" b="1" dirty="0">
                <a:latin typeface="Segoe UI Semibold"/>
                <a:cs typeface="Segoe UI Semibold"/>
              </a:rPr>
              <a:t>belief </a:t>
            </a:r>
            <a:r>
              <a:rPr sz="1800" b="1" spc="-5" dirty="0">
                <a:latin typeface="Segoe UI Semibold"/>
                <a:cs typeface="Segoe UI Semibold"/>
              </a:rPr>
              <a:t>that they can </a:t>
            </a:r>
            <a:r>
              <a:rPr sz="1800" b="1" dirty="0">
                <a:latin typeface="Segoe UI Semibold"/>
                <a:cs typeface="Segoe UI Semibold"/>
              </a:rPr>
              <a:t>meet  a </a:t>
            </a:r>
            <a:r>
              <a:rPr sz="1800" b="1" spc="-5" dirty="0">
                <a:latin typeface="Segoe UI Semibold"/>
                <a:cs typeface="Segoe UI Semibold"/>
              </a:rPr>
              <a:t>high </a:t>
            </a:r>
            <a:r>
              <a:rPr sz="1800" b="1" spc="-10" dirty="0">
                <a:latin typeface="Segoe UI Semibold"/>
                <a:cs typeface="Segoe UI Semibold"/>
              </a:rPr>
              <a:t>standard</a:t>
            </a:r>
            <a:endParaRPr sz="1800">
              <a:latin typeface="Segoe UI Semibold"/>
              <a:cs typeface="Segoe UI Semibold"/>
            </a:endParaRPr>
          </a:p>
          <a:p>
            <a:pPr marL="483234" marR="5080" indent="-21971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—your </a:t>
            </a:r>
            <a:r>
              <a:rPr sz="1800" b="1" dirty="0">
                <a:latin typeface="Segoe UI Semibold"/>
                <a:cs typeface="Segoe UI Semibold"/>
              </a:rPr>
              <a:t>support </a:t>
            </a:r>
            <a:r>
              <a:rPr sz="1800" b="1" spc="-5" dirty="0">
                <a:latin typeface="Segoe UI Semibold"/>
                <a:cs typeface="Segoe UI Semibold"/>
              </a:rPr>
              <a:t>in their learning </a:t>
            </a:r>
            <a:r>
              <a:rPr sz="1800" b="1" spc="-10" dirty="0">
                <a:latin typeface="Segoe UI Semibold"/>
                <a:cs typeface="Segoe UI Semibold"/>
              </a:rPr>
              <a:t>process  (suggested strategies)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spc="-10" dirty="0">
                <a:latin typeface="Segoe UI Semibold"/>
                <a:cs typeface="Segoe UI Semibold"/>
              </a:rPr>
              <a:t>Remember </a:t>
            </a:r>
            <a:r>
              <a:rPr sz="1800" b="1" spc="-5" dirty="0">
                <a:latin typeface="Segoe UI Semibold"/>
                <a:cs typeface="Segoe UI Semibold"/>
              </a:rPr>
              <a:t>that feedback can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—Boost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self-efficacy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5"/>
              </a:spcBef>
            </a:pPr>
            <a:r>
              <a:rPr sz="1800" b="1" dirty="0">
                <a:latin typeface="Segoe UI Semibold"/>
                <a:cs typeface="Segoe UI Semibold"/>
              </a:rPr>
              <a:t>—Guide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5" dirty="0">
                <a:latin typeface="Segoe UI Semibold"/>
                <a:cs typeface="Segoe UI Semibold"/>
              </a:rPr>
              <a:t>self-regulated </a:t>
            </a:r>
            <a:r>
              <a:rPr sz="1800" b="1" spc="-5" dirty="0">
                <a:latin typeface="Segoe UI Semibold"/>
                <a:cs typeface="Segoe UI Semibold"/>
              </a:rPr>
              <a:t>learning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loop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2" name="object 32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0" name="object 4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209</a:t>
            </a:fld>
            <a:endParaRPr dirty="0"/>
          </a:p>
        </p:txBody>
      </p:sp>
      <p:sp>
        <p:nvSpPr>
          <p:cNvPr id="34" name="object 34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5" name="object 35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6" name="object 36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7" name="object 37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8" name="object 38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39" name="object 39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85798" y="228890"/>
            <a:ext cx="13264515" cy="203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  <a:tabLst>
                <a:tab pos="1838325" algn="l"/>
                <a:tab pos="2905125" algn="l"/>
                <a:tab pos="4300220" algn="l"/>
                <a:tab pos="6193155" algn="l"/>
                <a:tab pos="7566025" algn="l"/>
                <a:tab pos="10405110" algn="l"/>
                <a:tab pos="12600940" algn="l"/>
              </a:tabLst>
            </a:pPr>
            <a:r>
              <a:rPr sz="1200" spc="-3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t</a:t>
            </a:r>
            <a:r>
              <a:rPr sz="1200" spc="-5" dirty="0">
                <a:latin typeface="Segoe UI"/>
                <a:cs typeface="Segoe UI"/>
              </a:rPr>
              <a:t>r</a:t>
            </a:r>
            <a:r>
              <a:rPr sz="1200" spc="-10" dirty="0">
                <a:latin typeface="Segoe UI"/>
                <a:cs typeface="Segoe UI"/>
              </a:rPr>
              <a:t>a</a:t>
            </a:r>
            <a:r>
              <a:rPr sz="1200" spc="-15" dirty="0">
                <a:latin typeface="Segoe UI"/>
                <a:cs typeface="Segoe UI"/>
              </a:rPr>
              <a:t>t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5" dirty="0">
                <a:latin typeface="Segoe UI"/>
                <a:cs typeface="Segoe UI"/>
              </a:rPr>
              <a:t>g</a:t>
            </a:r>
            <a:r>
              <a:rPr sz="1200" spc="-5" dirty="0">
                <a:latin typeface="Segoe UI"/>
                <a:cs typeface="Segoe UI"/>
              </a:rPr>
              <a:t>i</a:t>
            </a:r>
            <a:r>
              <a:rPr sz="1200" spc="-15" dirty="0">
                <a:latin typeface="Segoe UI"/>
                <a:cs typeface="Segoe UI"/>
              </a:rPr>
              <a:t>z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10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ol</a:t>
            </a:r>
            <a:r>
              <a:rPr sz="1200" spc="-5" dirty="0">
                <a:latin typeface="Segoe UI"/>
                <a:cs typeface="Segoe UI"/>
              </a:rPr>
              <a:t>u</a:t>
            </a:r>
            <a:r>
              <a:rPr sz="1200" spc="-10" dirty="0">
                <a:latin typeface="Segoe UI"/>
                <a:cs typeface="Segoe UI"/>
              </a:rPr>
              <a:t>tio</a:t>
            </a:r>
            <a:r>
              <a:rPr sz="1200" spc="-5" dirty="0">
                <a:latin typeface="Segoe UI"/>
                <a:cs typeface="Segoe UI"/>
              </a:rPr>
              <a:t>n</a:t>
            </a:r>
            <a:r>
              <a:rPr sz="1200" dirty="0">
                <a:latin typeface="Segoe UI"/>
                <a:cs typeface="Segoe UI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008575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n	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ndset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	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ss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20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: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eb</a:t>
            </a:r>
            <a:r>
              <a:rPr sz="1200" b="1" spc="-5" dirty="0">
                <a:latin typeface="Segoe UI Semibold"/>
                <a:cs typeface="Segoe UI Semibold"/>
              </a:rPr>
              <a:t>ug</a:t>
            </a:r>
            <a:r>
              <a:rPr sz="1200" b="1" spc="-10" dirty="0">
                <a:latin typeface="Segoe UI Semibold"/>
                <a:cs typeface="Segoe UI Semibold"/>
              </a:rPr>
              <a:t>gi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e</a:t>
            </a:r>
            <a:r>
              <a:rPr sz="1200" b="1" spc="30" dirty="0">
                <a:latin typeface="Segoe UI Semibold"/>
                <a:cs typeface="Segoe UI Semibold"/>
              </a:rPr>
              <a:t>x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eps	A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pen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ix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7924007" y="1376814"/>
            <a:ext cx="506793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qualities/behaviors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associated 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good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547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21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4906474"/>
            <a:ext cx="525462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5" dirty="0">
                <a:latin typeface="Segoe UI Semibold"/>
                <a:cs typeface="Segoe UI Semibold"/>
              </a:rPr>
              <a:t>concerns </a:t>
            </a:r>
            <a:r>
              <a:rPr sz="2200" b="1" dirty="0">
                <a:latin typeface="Segoe UI Semibold"/>
                <a:cs typeface="Segoe UI Semibold"/>
              </a:rPr>
              <a:t>do </a:t>
            </a:r>
            <a:r>
              <a:rPr sz="2200" b="1" spc="-10" dirty="0">
                <a:latin typeface="Segoe UI Semibold"/>
                <a:cs typeface="Segoe UI Semibold"/>
              </a:rPr>
              <a:t>you </a:t>
            </a:r>
            <a:r>
              <a:rPr sz="2200" b="1" dirty="0">
                <a:latin typeface="Segoe UI Semibold"/>
                <a:cs typeface="Segoe UI Semibold"/>
              </a:rPr>
              <a:t>bring </a:t>
            </a:r>
            <a:r>
              <a:rPr sz="2200" b="1" spc="-10" dirty="0">
                <a:latin typeface="Segoe UI Semibold"/>
                <a:cs typeface="Segoe UI Semibold"/>
              </a:rPr>
              <a:t>to  </a:t>
            </a:r>
            <a:r>
              <a:rPr sz="2200" b="1" spc="-5" dirty="0">
                <a:latin typeface="Segoe UI Semibold"/>
                <a:cs typeface="Segoe UI Semibold"/>
              </a:rPr>
              <a:t>mentoring? Write out </a:t>
            </a:r>
            <a:r>
              <a:rPr sz="2200" b="1" dirty="0">
                <a:latin typeface="Segoe UI Semibold"/>
                <a:cs typeface="Segoe UI Semibold"/>
              </a:rPr>
              <a:t>a </a:t>
            </a:r>
            <a:r>
              <a:rPr sz="2200" b="1" spc="-5" dirty="0">
                <a:latin typeface="Segoe UI Semibold"/>
                <a:cs typeface="Segoe UI Semibold"/>
              </a:rPr>
              <a:t>situation (or two)  that </a:t>
            </a:r>
            <a:r>
              <a:rPr sz="2200" b="1" spc="-10" dirty="0">
                <a:latin typeface="Segoe UI Semibold"/>
                <a:cs typeface="Segoe UI Semibold"/>
              </a:rPr>
              <a:t>captures your </a:t>
            </a:r>
            <a:r>
              <a:rPr sz="2200" b="1" spc="-5" dirty="0">
                <a:latin typeface="Segoe UI Semibold"/>
                <a:cs typeface="Segoe UI Semibold"/>
              </a:rPr>
              <a:t>concern so the </a:t>
            </a:r>
            <a:r>
              <a:rPr sz="2200" b="1" spc="-10" dirty="0">
                <a:latin typeface="Segoe UI Semibold"/>
                <a:cs typeface="Segoe UI Semibold"/>
              </a:rPr>
              <a:t>group  </a:t>
            </a:r>
            <a:r>
              <a:rPr sz="2200" b="1" spc="-5" dirty="0">
                <a:latin typeface="Segoe UI Semibold"/>
                <a:cs typeface="Segoe UI Semibold"/>
              </a:rPr>
              <a:t>can strategize</a:t>
            </a:r>
            <a:r>
              <a:rPr sz="2200" b="1" spc="-15" dirty="0">
                <a:latin typeface="Segoe UI Semibold"/>
                <a:cs typeface="Segoe UI Semibold"/>
              </a:rPr>
              <a:t> </a:t>
            </a:r>
            <a:r>
              <a:rPr sz="2200" b="1" spc="-25" dirty="0">
                <a:latin typeface="Segoe UI Semibold"/>
                <a:cs typeface="Segoe UI Semibold"/>
              </a:rPr>
              <a:t>together.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8886" y="4927150"/>
            <a:ext cx="569341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you interested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mentoring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193631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Participating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in This</a:t>
            </a:r>
            <a:r>
              <a:rPr sz="1200" b="1" u="sng" spc="-229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417375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17947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73100" y="971470"/>
            <a:ext cx="4506595" cy="1908810"/>
          </a:xfrm>
          <a:prstGeom prst="rect">
            <a:avLst/>
          </a:prstGeom>
        </p:spPr>
        <p:txBody>
          <a:bodyPr vert="horz" wrap="square" lIns="0" tIns="27305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215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635"/>
              </a:spcBef>
            </a:pPr>
            <a:r>
              <a:rPr sz="3600" b="1" spc="-20" dirty="0">
                <a:latin typeface="Segoe UI Semibold"/>
                <a:cs typeface="Segoe UI Semibold"/>
              </a:rPr>
              <a:t>Individual </a:t>
            </a:r>
            <a:r>
              <a:rPr sz="3600" b="1" spc="-30" dirty="0">
                <a:latin typeface="Segoe UI Semibold"/>
                <a:cs typeface="Segoe UI Semibold"/>
              </a:rPr>
              <a:t>Reflection  </a:t>
            </a:r>
            <a:r>
              <a:rPr sz="3600" b="1" spc="-15" dirty="0">
                <a:latin typeface="Segoe UI Semibold"/>
                <a:cs typeface="Segoe UI Semibold"/>
              </a:rPr>
              <a:t>and then </a:t>
            </a:r>
            <a:r>
              <a:rPr sz="3600" b="1" spc="-20" dirty="0">
                <a:latin typeface="Segoe UI Semibold"/>
                <a:cs typeface="Segoe UI Semibold"/>
              </a:rPr>
              <a:t>Small</a:t>
            </a:r>
            <a:r>
              <a:rPr sz="3600" b="1" spc="-16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027804" cy="2661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How to</a:t>
            </a:r>
            <a:r>
              <a:rPr sz="3600" b="1" spc="-8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conduct</a:t>
            </a:r>
            <a:endParaRPr sz="3600">
              <a:latin typeface="Segoe UI Semibold"/>
              <a:cs typeface="Segoe UI Semibold"/>
            </a:endParaRPr>
          </a:p>
          <a:p>
            <a:pPr marL="12700" marR="328295">
              <a:lnSpc>
                <a:spcPts val="4000"/>
              </a:lnSpc>
              <a:spcBef>
                <a:spcPts val="240"/>
              </a:spcBef>
            </a:pPr>
            <a:r>
              <a:rPr sz="3600" b="1" dirty="0">
                <a:latin typeface="Segoe UI Semibold"/>
                <a:cs typeface="Segoe UI Semibold"/>
              </a:rPr>
              <a:t>a </a:t>
            </a:r>
            <a:r>
              <a:rPr sz="3600" b="1" spc="-20" dirty="0">
                <a:latin typeface="Segoe UI Semibold"/>
                <a:cs typeface="Segoe UI Semibold"/>
              </a:rPr>
              <a:t>code </a:t>
            </a:r>
            <a:r>
              <a:rPr sz="3600" b="1" spc="-25" dirty="0">
                <a:latin typeface="Segoe UI Semibold"/>
                <a:cs typeface="Segoe UI Semibold"/>
              </a:rPr>
              <a:t>review</a:t>
            </a:r>
            <a:r>
              <a:rPr sz="3600" b="1" spc="-16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(for  </a:t>
            </a:r>
            <a:r>
              <a:rPr sz="3600" b="1" dirty="0">
                <a:latin typeface="Segoe UI Semibold"/>
                <a:cs typeface="Segoe UI Semibold"/>
              </a:rPr>
              <a:t>a </a:t>
            </a:r>
            <a:r>
              <a:rPr sz="3600" b="1" spc="-10" dirty="0">
                <a:latin typeface="Segoe UI Semibold"/>
                <a:cs typeface="Segoe UI Semibold"/>
              </a:rPr>
              <a:t>CS</a:t>
            </a:r>
            <a:r>
              <a:rPr sz="3600" b="1" spc="-10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learner)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-5" dirty="0">
                <a:latin typeface="Segoe UI Semibold"/>
                <a:cs typeface="Segoe UI Semibold"/>
              </a:rPr>
              <a:t>Code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spc="-10" dirty="0">
                <a:latin typeface="Segoe UI Semibold"/>
                <a:cs typeface="Segoe UI Semibold"/>
              </a:rPr>
              <a:t>standard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industry: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—For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consistency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—For </a:t>
            </a:r>
            <a:r>
              <a:rPr sz="1800" b="1" spc="-5" dirty="0">
                <a:latin typeface="Segoe UI Semibold"/>
                <a:cs typeface="Segoe UI Semibold"/>
              </a:rPr>
              <a:t>finding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fixing </a:t>
            </a:r>
            <a:r>
              <a:rPr sz="1800" b="1" dirty="0">
                <a:latin typeface="Segoe UI Semibold"/>
                <a:cs typeface="Segoe UI Semibold"/>
              </a:rPr>
              <a:t>defects</a:t>
            </a:r>
            <a:r>
              <a:rPr sz="1800" b="1" spc="-3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(bugs)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4203980"/>
            <a:ext cx="4913630" cy="579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25" dirty="0">
                <a:latin typeface="Segoe UI Semibold"/>
                <a:cs typeface="Segoe UI Semibold"/>
              </a:rPr>
              <a:t>We </a:t>
            </a:r>
            <a:r>
              <a:rPr sz="1800" b="1" spc="-5" dirty="0">
                <a:latin typeface="Segoe UI Semibold"/>
                <a:cs typeface="Segoe UI Semibold"/>
              </a:rPr>
              <a:t>use code </a:t>
            </a:r>
            <a:r>
              <a:rPr sz="1800" b="1" spc="-10" dirty="0">
                <a:latin typeface="Segoe UI Semibold"/>
                <a:cs typeface="Segoe UI Semibold"/>
              </a:rPr>
              <a:t>review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CS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learners: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60" dirty="0">
                <a:latin typeface="Segoe UI Semibold"/>
                <a:cs typeface="Segoe UI Semibold"/>
              </a:rPr>
              <a:t>—To </a:t>
            </a:r>
            <a:r>
              <a:rPr sz="1800" b="1" spc="-5" dirty="0">
                <a:latin typeface="Segoe UI Semibold"/>
                <a:cs typeface="Segoe UI Semibold"/>
              </a:rPr>
              <a:t>help them succeed in learning to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program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3207" y="1311144"/>
            <a:ext cx="6120130" cy="10928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1. Understand 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requirements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</a:t>
            </a: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16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—Read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associated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</a:t>
            </a: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16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—Refer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rubric, if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provided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873207" y="2753965"/>
            <a:ext cx="571373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2.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Attempt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(compile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and)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 the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873207" y="3444642"/>
            <a:ext cx="612584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0040" marR="5080" indent="-30734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3. Analyze whether the program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behavior meets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requirements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73207" y="4511392"/>
            <a:ext cx="618426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0040" marR="1011555" indent="-30734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4.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Review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code itself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add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written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comments/suggestions</a:t>
            </a:r>
            <a:endParaRPr sz="2200">
              <a:latin typeface="Segoe UI Semibold"/>
              <a:cs typeface="Segoe UI Semibold"/>
            </a:endParaRPr>
          </a:p>
          <a:p>
            <a:pPr marL="627380" marR="5080" indent="-307340">
              <a:lnSpc>
                <a:spcPct val="106100"/>
              </a:lnSpc>
            </a:pP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—You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decide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note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specific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bugs/issues 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buffer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point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873207" y="6289493"/>
            <a:ext cx="544830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0040" marR="1089660" indent="-30734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5.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high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level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via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“summary”</a:t>
            </a: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sure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aim 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wise feedback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here!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27368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</a:t>
            </a:r>
            <a:r>
              <a:rPr sz="3600" b="1" spc="-1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mind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643361"/>
            <a:ext cx="50120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1. Understand 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requirements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3202059"/>
            <a:ext cx="46793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2.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Attempt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(compile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and)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 the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3760758"/>
            <a:ext cx="501650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3. Analyze whether the program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behavior meets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requirements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4598805"/>
            <a:ext cx="42405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4.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Review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code itself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add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written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comments/suggestions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5436853"/>
            <a:ext cx="533019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5.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high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level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via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“summary”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7874000" y="1297161"/>
            <a:ext cx="5646420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039494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Because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be</a:t>
            </a:r>
            <a:r>
              <a:rPr sz="3600" b="1" spc="-1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time  consuming!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 should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understandable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appropriate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learner.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4000" y="3430609"/>
            <a:ext cx="53409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has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lot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errors,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focus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few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high-level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4000" y="4268656"/>
            <a:ext cx="51346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has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errors,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low-level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organization 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design may be most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appropriate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211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5457190" cy="23774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Specific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feedback: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should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look</a:t>
            </a:r>
            <a:r>
              <a:rPr sz="3600" b="1" spc="-16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for?</a:t>
            </a:r>
            <a:endParaRPr sz="3600">
              <a:latin typeface="Segoe UI Semibold"/>
              <a:cs typeface="Segoe UI Semibold"/>
            </a:endParaRPr>
          </a:p>
          <a:p>
            <a:pPr marL="12700" marR="2903855">
              <a:lnSpc>
                <a:spcPts val="4000"/>
              </a:lnSpc>
              <a:spcBef>
                <a:spcPts val="2280"/>
              </a:spcBef>
            </a:pP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Bugs  </a:t>
            </a:r>
            <a:r>
              <a:rPr sz="3600" b="1" spc="-125" dirty="0">
                <a:solidFill>
                  <a:srgbClr val="3B2E58"/>
                </a:solidFill>
                <a:latin typeface="Segoe UI Semibold"/>
                <a:cs typeface="Segoe UI Semibold"/>
              </a:rPr>
              <a:t>S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tyle/design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212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2492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Feedback</a:t>
            </a:r>
            <a:r>
              <a:rPr sz="3600" b="1" spc="-110" dirty="0">
                <a:latin typeface="Segoe UI Semibold"/>
                <a:cs typeface="Segoe UI Semibold"/>
              </a:rPr>
              <a:t> </a:t>
            </a:r>
            <a:r>
              <a:rPr sz="3600" b="1" spc="-60" dirty="0">
                <a:latin typeface="Segoe UI Semibold"/>
                <a:cs typeface="Segoe UI Semibold"/>
              </a:rPr>
              <a:t>Types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283183"/>
            <a:ext cx="3394710" cy="311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60" dirty="0">
                <a:solidFill>
                  <a:srgbClr val="D59DFF"/>
                </a:solidFill>
                <a:latin typeface="Segoe UI Semibold"/>
                <a:cs typeface="Segoe UI Semibold"/>
              </a:rPr>
              <a:t>Technical</a:t>
            </a:r>
            <a:r>
              <a:rPr sz="3600" b="1" spc="-8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(bugs)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—Compiler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—Runtime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—Logical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3679"/>
              </a:spcBef>
            </a:pPr>
            <a:r>
              <a:rPr sz="3600" b="1" spc="-40" dirty="0">
                <a:solidFill>
                  <a:srgbClr val="D59DFF"/>
                </a:solidFill>
                <a:latin typeface="Segoe UI Semibold"/>
                <a:cs typeface="Segoe UI Semibold"/>
              </a:rPr>
              <a:t>Style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and</a:t>
            </a:r>
            <a:r>
              <a:rPr sz="3600" b="1" spc="-114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design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0251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283183"/>
            <a:ext cx="5589270" cy="4638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Code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has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errors when  compiling </a:t>
            </a:r>
            <a:r>
              <a:rPr sz="36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(in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eclipse,</a:t>
            </a:r>
            <a:r>
              <a:rPr sz="3600" b="1" spc="-1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when  </a:t>
            </a:r>
            <a:r>
              <a:rPr sz="360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you’re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typing)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3595"/>
              </a:spcBef>
            </a:pPr>
            <a:r>
              <a:rPr sz="3600" b="1" spc="-55" dirty="0">
                <a:solidFill>
                  <a:srgbClr val="D59DFF"/>
                </a:solidFill>
                <a:latin typeface="Segoe UI Semibold"/>
                <a:cs typeface="Segoe UI Semibold"/>
              </a:rPr>
              <a:t>Types </a:t>
            </a:r>
            <a:r>
              <a:rPr sz="3600" b="1" spc="-40" dirty="0">
                <a:solidFill>
                  <a:srgbClr val="D59DFF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compiler</a:t>
            </a:r>
            <a:r>
              <a:rPr sz="3600" b="1" spc="-50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bugs: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35" dirty="0">
                <a:solidFill>
                  <a:srgbClr val="D59DFF"/>
                </a:solidFill>
                <a:latin typeface="Segoe UI Semibold"/>
                <a:cs typeface="Segoe UI Semibold"/>
              </a:rPr>
              <a:t>—Syntax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55" dirty="0">
                <a:solidFill>
                  <a:srgbClr val="D59DFF"/>
                </a:solidFill>
                <a:latin typeface="Segoe UI Semibold"/>
                <a:cs typeface="Segoe UI Semibold"/>
              </a:rPr>
              <a:t>—Type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000"/>
              </a:lnSpc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—Linking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—Access</a:t>
            </a:r>
            <a:r>
              <a:rPr sz="3600" b="1" spc="-4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575810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447165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  </a:t>
            </a:r>
            <a:r>
              <a:rPr sz="3600" b="1" spc="-35" dirty="0">
                <a:solidFill>
                  <a:srgbClr val="8661C5"/>
                </a:solidFill>
                <a:latin typeface="Segoe UI Semibold"/>
                <a:cs typeface="Segoe UI Semibold"/>
              </a:rPr>
              <a:t>Syntax</a:t>
            </a:r>
            <a:r>
              <a:rPr sz="3600" b="1" spc="-6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Syntax </a:t>
            </a:r>
            <a:r>
              <a:rPr sz="1800" b="1" spc="-5" dirty="0">
                <a:latin typeface="Segoe UI Semibold"/>
                <a:cs typeface="Segoe UI Semibold"/>
              </a:rPr>
              <a:t>errors occur when the code </a:t>
            </a:r>
            <a:r>
              <a:rPr sz="1800" b="1" dirty="0">
                <a:latin typeface="Segoe UI Semibold"/>
                <a:cs typeface="Segoe UI Semibold"/>
              </a:rPr>
              <a:t>does </a:t>
            </a:r>
            <a:r>
              <a:rPr sz="1800" b="1" spc="-5" dirty="0">
                <a:latin typeface="Segoe UI Semibold"/>
                <a:cs typeface="Segoe UI Semibold"/>
              </a:rPr>
              <a:t>not  conform to language</a:t>
            </a:r>
            <a:r>
              <a:rPr sz="1800" b="1" spc="-10" dirty="0">
                <a:latin typeface="Segoe UI Semibold"/>
                <a:cs typeface="Segoe UI Semibold"/>
              </a:rPr>
              <a:t> specifications.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416631"/>
            <a:ext cx="3124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the examples to the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31540"/>
            <a:ext cx="76327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14" dirty="0">
                <a:solidFill>
                  <a:srgbClr val="8661C5"/>
                </a:solidFill>
                <a:latin typeface="Segoe UI Semibold"/>
                <a:cs typeface="Segoe UI Semibold"/>
              </a:rPr>
              <a:t>T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ypos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231347" y="2022216"/>
            <a:ext cx="290766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numberOfMentors;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numberofMentors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9;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109362"/>
            <a:ext cx="412242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Mismatched parens/curly</a:t>
            </a:r>
            <a:r>
              <a:rPr sz="22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braces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3800038"/>
            <a:ext cx="5555615" cy="35814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32004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(5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&lt;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9) &amp;&amp; (4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&gt;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1)</a:t>
            </a:r>
            <a:endParaRPr sz="2200">
              <a:latin typeface="Segoe UI Semibold"/>
              <a:cs typeface="Segoe UI Semibold"/>
            </a:endParaRPr>
          </a:p>
          <a:p>
            <a:pPr marL="62738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“Hello, Mentors!”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Missing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operators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5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“Hello,”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“World!”</a:t>
            </a:r>
            <a:r>
              <a:rPr sz="2200" b="1" spc="3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320040" marR="2129790" indent="-307340">
              <a:lnSpc>
                <a:spcPct val="212100"/>
              </a:lnSpc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Missing semicolon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boolean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thisIsFun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5135880" cy="187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35" dirty="0">
                <a:solidFill>
                  <a:srgbClr val="8661C5"/>
                </a:solidFill>
                <a:latin typeface="Segoe UI Semibold"/>
                <a:cs typeface="Segoe UI Semibold"/>
              </a:rPr>
              <a:t>Syntax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Errors</a:t>
            </a:r>
            <a:r>
              <a:rPr sz="3600" b="1" spc="-12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(Corrected)</a:t>
            </a:r>
            <a:endParaRPr sz="3600">
              <a:latin typeface="Segoe UI Semibold"/>
              <a:cs typeface="Segoe UI Semibold"/>
            </a:endParaRPr>
          </a:p>
          <a:p>
            <a:pPr marL="12700" marR="56515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Syntax </a:t>
            </a:r>
            <a:r>
              <a:rPr sz="1800" b="1" spc="-5" dirty="0">
                <a:latin typeface="Segoe UI Semibold"/>
                <a:cs typeface="Segoe UI Semibold"/>
              </a:rPr>
              <a:t>errors occur when the code </a:t>
            </a:r>
            <a:r>
              <a:rPr sz="1800" b="1" dirty="0">
                <a:latin typeface="Segoe UI Semibold"/>
                <a:cs typeface="Segoe UI Semibold"/>
              </a:rPr>
              <a:t>does </a:t>
            </a:r>
            <a:r>
              <a:rPr sz="1800" b="1" spc="-5" dirty="0">
                <a:latin typeface="Segoe UI Semibold"/>
                <a:cs typeface="Segoe UI Semibold"/>
              </a:rPr>
              <a:t>not  conform to language</a:t>
            </a:r>
            <a:r>
              <a:rPr sz="1800" b="1" spc="-10" dirty="0">
                <a:latin typeface="Segoe UI Semibold"/>
                <a:cs typeface="Segoe UI Semibold"/>
              </a:rPr>
              <a:t> specifications.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416631"/>
            <a:ext cx="3124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the examples to the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31540"/>
            <a:ext cx="76327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14" dirty="0">
                <a:solidFill>
                  <a:srgbClr val="8661C5"/>
                </a:solidFill>
                <a:latin typeface="Segoe UI Semibold"/>
                <a:cs typeface="Segoe UI Semibold"/>
              </a:rPr>
              <a:t>T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ypos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231347" y="2022216"/>
            <a:ext cx="295910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numberOfMentors;  number</a:t>
            </a:r>
            <a:r>
              <a:rPr sz="2200" b="1" spc="-5" dirty="0">
                <a:solidFill>
                  <a:srgbClr val="D59DFF"/>
                </a:solidFill>
                <a:latin typeface="Segoe UI Semibold"/>
                <a:cs typeface="Segoe UI Semibold"/>
              </a:rPr>
              <a:t>O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fMentors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9;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109362"/>
            <a:ext cx="412242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Mismatched parens/curly</a:t>
            </a:r>
            <a:r>
              <a:rPr sz="22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braces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3800038"/>
            <a:ext cx="5555615" cy="3581400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32004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(5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&lt;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9) &amp;&amp; (4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&gt;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1)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62738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“Hello, Mentors!”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Missing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operators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5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“Hello,” 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+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“World!”</a:t>
            </a:r>
            <a:r>
              <a:rPr sz="2200" b="1" spc="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Missing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semicolon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320040">
              <a:lnSpc>
                <a:spcPct val="100000"/>
              </a:lnSpc>
              <a:spcBef>
                <a:spcPts val="5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boolean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thisIsFun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</a:t>
            </a:r>
            <a:r>
              <a:rPr sz="2200" b="1" spc="-5" dirty="0">
                <a:solidFill>
                  <a:srgbClr val="D59DFF"/>
                </a:solidFill>
                <a:latin typeface="Segoe UI Semibold"/>
                <a:cs typeface="Segoe UI Semibold"/>
              </a:rPr>
              <a:t>;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1981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3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Turn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4000" y="1297161"/>
            <a:ext cx="5782310" cy="2098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Come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2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code  snippets (each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less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than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5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lines) with syntax errors</a:t>
            </a:r>
            <a:r>
              <a:rPr sz="3600" b="1" spc="-1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and  their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corrections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217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377055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249045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  </a:t>
            </a:r>
            <a:r>
              <a:rPr sz="3600" b="1" spc="-65" dirty="0">
                <a:solidFill>
                  <a:srgbClr val="8661C5"/>
                </a:solidFill>
                <a:latin typeface="Segoe UI Semibold"/>
                <a:cs typeface="Segoe UI Semibold"/>
              </a:rPr>
              <a:t>Type</a:t>
            </a:r>
            <a:r>
              <a:rPr sz="3600" b="1" spc="-5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Errors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30" dirty="0">
                <a:latin typeface="Segoe UI Semibold"/>
                <a:cs typeface="Segoe UI Semibold"/>
              </a:rPr>
              <a:t>Type </a:t>
            </a:r>
            <a:r>
              <a:rPr sz="1800" b="1" spc="-5" dirty="0">
                <a:latin typeface="Segoe UI Semibold"/>
                <a:cs typeface="Segoe UI Semibold"/>
              </a:rPr>
              <a:t>errors occur when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variable is </a:t>
            </a:r>
            <a:r>
              <a:rPr sz="1800" b="1" dirty="0">
                <a:latin typeface="Segoe UI Semibold"/>
                <a:cs typeface="Segoe UI Semibold"/>
              </a:rPr>
              <a:t>being  </a:t>
            </a:r>
            <a:r>
              <a:rPr sz="1800" b="1" spc="-5" dirty="0">
                <a:latin typeface="Segoe UI Semibold"/>
                <a:cs typeface="Segoe UI Semibold"/>
              </a:rPr>
              <a:t>used 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way that </a:t>
            </a:r>
            <a:r>
              <a:rPr sz="1800" b="1" dirty="0">
                <a:latin typeface="Segoe UI Semibold"/>
                <a:cs typeface="Segoe UI Semibold"/>
              </a:rPr>
              <a:t>doesn’t </a:t>
            </a:r>
            <a:r>
              <a:rPr sz="1800" b="1" spc="-5" dirty="0">
                <a:latin typeface="Segoe UI Semibold"/>
                <a:cs typeface="Segoe UI Semibold"/>
              </a:rPr>
              <a:t>match its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type.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416631"/>
            <a:ext cx="3124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the examples to the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11144"/>
            <a:ext cx="512762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Assigning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variable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value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doesn’t 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match its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type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2398289"/>
            <a:ext cx="311340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CSisAwesome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088966"/>
            <a:ext cx="52914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Calling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method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on something </a:t>
            </a:r>
            <a:r>
              <a:rPr sz="22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that’s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not 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an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 object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4155715"/>
            <a:ext cx="5661025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2514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boolean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thisIsFun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thisIsFun.toString()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12700" marR="1433830">
              <a:lnSpc>
                <a:spcPts val="5600"/>
              </a:lnSpc>
              <a:spcBef>
                <a:spcPts val="675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Calling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method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doesn’t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exist 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founder = </a:t>
            </a:r>
            <a:r>
              <a:rPr sz="2200" b="1" spc="15" dirty="0">
                <a:solidFill>
                  <a:srgbClr val="3B2E58"/>
                </a:solidFill>
                <a:latin typeface="Segoe UI Semibold"/>
                <a:cs typeface="Segoe UI Semibold"/>
              </a:rPr>
              <a:t>“Mary</a:t>
            </a:r>
            <a:r>
              <a:rPr sz="22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Lyon”;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ts val="212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founder.getLastName()</a:t>
            </a:r>
            <a:r>
              <a:rPr sz="22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750435" cy="187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65" dirty="0">
                <a:solidFill>
                  <a:srgbClr val="8661C5"/>
                </a:solidFill>
                <a:latin typeface="Segoe UI Semibold"/>
                <a:cs typeface="Segoe UI Semibold"/>
              </a:rPr>
              <a:t>Type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Errors</a:t>
            </a:r>
            <a:r>
              <a:rPr sz="3600" b="1" spc="-8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(Corrected)</a:t>
            </a:r>
            <a:endParaRPr sz="3600">
              <a:latin typeface="Segoe UI Semibold"/>
              <a:cs typeface="Segoe UI Semibold"/>
            </a:endParaRPr>
          </a:p>
          <a:p>
            <a:pPr marL="12700" marR="377825">
              <a:lnSpc>
                <a:spcPct val="101800"/>
              </a:lnSpc>
              <a:spcBef>
                <a:spcPts val="1839"/>
              </a:spcBef>
            </a:pPr>
            <a:r>
              <a:rPr sz="1800" b="1" spc="-30" dirty="0">
                <a:latin typeface="Segoe UI Semibold"/>
                <a:cs typeface="Segoe UI Semibold"/>
              </a:rPr>
              <a:t>Type </a:t>
            </a:r>
            <a:r>
              <a:rPr sz="1800" b="1" spc="-5" dirty="0">
                <a:latin typeface="Segoe UI Semibold"/>
                <a:cs typeface="Segoe UI Semibold"/>
              </a:rPr>
              <a:t>errors occur when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variable is </a:t>
            </a:r>
            <a:r>
              <a:rPr sz="1800" b="1" dirty="0">
                <a:latin typeface="Segoe UI Semibold"/>
                <a:cs typeface="Segoe UI Semibold"/>
              </a:rPr>
              <a:t>being  </a:t>
            </a:r>
            <a:r>
              <a:rPr sz="1800" b="1" spc="-5" dirty="0">
                <a:latin typeface="Segoe UI Semibold"/>
                <a:cs typeface="Segoe UI Semibold"/>
              </a:rPr>
              <a:t>used 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way that </a:t>
            </a:r>
            <a:r>
              <a:rPr sz="1800" b="1" dirty="0">
                <a:latin typeface="Segoe UI Semibold"/>
                <a:cs typeface="Segoe UI Semibold"/>
              </a:rPr>
              <a:t>doesn’t </a:t>
            </a:r>
            <a:r>
              <a:rPr sz="1800" b="1" spc="-5" dirty="0">
                <a:latin typeface="Segoe UI Semibold"/>
                <a:cs typeface="Segoe UI Semibold"/>
              </a:rPr>
              <a:t>match its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type.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219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416631"/>
            <a:ext cx="3124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the examples to the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11144"/>
            <a:ext cx="512762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Assigning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variable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value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doesn’t 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match its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type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2398289"/>
            <a:ext cx="422275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boolean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CSisAwesome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088966"/>
            <a:ext cx="52914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Calling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 method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on something </a:t>
            </a:r>
            <a:r>
              <a:rPr sz="22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that’s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not 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an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 object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4155563"/>
            <a:ext cx="5727700" cy="32270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892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boolean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thisIsFun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true;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thisIsFun</a:t>
            </a:r>
            <a:r>
              <a:rPr sz="2200" b="1" strike="sngStrike" spc="-10" dirty="0">
                <a:solidFill>
                  <a:srgbClr val="D59DFF"/>
                </a:solidFill>
                <a:latin typeface="Segoe UI Semibold"/>
                <a:cs typeface="Segoe UI Semibold"/>
              </a:rPr>
              <a:t>.toString()</a:t>
            </a:r>
            <a:r>
              <a:rPr sz="2200" b="1" strike="noStrike" spc="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2200" b="1" strike="noStrike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Calling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method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that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doesn’t</a:t>
            </a:r>
            <a:r>
              <a:rPr sz="22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exist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2100">
              <a:latin typeface="Segoe UI Semibold"/>
              <a:cs typeface="Segoe UI Semibold"/>
            </a:endParaRPr>
          </a:p>
          <a:p>
            <a:pPr marL="12700" marR="897255">
              <a:lnSpc>
                <a:spcPct val="106100"/>
              </a:lnSpc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founder = </a:t>
            </a:r>
            <a:r>
              <a:rPr sz="2200" b="1" spc="15" dirty="0">
                <a:solidFill>
                  <a:srgbClr val="3B2E58"/>
                </a:solidFill>
                <a:latin typeface="Segoe UI Semibold"/>
                <a:cs typeface="Segoe UI Semibold"/>
              </a:rPr>
              <a:t>“Mary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Lyon”;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founder.</a:t>
            </a:r>
            <a:r>
              <a:rPr sz="22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substring(</a:t>
            </a:r>
            <a:endParaRPr sz="2200">
              <a:latin typeface="Segoe UI Semibold"/>
              <a:cs typeface="Segoe UI Semibold"/>
            </a:endParaRPr>
          </a:p>
          <a:p>
            <a:pPr marL="2452370">
              <a:lnSpc>
                <a:spcPct val="100000"/>
              </a:lnSpc>
              <a:spcBef>
                <a:spcPts val="160"/>
              </a:spcBef>
            </a:pPr>
            <a:r>
              <a:rPr sz="2200" b="1" spc="-15" dirty="0">
                <a:solidFill>
                  <a:srgbClr val="D59DFF"/>
                </a:solidFill>
                <a:latin typeface="Segoe UI Semibold"/>
                <a:cs typeface="Segoe UI Semibold"/>
              </a:rPr>
              <a:t>founder.indexOf( 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“ “ ) +</a:t>
            </a:r>
            <a:r>
              <a:rPr sz="2200" b="1" spc="-85" dirty="0">
                <a:solidFill>
                  <a:srgbClr val="D59D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D59DFF"/>
                </a:solidFill>
                <a:latin typeface="Segoe UI Semibold"/>
                <a:cs typeface="Segoe UI Semibold"/>
              </a:rPr>
              <a:t>1)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315200" y="585216"/>
            <a:ext cx="7315200" cy="3535045"/>
          </a:xfrm>
          <a:prstGeom prst="rect">
            <a:avLst/>
          </a:prstGeom>
          <a:solidFill>
            <a:srgbClr val="243A5E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700">
              <a:latin typeface="Times New Roman"/>
              <a:cs typeface="Times New Roman"/>
            </a:endParaRPr>
          </a:p>
          <a:p>
            <a:pPr marL="621030">
              <a:lnSpc>
                <a:spcPct val="1000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Learning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—Mindset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—Self-Efficacy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—Goal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—Self-Regulated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Learning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15200" y="4119689"/>
            <a:ext cx="7315200" cy="4110354"/>
          </a:xfrm>
          <a:prstGeom prst="rect">
            <a:avLst/>
          </a:prstGeom>
          <a:solidFill>
            <a:srgbClr val="50E6FF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29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2700">
              <a:latin typeface="Times New Roman"/>
              <a:cs typeface="Times New Roman"/>
            </a:endParaRPr>
          </a:p>
          <a:p>
            <a:pPr marL="621030">
              <a:lnSpc>
                <a:spcPct val="100000"/>
              </a:lnSpc>
            </a:pPr>
            <a:r>
              <a:rPr sz="2200" b="1" spc="-5" dirty="0">
                <a:latin typeface="Segoe UI Semibold"/>
                <a:cs typeface="Segoe UI Semibold"/>
              </a:rPr>
              <a:t>Interaction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spc="-15" dirty="0">
                <a:latin typeface="Segoe UI Semibold"/>
                <a:cs typeface="Segoe UI Semibold"/>
              </a:rPr>
              <a:t>Strategies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5"/>
              </a:spcBef>
            </a:pPr>
            <a:r>
              <a:rPr sz="2200" b="1" spc="-5" dirty="0">
                <a:latin typeface="Segoe UI Semibold"/>
                <a:cs typeface="Segoe UI Semibold"/>
              </a:rPr>
              <a:t>—Mentoring </a:t>
            </a:r>
            <a:r>
              <a:rPr sz="2200" b="1" spc="-15" dirty="0">
                <a:latin typeface="Segoe UI Semibold"/>
                <a:cs typeface="Segoe UI Semibold"/>
              </a:rPr>
              <a:t>Roles:</a:t>
            </a:r>
            <a:r>
              <a:rPr sz="2200" b="1" spc="-10" dirty="0">
                <a:latin typeface="Segoe UI Semibold"/>
                <a:cs typeface="Segoe UI Semibold"/>
              </a:rPr>
              <a:t> Mirror/Coach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latin typeface="Segoe UI Semibold"/>
                <a:cs typeface="Segoe UI Semibold"/>
              </a:rPr>
              <a:t>—Emotional</a:t>
            </a:r>
            <a:r>
              <a:rPr sz="2200" b="1" spc="-5" dirty="0">
                <a:latin typeface="Segoe UI Semibold"/>
                <a:cs typeface="Segoe UI Semibold"/>
              </a:rPr>
              <a:t> Intelligence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latin typeface="Segoe UI Semibold"/>
                <a:cs typeface="Segoe UI Semibold"/>
              </a:rPr>
              <a:t>—Belonging </a:t>
            </a:r>
            <a:r>
              <a:rPr sz="2200" b="1" spc="-5" dirty="0">
                <a:latin typeface="Segoe UI Semibold"/>
                <a:cs typeface="Segoe UI Semibold"/>
              </a:rPr>
              <a:t>in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spc="-60" dirty="0">
                <a:latin typeface="Segoe UI Semibold"/>
                <a:cs typeface="Segoe UI Semibold"/>
              </a:rPr>
              <a:t>Tech</a:t>
            </a:r>
            <a:endParaRPr sz="2200">
              <a:latin typeface="Segoe UI Semibold"/>
              <a:cs typeface="Segoe UI Semibold"/>
            </a:endParaRPr>
          </a:p>
          <a:p>
            <a:pPr marL="62103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latin typeface="Segoe UI Semibold"/>
                <a:cs typeface="Segoe UI Semibold"/>
              </a:rPr>
              <a:t>—Effective</a:t>
            </a:r>
            <a:r>
              <a:rPr sz="2200" b="1" spc="-10" dirty="0">
                <a:latin typeface="Segoe UI Semibold"/>
                <a:cs typeface="Segoe UI Semibold"/>
              </a:rPr>
              <a:t> Feedback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85798" y="228890"/>
            <a:ext cx="13264515" cy="203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  <a:tabLst>
                <a:tab pos="1838325" algn="l"/>
                <a:tab pos="2905125" algn="l"/>
                <a:tab pos="4300220" algn="l"/>
                <a:tab pos="6193155" algn="l"/>
                <a:tab pos="7566025" algn="l"/>
                <a:tab pos="10405110" algn="l"/>
                <a:tab pos="12600940" algn="l"/>
              </a:tabLst>
            </a:pPr>
            <a:r>
              <a:rPr sz="1200" spc="-3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t</a:t>
            </a:r>
            <a:r>
              <a:rPr sz="1200" spc="-5" dirty="0">
                <a:latin typeface="Segoe UI"/>
                <a:cs typeface="Segoe UI"/>
              </a:rPr>
              <a:t>r</a:t>
            </a:r>
            <a:r>
              <a:rPr sz="1200" spc="-10" dirty="0">
                <a:latin typeface="Segoe UI"/>
                <a:cs typeface="Segoe UI"/>
              </a:rPr>
              <a:t>a</a:t>
            </a:r>
            <a:r>
              <a:rPr sz="1200" spc="-15" dirty="0">
                <a:latin typeface="Segoe UI"/>
                <a:cs typeface="Segoe UI"/>
              </a:rPr>
              <a:t>t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5" dirty="0">
                <a:latin typeface="Segoe UI"/>
                <a:cs typeface="Segoe UI"/>
              </a:rPr>
              <a:t>g</a:t>
            </a:r>
            <a:r>
              <a:rPr sz="1200" spc="-5" dirty="0">
                <a:latin typeface="Segoe UI"/>
                <a:cs typeface="Segoe UI"/>
              </a:rPr>
              <a:t>i</a:t>
            </a:r>
            <a:r>
              <a:rPr sz="1200" spc="-15" dirty="0">
                <a:latin typeface="Segoe UI"/>
                <a:cs typeface="Segoe UI"/>
              </a:rPr>
              <a:t>z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10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ol</a:t>
            </a:r>
            <a:r>
              <a:rPr sz="1200" spc="-5" dirty="0">
                <a:latin typeface="Segoe UI"/>
                <a:cs typeface="Segoe UI"/>
              </a:rPr>
              <a:t>u</a:t>
            </a:r>
            <a:r>
              <a:rPr sz="1200" spc="-10" dirty="0">
                <a:latin typeface="Segoe UI"/>
                <a:cs typeface="Segoe UI"/>
              </a:rPr>
              <a:t>tio</a:t>
            </a:r>
            <a:r>
              <a:rPr sz="1200" spc="-5" dirty="0">
                <a:latin typeface="Segoe UI"/>
                <a:cs typeface="Segoe UI"/>
              </a:rPr>
              <a:t>n</a:t>
            </a:r>
            <a:r>
              <a:rPr sz="1200" dirty="0">
                <a:latin typeface="Segoe UI"/>
                <a:cs typeface="Segoe UI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008575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n	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ndset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	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ss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20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: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eb</a:t>
            </a:r>
            <a:r>
              <a:rPr sz="1200" b="1" spc="-5" dirty="0">
                <a:latin typeface="Segoe UI Semibold"/>
                <a:cs typeface="Segoe UI Semibold"/>
              </a:rPr>
              <a:t>ug</a:t>
            </a:r>
            <a:r>
              <a:rPr sz="1200" b="1" spc="-10" dirty="0">
                <a:latin typeface="Segoe UI Semibold"/>
                <a:cs typeface="Segoe UI Semibold"/>
              </a:rPr>
              <a:t>gi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e</a:t>
            </a:r>
            <a:r>
              <a:rPr sz="1200" b="1" spc="30" dirty="0">
                <a:latin typeface="Segoe UI Semibold"/>
                <a:cs typeface="Segoe UI Semibold"/>
              </a:rPr>
              <a:t>x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eps	A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pen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ix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7547" y="7742421"/>
            <a:ext cx="2470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22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66338" y="228245"/>
            <a:ext cx="106908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58850" algn="l"/>
                <a:tab pos="1785620" algn="l"/>
                <a:tab pos="2719705" algn="l"/>
                <a:tab pos="3939540" algn="l"/>
                <a:tab pos="5244465" algn="l"/>
                <a:tab pos="5939790" algn="l"/>
                <a:tab pos="8163559" algn="l"/>
                <a:tab pos="9925685" algn="l"/>
              </a:tabLst>
            </a:pP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35" dirty="0">
                <a:latin typeface="Segoe UI Semibold"/>
                <a:cs typeface="Segoe UI Semibold"/>
              </a:rPr>
              <a:t>-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rk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10" dirty="0">
                <a:latin typeface="Segoe UI Semibold"/>
                <a:cs typeface="Segoe UI Semibold"/>
              </a:rPr>
              <a:t>gr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m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G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ls	</a:t>
            </a: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	</a:t>
            </a:r>
            <a:r>
              <a:rPr sz="1200" b="1" u="sng" spc="-2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3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ti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ati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ng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h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9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raini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ng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	</a:t>
            </a:r>
            <a:r>
              <a:rPr sz="1200" b="1" spc="-2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ol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da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1271130"/>
            <a:ext cx="4565015" cy="162685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Upcoming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80" dirty="0">
                <a:latin typeface="Segoe UI Semibold"/>
                <a:cs typeface="Segoe UI Semibold"/>
              </a:rPr>
              <a:t>Topics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With subsequent practice (e.g., how to lead </a:t>
            </a:r>
            <a:r>
              <a:rPr sz="1800" b="1" spc="-5" dirty="0">
                <a:latin typeface="Segoe UI Semibold"/>
                <a:cs typeface="Segoe UI Semibold"/>
              </a:rPr>
              <a:t>Code </a:t>
            </a:r>
            <a:r>
              <a:rPr sz="1800" b="1" spc="-10" dirty="0">
                <a:latin typeface="Segoe UI Semibold"/>
                <a:cs typeface="Segoe UI Semibold"/>
              </a:rPr>
              <a:t>Reviews, </a:t>
            </a:r>
            <a:r>
              <a:rPr sz="1800" b="1" spc="-5" dirty="0">
                <a:latin typeface="Segoe UI Semibold"/>
                <a:cs typeface="Segoe UI Semibold"/>
              </a:rPr>
              <a:t>1-on-1 Meetings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Active </a:t>
            </a:r>
            <a:r>
              <a:rPr sz="1800" b="1" dirty="0">
                <a:latin typeface="Segoe UI Semibold"/>
                <a:cs typeface="Segoe UI Semibold"/>
              </a:rPr>
              <a:t>Learning</a:t>
            </a:r>
            <a:r>
              <a:rPr lang="en-US" sz="1800" b="1" dirty="0">
                <a:latin typeface="Segoe UI Semibold"/>
                <a:cs typeface="Segoe UI Semibold"/>
              </a:rPr>
              <a:t> Activities)</a:t>
            </a:r>
            <a:r>
              <a:rPr sz="1800" b="1" dirty="0"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1981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3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Turn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4000" y="1297161"/>
            <a:ext cx="5373370" cy="2098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Come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2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code  snippets (each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less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than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5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lines) with type errors</a:t>
            </a:r>
            <a:r>
              <a:rPr sz="3600" b="1" spc="-1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and  their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corrections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220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36707" y="1331540"/>
            <a:ext cx="297307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Linking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error</a:t>
            </a:r>
            <a:r>
              <a:rPr sz="2200" b="1" spc="-8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examples: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221</a:t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7936707" y="2022216"/>
            <a:ext cx="3564890" cy="737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—Missing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import</a:t>
            </a:r>
            <a:r>
              <a:rPr sz="2200" b="1" spc="-5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statement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—Missing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classpath</a:t>
            </a:r>
            <a:r>
              <a:rPr sz="22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setting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36707" y="4611137"/>
            <a:ext cx="5325745" cy="213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Access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error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examples: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307340" marR="5080" indent="-307340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—Attempting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access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private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method/  property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object</a:t>
            </a:r>
            <a:endParaRPr sz="2200">
              <a:latin typeface="Segoe UI Semibold"/>
              <a:cs typeface="Segoe UI Semibold"/>
            </a:endParaRPr>
          </a:p>
          <a:p>
            <a:pPr marL="307340" marR="105410" indent="-307340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—Attempting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access 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instance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method/property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static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context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1283183"/>
            <a:ext cx="4431030" cy="1874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34035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Compiler Bugs: 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Linking </a:t>
            </a:r>
            <a:r>
              <a:rPr sz="3600" b="1" spc="-15" dirty="0">
                <a:solidFill>
                  <a:srgbClr val="8661C5"/>
                </a:solidFill>
                <a:latin typeface="Segoe UI Semibold"/>
                <a:cs typeface="Segoe UI Semibold"/>
              </a:rPr>
              <a:t>and</a:t>
            </a:r>
            <a:r>
              <a:rPr sz="3600" b="1" spc="-13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Access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dirty="0">
                <a:latin typeface="Segoe UI Semibold"/>
                <a:cs typeface="Segoe UI Semibold"/>
              </a:rPr>
              <a:t>Linking </a:t>
            </a:r>
            <a:r>
              <a:rPr sz="1800" b="1" spc="-5" dirty="0">
                <a:latin typeface="Segoe UI Semibold"/>
                <a:cs typeface="Segoe UI Semibold"/>
              </a:rPr>
              <a:t>errors occur when </a:t>
            </a:r>
            <a:r>
              <a:rPr sz="1800" b="1" spc="-10" dirty="0">
                <a:latin typeface="Segoe UI Semibold"/>
                <a:cs typeface="Segoe UI Semibold"/>
              </a:rPr>
              <a:t>java </a:t>
            </a:r>
            <a:r>
              <a:rPr sz="1800" b="1" spc="-5" dirty="0">
                <a:latin typeface="Segoe UI Semibold"/>
                <a:cs typeface="Segoe UI Semibold"/>
              </a:rPr>
              <a:t>cannot find  external class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definitions.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6672" y="3416631"/>
            <a:ext cx="450405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Access errors occur when </a:t>
            </a:r>
            <a:r>
              <a:rPr sz="1800" b="1" spc="5" dirty="0">
                <a:latin typeface="Segoe UI Semibold"/>
                <a:cs typeface="Segoe UI Semibold"/>
              </a:rPr>
              <a:t>trying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access a  method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property </a:t>
            </a:r>
            <a:r>
              <a:rPr sz="1800" b="1" spc="-5" dirty="0">
                <a:latin typeface="Segoe UI Semibold"/>
                <a:cs typeface="Segoe UI Semibold"/>
              </a:rPr>
              <a:t>that is not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available.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411345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Runtime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15" dirty="0">
                <a:latin typeface="Segoe UI Semibold"/>
                <a:cs typeface="Segoe UI Semibold"/>
              </a:rPr>
              <a:t>Bugs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Code compiled </a:t>
            </a:r>
            <a:r>
              <a:rPr sz="1800" b="1" spc="-15" dirty="0">
                <a:latin typeface="Segoe UI Semibold"/>
                <a:cs typeface="Segoe UI Semibold"/>
              </a:rPr>
              <a:t>successfully, </a:t>
            </a:r>
            <a:r>
              <a:rPr sz="1800" b="1" dirty="0">
                <a:latin typeface="Segoe UI Semibold"/>
                <a:cs typeface="Segoe UI Semibold"/>
              </a:rPr>
              <a:t>but </a:t>
            </a:r>
            <a:r>
              <a:rPr sz="1800" b="1" spc="-5" dirty="0">
                <a:latin typeface="Segoe UI Semibold"/>
                <a:cs typeface="Segoe UI Semibold"/>
              </a:rPr>
              <a:t>has errors  </a:t>
            </a:r>
            <a:r>
              <a:rPr sz="1800" b="1" dirty="0">
                <a:latin typeface="Segoe UI Semibold"/>
                <a:cs typeface="Segoe UI Semibold"/>
              </a:rPr>
              <a:t>during</a:t>
            </a:r>
            <a:r>
              <a:rPr sz="1800" b="1" spc="-5" dirty="0">
                <a:latin typeface="Segoe UI Semibold"/>
                <a:cs typeface="Segoe UI Semibold"/>
              </a:rPr>
              <a:t> runtime.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2908631"/>
            <a:ext cx="465455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some types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runtime </a:t>
            </a:r>
            <a:r>
              <a:rPr sz="1800" b="1" dirty="0">
                <a:latin typeface="Segoe UI Semibold"/>
                <a:cs typeface="Segoe UI Semibold"/>
              </a:rPr>
              <a:t>bugs </a:t>
            </a:r>
            <a:r>
              <a:rPr sz="1800" b="1" spc="-5" dirty="0">
                <a:latin typeface="Segoe UI Semibold"/>
                <a:cs typeface="Segoe UI Semibold"/>
              </a:rPr>
              <a:t>to the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31540"/>
            <a:ext cx="3411854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10" dirty="0">
                <a:solidFill>
                  <a:srgbClr val="8661C5"/>
                </a:solidFill>
                <a:latin typeface="Segoe UI Semibold"/>
                <a:cs typeface="Segoe UI Semibold"/>
              </a:rPr>
              <a:t>Memory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access</a:t>
            </a:r>
            <a:r>
              <a:rPr sz="2200" b="1" spc="-7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exceptions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2022216"/>
            <a:ext cx="3627754" cy="737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—Null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pointer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exception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—Array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index out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</a:t>
            </a:r>
            <a:r>
              <a:rPr sz="2200" b="1" spc="-8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bounds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109362"/>
            <a:ext cx="5702300" cy="320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10" dirty="0">
                <a:solidFill>
                  <a:srgbClr val="8661C5"/>
                </a:solidFill>
                <a:latin typeface="Segoe UI Semibold"/>
                <a:cs typeface="Segoe UI Semibold"/>
              </a:rPr>
              <a:t>Memory </a:t>
            </a: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management</a:t>
            </a:r>
            <a:r>
              <a:rPr sz="2200" b="1" spc="-2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errors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—Infinite loop </a:t>
            </a:r>
            <a:r>
              <a:rPr sz="2200" b="1" spc="-509" dirty="0">
                <a:solidFill>
                  <a:srgbClr val="3B2E58"/>
                </a:solidFill>
                <a:latin typeface="Segoe UI Semibold"/>
                <a:cs typeface="Segoe UI Semibold"/>
              </a:rPr>
              <a:t>—&gt;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out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memory/heap</a:t>
            </a:r>
            <a:r>
              <a:rPr sz="22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error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—Infinite recursion </a:t>
            </a:r>
            <a:r>
              <a:rPr sz="2200" b="1" spc="-505" dirty="0">
                <a:solidFill>
                  <a:srgbClr val="3B2E58"/>
                </a:solidFill>
                <a:latin typeface="Segoe UI Semibold"/>
                <a:cs typeface="Segoe UI Semibold"/>
              </a:rPr>
              <a:t>—&gt;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stack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overflow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Casting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error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Segoe UI Semibold"/>
              <a:cs typeface="Segoe UI Semibold"/>
            </a:endParaRPr>
          </a:p>
          <a:p>
            <a:pPr marL="320040" marR="1714500" indent="-30734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—runtime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type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does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not</a:t>
            </a:r>
            <a:r>
              <a:rPr sz="2200" b="1" spc="-9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match  specified casting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type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80860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Runtime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15" dirty="0">
                <a:latin typeface="Segoe UI Semibold"/>
                <a:cs typeface="Segoe UI Semibold"/>
              </a:rPr>
              <a:t>Bug: 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Examples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14573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8661C5"/>
                </a:solidFill>
                <a:latin typeface="Segoe UI Semibold"/>
                <a:cs typeface="Segoe UI Semibold"/>
              </a:rPr>
              <a:t>NullPointer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22216"/>
            <a:ext cx="463994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new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String[1];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System.out.println(array[0].length());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3109362"/>
            <a:ext cx="4474210" cy="213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ArrayIndexOutOfBounds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1523365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new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int[5];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array[0] =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1;</a:t>
            </a:r>
            <a:endParaRPr sz="2200">
              <a:latin typeface="Segoe UI Semibold"/>
              <a:cs typeface="Segoe UI Semibold"/>
            </a:endParaRPr>
          </a:p>
          <a:p>
            <a:pPr marL="469265" marR="5080" indent="-45720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0;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&lt;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array.length;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i++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  array[i] =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array[i-1]*2;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38531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Runtime Bug: 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Examples</a:t>
            </a:r>
            <a:r>
              <a:rPr sz="3600" b="1" spc="-10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(Corrected)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14573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8661C5"/>
                </a:solidFill>
                <a:latin typeface="Segoe UI Semibold"/>
                <a:cs typeface="Segoe UI Semibold"/>
              </a:rPr>
              <a:t>NullPointer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22216"/>
            <a:ext cx="463994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new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String[1];  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array[0] = </a:t>
            </a:r>
            <a:r>
              <a:rPr sz="22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“hello”;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System.out.println(array[0].length());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3465038"/>
            <a:ext cx="4431665" cy="213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ArrayIndexOutOfBounds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1480185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new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int[5];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array[0] =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1;</a:t>
            </a:r>
            <a:endParaRPr sz="2200">
              <a:latin typeface="Segoe UI Semibold"/>
              <a:cs typeface="Segoe UI Semibold"/>
            </a:endParaRPr>
          </a:p>
          <a:p>
            <a:pPr marL="469265" marR="5080" indent="-45720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= </a:t>
            </a:r>
            <a:r>
              <a:rPr sz="2200" b="1" spc="-5" dirty="0">
                <a:solidFill>
                  <a:srgbClr val="D59DFF"/>
                </a:solidFill>
                <a:latin typeface="Segoe UI Semibold"/>
                <a:cs typeface="Segoe UI Semibold"/>
              </a:rPr>
              <a:t>1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;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&lt;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array.length;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i++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  array[i] =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array[i-1]*2;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09626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Runtime Bug:  </a:t>
            </a:r>
            <a:r>
              <a:rPr sz="3600" b="1" spc="-40" dirty="0">
                <a:solidFill>
                  <a:srgbClr val="8661C5"/>
                </a:solidFill>
                <a:latin typeface="Segoe UI Semibold"/>
                <a:cs typeface="Segoe UI Semibold"/>
              </a:rPr>
              <a:t>Stack</a:t>
            </a:r>
            <a:r>
              <a:rPr sz="3600" b="1" spc="-12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8661C5"/>
                </a:solidFill>
                <a:latin typeface="Segoe UI Semibold"/>
                <a:cs typeface="Segoe UI Semibold"/>
              </a:rPr>
              <a:t>Overflow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399351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exp( 2,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3 )</a:t>
            </a:r>
            <a:r>
              <a:rPr sz="2200" b="1" spc="-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377893"/>
            <a:ext cx="3712210" cy="2515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exp( 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y</a:t>
            </a:r>
            <a:r>
              <a:rPr sz="2200" b="1" spc="-5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46926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x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==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0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469265" marR="1741170" indent="457200">
              <a:lnSpc>
                <a:spcPct val="10610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</a:t>
            </a:r>
            <a:r>
              <a:rPr sz="22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1;  else</a:t>
            </a:r>
            <a:endParaRPr sz="2200">
              <a:latin typeface="Segoe UI Semibold"/>
              <a:cs typeface="Segoe UI Semibold"/>
            </a:endParaRPr>
          </a:p>
          <a:p>
            <a:pPr marL="92710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x*exp(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y - 1</a:t>
            </a:r>
            <a:r>
              <a:rPr sz="22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096260" cy="1590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Runtime Bug:  </a:t>
            </a:r>
            <a:r>
              <a:rPr sz="3600" b="1" spc="-40" dirty="0">
                <a:solidFill>
                  <a:srgbClr val="8661C5"/>
                </a:solidFill>
                <a:latin typeface="Segoe UI Semibold"/>
                <a:cs typeface="Segoe UI Semibold"/>
              </a:rPr>
              <a:t>Stack</a:t>
            </a:r>
            <a:r>
              <a:rPr sz="3600" b="1" spc="-12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8661C5"/>
                </a:solidFill>
                <a:latin typeface="Segoe UI Semibold"/>
                <a:cs typeface="Segoe UI Semibold"/>
              </a:rPr>
              <a:t>Overflow 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(Corrected)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399351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exp( 2,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3 )</a:t>
            </a:r>
            <a:r>
              <a:rPr sz="2200" b="1" spc="-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377893"/>
            <a:ext cx="3712210" cy="25152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exp( 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y</a:t>
            </a:r>
            <a:r>
              <a:rPr sz="2200" b="1" spc="-5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46926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==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0</a:t>
            </a:r>
            <a:r>
              <a:rPr sz="22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469265" marR="1741170" indent="457200">
              <a:lnSpc>
                <a:spcPct val="10610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</a:t>
            </a:r>
            <a:r>
              <a:rPr sz="22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1;  else</a:t>
            </a:r>
            <a:endParaRPr sz="2200">
              <a:latin typeface="Segoe UI Semibold"/>
              <a:cs typeface="Segoe UI Semibold"/>
            </a:endParaRPr>
          </a:p>
          <a:p>
            <a:pPr marL="92710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x*exp(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y - 1</a:t>
            </a:r>
            <a:r>
              <a:rPr sz="22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916805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Logical</a:t>
            </a:r>
            <a:r>
              <a:rPr sz="3600" b="1" spc="-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Code compiles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runs without </a:t>
            </a:r>
            <a:r>
              <a:rPr sz="1800" b="1" dirty="0">
                <a:latin typeface="Segoe UI Semibold"/>
                <a:cs typeface="Segoe UI Semibold"/>
              </a:rPr>
              <a:t>printing  </a:t>
            </a:r>
            <a:r>
              <a:rPr sz="1800" b="1" spc="-5" dirty="0">
                <a:latin typeface="Segoe UI Semibold"/>
                <a:cs typeface="Segoe UI Semibold"/>
              </a:rPr>
              <a:t>errors, </a:t>
            </a:r>
            <a:r>
              <a:rPr sz="1800" b="1" dirty="0">
                <a:latin typeface="Segoe UI Semibold"/>
                <a:cs typeface="Segoe UI Semibold"/>
              </a:rPr>
              <a:t>but behavior does </a:t>
            </a:r>
            <a:r>
              <a:rPr sz="1800" b="1" spc="-5" dirty="0">
                <a:latin typeface="Segoe UI Semibold"/>
                <a:cs typeface="Segoe UI Semibold"/>
              </a:rPr>
              <a:t>not match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intentions.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2908631"/>
            <a:ext cx="31248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See the examples to the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right.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1345356"/>
            <a:ext cx="5316220" cy="61664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Iteration-related,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not iterating enough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—Removing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items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from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what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you’re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iterating</a:t>
            </a:r>
            <a:r>
              <a:rPr sz="18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</a:t>
            </a:r>
            <a:endParaRPr sz="1800">
              <a:latin typeface="Segoe UI Semibold"/>
              <a:cs typeface="Segoe UI Semibold"/>
            </a:endParaRPr>
          </a:p>
          <a:p>
            <a:pPr marL="264160" marR="245745" indent="-251460">
              <a:lnSpc>
                <a:spcPct val="101800"/>
              </a:lnSpc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—ArrayList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 utility; iterating with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loop i,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but 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removing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things</a:t>
            </a:r>
            <a:endParaRPr sz="1800">
              <a:latin typeface="Segoe UI Semibold"/>
              <a:cs typeface="Segoe UI Semibold"/>
            </a:endParaRPr>
          </a:p>
          <a:p>
            <a:pPr marL="12700" marR="2105025">
              <a:lnSpc>
                <a:spcPct val="203700"/>
              </a:lnSpc>
            </a:pP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Reassigning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variables 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Recursion (incorrect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base case)  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Pointer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errors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—linked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list example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Math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errors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—Integer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division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—Mod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 errors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—Angle for </a:t>
            </a:r>
            <a:r>
              <a:rPr sz="18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binary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tree</a:t>
            </a:r>
            <a:endParaRPr sz="1800">
              <a:latin typeface="Segoe UI Semibold"/>
              <a:cs typeface="Segoe UI Semibold"/>
            </a:endParaRPr>
          </a:p>
          <a:p>
            <a:pPr marL="286385" marR="5080" indent="-274320">
              <a:lnSpc>
                <a:spcPct val="101800"/>
              </a:lnSpc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—Floor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vs ceil vs truncation (miss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an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index in 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array,  </a:t>
            </a:r>
            <a:r>
              <a:rPr sz="1800" b="1" spc="10" dirty="0">
                <a:solidFill>
                  <a:srgbClr val="3B2E58"/>
                </a:solidFill>
                <a:latin typeface="Segoe UI Semibold"/>
                <a:cs typeface="Segoe UI Semibold"/>
              </a:rPr>
              <a:t>binary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search)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Pass-by-value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vs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Pass-by-reference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== versus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.equals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47027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Logical Bugs:  </a:t>
            </a:r>
            <a:r>
              <a:rPr sz="3600" b="1" spc="-25" dirty="0">
                <a:latin typeface="Segoe UI Semibold"/>
                <a:cs typeface="Segoe UI Semibold"/>
              </a:rPr>
              <a:t>Simple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374904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Unexpected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loop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termination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22216"/>
            <a:ext cx="3188970" cy="10928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2;</a:t>
            </a:r>
            <a:endParaRPr sz="2200">
              <a:latin typeface="Segoe UI Semibold"/>
              <a:cs typeface="Segoe UI Semibold"/>
            </a:endParaRPr>
          </a:p>
          <a:p>
            <a:pPr marL="469265" marR="5080" indent="-45720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0;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&lt;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3; i++</a:t>
            </a:r>
            <a:r>
              <a:rPr sz="2200" b="1" spc="-10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+=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total*total;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3465038"/>
            <a:ext cx="3993515" cy="3561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Incorrect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recursive base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case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exp( 2,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3 )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exp( 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y</a:t>
            </a:r>
            <a:r>
              <a:rPr sz="22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46926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==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0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469265" marR="1979295" indent="457200">
              <a:lnSpc>
                <a:spcPct val="10610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</a:t>
            </a:r>
            <a:r>
              <a:rPr sz="2200" b="1" spc="-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0;  else</a:t>
            </a:r>
            <a:endParaRPr sz="2200">
              <a:latin typeface="Segoe UI Semibold"/>
              <a:cs typeface="Segoe UI Semibold"/>
            </a:endParaRPr>
          </a:p>
          <a:p>
            <a:pPr marL="92710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x*exp(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y - 1</a:t>
            </a:r>
            <a:r>
              <a:rPr sz="22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470275" cy="1590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Logical Bugs:  </a:t>
            </a:r>
            <a:r>
              <a:rPr sz="3600" b="1" spc="-25" dirty="0">
                <a:latin typeface="Segoe UI Semibold"/>
                <a:cs typeface="Segoe UI Semibold"/>
              </a:rPr>
              <a:t>Simple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Examples  </a:t>
            </a:r>
            <a:r>
              <a:rPr sz="3600" b="1" spc="-25" dirty="0">
                <a:solidFill>
                  <a:srgbClr val="D59DFF"/>
                </a:solidFill>
                <a:latin typeface="Segoe UI Semibold"/>
                <a:cs typeface="Segoe UI Semibold"/>
              </a:rPr>
              <a:t>(Corrected)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229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374904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Unexpected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loop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termination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22216"/>
            <a:ext cx="3190240" cy="10928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=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2;</a:t>
            </a:r>
            <a:endParaRPr sz="2200">
              <a:latin typeface="Segoe UI Semibold"/>
              <a:cs typeface="Segoe UI Semibold"/>
            </a:endParaRPr>
          </a:p>
          <a:p>
            <a:pPr marL="469265" marR="5080" indent="-45720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0;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 &lt;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3; i++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r>
              <a:rPr sz="2200" b="1" dirty="0">
                <a:solidFill>
                  <a:srgbClr val="D59DFF"/>
                </a:solidFill>
                <a:latin typeface="Segoe UI Semibold"/>
                <a:cs typeface="Segoe UI Semibold"/>
              </a:rPr>
              <a:t>;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+=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total*total;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3465038"/>
            <a:ext cx="3993515" cy="3561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Incorrect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recursive base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case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System.out.println(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exp( 2,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3 )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exp( 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y</a:t>
            </a:r>
            <a:r>
              <a:rPr sz="22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46926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( 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==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0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469265" marR="2021205" indent="457200">
              <a:lnSpc>
                <a:spcPct val="10610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</a:t>
            </a:r>
            <a:r>
              <a:rPr sz="2200" b="1" spc="-7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D59DFF"/>
                </a:solidFill>
                <a:latin typeface="Segoe UI Semibold"/>
                <a:cs typeface="Segoe UI Semibold"/>
              </a:rPr>
              <a:t>1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;  else</a:t>
            </a:r>
            <a:endParaRPr sz="2200">
              <a:latin typeface="Segoe UI Semibold"/>
              <a:cs typeface="Segoe UI Semibold"/>
            </a:endParaRPr>
          </a:p>
          <a:p>
            <a:pPr marL="92710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return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x*exp(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x, y - 1</a:t>
            </a:r>
            <a:r>
              <a:rPr sz="22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);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64719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50" dirty="0">
                <a:solidFill>
                  <a:srgbClr val="50E6FF"/>
                </a:solidFill>
                <a:latin typeface="Segoe UI Semibold"/>
                <a:cs typeface="Segoe UI Semibold"/>
              </a:rPr>
              <a:t>Roles </a:t>
            </a:r>
            <a:r>
              <a:rPr sz="5250" b="1" spc="-20" dirty="0">
                <a:solidFill>
                  <a:srgbClr val="50E6FF"/>
                </a:solidFill>
                <a:latin typeface="Segoe UI Semibold"/>
                <a:cs typeface="Segoe UI Semibold"/>
              </a:rPr>
              <a:t>and</a:t>
            </a:r>
            <a:r>
              <a:rPr sz="5250" b="1" spc="-12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5250" b="1" spc="-30" dirty="0">
                <a:solidFill>
                  <a:srgbClr val="50E6FF"/>
                </a:solidFill>
                <a:latin typeface="Segoe UI Semibold"/>
                <a:cs typeface="Segoe UI Semibold"/>
              </a:rPr>
              <a:t>Boundaries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547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23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01</a:t>
            </a:r>
            <a:r>
              <a:rPr sz="1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Roles</a:t>
            </a:r>
            <a:r>
              <a:rPr sz="12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&amp;</a:t>
            </a:r>
            <a:r>
              <a:rPr sz="1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106908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58850" algn="l"/>
                <a:tab pos="1785620" algn="l"/>
                <a:tab pos="2719705" algn="l"/>
                <a:tab pos="3939540" algn="l"/>
                <a:tab pos="5244465" algn="l"/>
                <a:tab pos="5939790" algn="l"/>
                <a:tab pos="8163559" algn="l"/>
                <a:tab pos="9925685" algn="l"/>
              </a:tabLst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-</a:t>
            </a:r>
            <a:r>
              <a:rPr sz="1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rk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	</a:t>
            </a:r>
            <a:r>
              <a:rPr sz="1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om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ro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m</a:t>
            </a:r>
            <a:r>
              <a:rPr sz="12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ls	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o	</a:t>
            </a:r>
            <a:r>
              <a:rPr sz="1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3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ati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ng</a:t>
            </a:r>
            <a:r>
              <a:rPr sz="12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r>
              <a:rPr sz="12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raini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ng	</a:t>
            </a:r>
            <a:r>
              <a:rPr sz="1200" b="1" u="sng" spc="-2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ol</a:t>
            </a:r>
            <a:r>
              <a:rPr sz="1200" b="1" u="sng" spc="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u="sng" spc="-7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nd</a:t>
            </a:r>
            <a:r>
              <a:rPr sz="1200" b="1" u="sng" spc="-7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Bo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da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spc="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dirty="0">
                <a:solidFill>
                  <a:srgbClr val="50E6FF"/>
                </a:solidFill>
                <a:latin typeface="Segoe UI Semibold"/>
                <a:cs typeface="Segoe UI Semibold"/>
              </a:rPr>
              <a:t>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344670" cy="1590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Logical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Bugs: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40"/>
              </a:spcBef>
            </a:pP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Pass-by-reference</a:t>
            </a:r>
            <a:r>
              <a:rPr sz="3600" b="1" spc="-12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vs.  </a:t>
            </a:r>
            <a:r>
              <a:rPr sz="3600" b="1" spc="-35" dirty="0">
                <a:solidFill>
                  <a:srgbClr val="8661C5"/>
                </a:solidFill>
                <a:latin typeface="Segoe UI Semibold"/>
                <a:cs typeface="Segoe UI Semibold"/>
              </a:rPr>
              <a:t>Pass-by-value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479298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8661C5"/>
                </a:solidFill>
                <a:latin typeface="Segoe UI Semibold"/>
                <a:cs typeface="Segoe UI Semibold"/>
              </a:rPr>
              <a:t>Related: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primitives vs. </a:t>
            </a:r>
            <a:r>
              <a:rPr sz="22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reference</a:t>
            </a:r>
            <a:r>
              <a:rPr sz="22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types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42613"/>
            <a:ext cx="883919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8661C5"/>
                </a:solidFill>
                <a:latin typeface="Segoe UI Semibold"/>
                <a:cs typeface="Segoe UI Semibold"/>
              </a:rPr>
              <a:t>In</a:t>
            </a:r>
            <a:r>
              <a:rPr sz="2200" b="1" spc="-8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Java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2733290"/>
            <a:ext cx="463613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27380" marR="840740" indent="-6146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—primitives </a:t>
            </a:r>
            <a:r>
              <a:rPr sz="2200" b="1" spc="-530" dirty="0">
                <a:solidFill>
                  <a:srgbClr val="3B2E58"/>
                </a:solidFill>
                <a:latin typeface="Segoe UI Semibold"/>
                <a:cs typeface="Segoe UI Semibold"/>
              </a:rPr>
              <a:t>—&gt;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pass-by-value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copy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value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onto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stack</a:t>
            </a:r>
            <a:endParaRPr sz="2200">
              <a:latin typeface="Segoe UI Semibold"/>
              <a:cs typeface="Segoe UI Semibold"/>
            </a:endParaRPr>
          </a:p>
          <a:p>
            <a:pPr marL="61023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(cannot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modify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source</a:t>
            </a:r>
            <a:r>
              <a:rPr sz="2200" b="1" spc="-7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variable)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4155715"/>
            <a:ext cx="501269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27380" marR="5080" indent="-614680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—reference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types </a:t>
            </a:r>
            <a:r>
              <a:rPr sz="2200" b="1" spc="-530" dirty="0">
                <a:solidFill>
                  <a:srgbClr val="3B2E58"/>
                </a:solidFill>
                <a:latin typeface="Segoe UI Semibold"/>
                <a:cs typeface="Segoe UI Semibold"/>
              </a:rPr>
              <a:t>—&gt;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pass-by-reference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copy address onto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stack</a:t>
            </a:r>
            <a:endParaRPr sz="2200">
              <a:latin typeface="Segoe UI Semibold"/>
              <a:cs typeface="Segoe UI Semibold"/>
            </a:endParaRPr>
          </a:p>
          <a:p>
            <a:pPr marL="610235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(can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modify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source</a:t>
            </a:r>
            <a:r>
              <a:rPr sz="22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variable)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86854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Pass-by-value  </a:t>
            </a:r>
            <a:r>
              <a:rPr sz="3600" b="1" spc="-25" dirty="0">
                <a:latin typeface="Segoe UI Semibold"/>
                <a:cs typeface="Segoe UI Semibold"/>
              </a:rPr>
              <a:t>(primitive </a:t>
            </a:r>
            <a:r>
              <a:rPr sz="3600" b="1" spc="-20" dirty="0">
                <a:latin typeface="Segoe UI Semibold"/>
                <a:cs typeface="Segoe UI Semibold"/>
              </a:rPr>
              <a:t>types </a:t>
            </a:r>
            <a:r>
              <a:rPr sz="3600" b="1" spc="-10" dirty="0">
                <a:latin typeface="Segoe UI Semibold"/>
                <a:cs typeface="Segoe UI Semibold"/>
              </a:rPr>
              <a:t>in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45" dirty="0">
                <a:latin typeface="Segoe UI Semibold"/>
                <a:cs typeface="Segoe UI Semibold"/>
              </a:rPr>
              <a:t>Java)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11144"/>
            <a:ext cx="115506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=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3;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f(a);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733569"/>
            <a:ext cx="4861560" cy="21596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void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469265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b++;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variable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will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remain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with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value</a:t>
            </a:r>
            <a:r>
              <a:rPr sz="22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3.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75551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latin typeface="Segoe UI Semibold"/>
                <a:cs typeface="Segoe UI Semibold"/>
              </a:rPr>
              <a:t>Pass-by-reference  </a:t>
            </a:r>
            <a:r>
              <a:rPr sz="3600" b="1" spc="-20" dirty="0">
                <a:latin typeface="Segoe UI Semibold"/>
                <a:cs typeface="Segoe UI Semibold"/>
              </a:rPr>
              <a:t>(objects, arrays </a:t>
            </a:r>
            <a:r>
              <a:rPr sz="3600" b="1" spc="-10" dirty="0">
                <a:latin typeface="Segoe UI Semibold"/>
                <a:cs typeface="Segoe UI Semibold"/>
              </a:rPr>
              <a:t>in</a:t>
            </a:r>
            <a:r>
              <a:rPr sz="3600" b="1" spc="-120" dirty="0">
                <a:latin typeface="Segoe UI Semibold"/>
                <a:cs typeface="Segoe UI Semibold"/>
              </a:rPr>
              <a:t> </a:t>
            </a:r>
            <a:r>
              <a:rPr sz="3600" b="1" spc="-45" dirty="0">
                <a:latin typeface="Segoe UI Semibold"/>
                <a:cs typeface="Segoe UI Semibold"/>
              </a:rPr>
              <a:t>Java)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11144"/>
            <a:ext cx="241871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=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new</a:t>
            </a:r>
            <a:r>
              <a:rPr sz="2200" b="1" spc="-10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int[1];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a[0] =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0;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f(a);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733569"/>
            <a:ext cx="4846320" cy="21596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public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void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f(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int[]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)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{</a:t>
            </a:r>
            <a:endParaRPr sz="2200">
              <a:latin typeface="Segoe UI Semibold"/>
              <a:cs typeface="Segoe UI Semibold"/>
            </a:endParaRPr>
          </a:p>
          <a:p>
            <a:pPr marL="243204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b[0]++;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}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a[0]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will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incremented 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value</a:t>
            </a:r>
            <a:r>
              <a:rPr sz="22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4448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40" dirty="0">
                <a:latin typeface="Segoe UI Semibold"/>
                <a:cs typeface="Segoe UI Semibold"/>
              </a:rPr>
              <a:t>Style </a:t>
            </a:r>
            <a:r>
              <a:rPr sz="3600" b="1" spc="-15" dirty="0">
                <a:latin typeface="Segoe UI Semibold"/>
                <a:cs typeface="Segoe UI Semibold"/>
              </a:rPr>
              <a:t>and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Design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24007" y="1331540"/>
            <a:ext cx="13938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Comments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2042613"/>
            <a:ext cx="5369560" cy="53390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Modularity</a:t>
            </a:r>
            <a:endParaRPr sz="2200">
              <a:latin typeface="Segoe UI Semibold"/>
              <a:cs typeface="Segoe UI Semibold"/>
            </a:endParaRPr>
          </a:p>
          <a:p>
            <a:pPr marL="12700" marR="3872229">
              <a:lnSpc>
                <a:spcPct val="212100"/>
              </a:lnSpc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Camel case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Indentation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Curly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braces/line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break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—be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consistent</a:t>
            </a:r>
            <a:endParaRPr sz="2200">
              <a:latin typeface="Segoe UI Semibold"/>
              <a:cs typeface="Segoe UI Semibold"/>
            </a:endParaRPr>
          </a:p>
          <a:p>
            <a:pPr marL="12700" marR="744855">
              <a:lnSpc>
                <a:spcPct val="212100"/>
              </a:lnSpc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Appropriate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naming, comments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Appropriate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choice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data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structure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—e.g.,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instead 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10 variables, use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</a:t>
            </a:r>
            <a:r>
              <a:rPr sz="2200" b="1" spc="-5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array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Repetitive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code </a:t>
            </a:r>
            <a:r>
              <a:rPr sz="2200" b="1" spc="-530" dirty="0">
                <a:solidFill>
                  <a:srgbClr val="3B2E58"/>
                </a:solidFill>
                <a:latin typeface="Segoe UI Semibold"/>
                <a:cs typeface="Segoe UI Semibold"/>
              </a:rPr>
              <a:t>—&gt;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loops,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functions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388429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Effective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feedback:  Be</a:t>
            </a:r>
            <a:r>
              <a:rPr sz="36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wise!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234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65391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Remember </a:t>
            </a: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3600" b="1" spc="-1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Role...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/>
          <p:nvPr/>
        </p:nvSpPr>
        <p:spPr>
          <a:xfrm>
            <a:off x="8783637" y="1402562"/>
            <a:ext cx="787400" cy="430530"/>
          </a:xfrm>
          <a:custGeom>
            <a:avLst/>
            <a:gdLst/>
            <a:ahLst/>
            <a:cxnLst/>
            <a:rect l="l" t="t" r="r" b="b"/>
            <a:pathLst>
              <a:path w="787400" h="430530">
                <a:moveTo>
                  <a:pt x="0" y="430009"/>
                </a:moveTo>
                <a:lnTo>
                  <a:pt x="786892" y="430009"/>
                </a:lnTo>
                <a:lnTo>
                  <a:pt x="786892" y="0"/>
                </a:lnTo>
                <a:lnTo>
                  <a:pt x="0" y="0"/>
                </a:lnTo>
                <a:lnTo>
                  <a:pt x="0" y="430009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314431" y="2907715"/>
            <a:ext cx="1828800" cy="430530"/>
          </a:xfrm>
          <a:custGeom>
            <a:avLst/>
            <a:gdLst/>
            <a:ahLst/>
            <a:cxnLst/>
            <a:rect l="l" t="t" r="r" b="b"/>
            <a:pathLst>
              <a:path w="1828800" h="430529">
                <a:moveTo>
                  <a:pt x="0" y="430009"/>
                </a:moveTo>
                <a:lnTo>
                  <a:pt x="1828800" y="430009"/>
                </a:lnTo>
                <a:lnTo>
                  <a:pt x="1828800" y="0"/>
                </a:lnTo>
                <a:lnTo>
                  <a:pt x="0" y="0"/>
                </a:lnTo>
                <a:lnTo>
                  <a:pt x="0" y="430009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14564" y="3411740"/>
            <a:ext cx="1993900" cy="430530"/>
          </a:xfrm>
          <a:custGeom>
            <a:avLst/>
            <a:gdLst/>
            <a:ahLst/>
            <a:cxnLst/>
            <a:rect l="l" t="t" r="r" b="b"/>
            <a:pathLst>
              <a:path w="1993900" h="430529">
                <a:moveTo>
                  <a:pt x="0" y="430009"/>
                </a:moveTo>
                <a:lnTo>
                  <a:pt x="1993392" y="430009"/>
                </a:lnTo>
                <a:lnTo>
                  <a:pt x="1993392" y="0"/>
                </a:lnTo>
                <a:lnTo>
                  <a:pt x="0" y="0"/>
                </a:lnTo>
                <a:lnTo>
                  <a:pt x="0" y="430009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7874000" y="1297161"/>
            <a:ext cx="56546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…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not to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fix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program</a:t>
            </a:r>
            <a:r>
              <a:rPr sz="3600" b="1" spc="-28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235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74000" y="1805110"/>
            <a:ext cx="4926965" cy="2098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run</a:t>
            </a:r>
            <a:r>
              <a:rPr sz="36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correctly.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4079"/>
              </a:spcBef>
            </a:pP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…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is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give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effective 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the</a:t>
            </a:r>
            <a:r>
              <a:rPr sz="3600" b="1" spc="-1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learner!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24597" y="1297161"/>
            <a:ext cx="5074920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8419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8661C5"/>
                </a:solidFill>
                <a:latin typeface="Segoe UI Semibold"/>
                <a:cs typeface="Segoe UI Semibold"/>
              </a:rPr>
              <a:t>Not </a:t>
            </a:r>
            <a:r>
              <a:rPr sz="36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so</a:t>
            </a:r>
            <a:r>
              <a:rPr sz="3600" b="1" spc="-7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wise...</a:t>
            </a:r>
            <a:endParaRPr sz="3600">
              <a:latin typeface="Segoe UI Semibold"/>
              <a:cs typeface="Segoe UI Semibold"/>
            </a:endParaRPr>
          </a:p>
          <a:p>
            <a:pPr marL="123825" marR="5080" indent="-111760">
              <a:lnSpc>
                <a:spcPct val="101800"/>
              </a:lnSpc>
              <a:spcBef>
                <a:spcPts val="1839"/>
              </a:spcBef>
            </a:pPr>
            <a:r>
              <a:rPr sz="1800" b="1" spc="-35" dirty="0">
                <a:latin typeface="Segoe UI Semibold"/>
                <a:cs typeface="Segoe UI Semibold"/>
              </a:rPr>
              <a:t>“Your </a:t>
            </a:r>
            <a:r>
              <a:rPr sz="1800" b="1" spc="-5" dirty="0">
                <a:latin typeface="Segoe UI Semibold"/>
                <a:cs typeface="Segoe UI Semibold"/>
              </a:rPr>
              <a:t>program </a:t>
            </a:r>
            <a:r>
              <a:rPr sz="1800" b="1" dirty="0">
                <a:latin typeface="Segoe UI Semibold"/>
                <a:cs typeface="Segoe UI Semibold"/>
              </a:rPr>
              <a:t>did </a:t>
            </a:r>
            <a:r>
              <a:rPr sz="1800" b="1" spc="-5" dirty="0">
                <a:latin typeface="Segoe UI Semibold"/>
                <a:cs typeface="Segoe UI Semibold"/>
              </a:rPr>
              <a:t>not </a:t>
            </a:r>
            <a:r>
              <a:rPr sz="1800" b="1" dirty="0">
                <a:latin typeface="Segoe UI Semibold"/>
                <a:cs typeface="Segoe UI Semibold"/>
              </a:rPr>
              <a:t>meet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assignment  </a:t>
            </a:r>
            <a:r>
              <a:rPr sz="1800" b="1" spc="-10" dirty="0">
                <a:latin typeface="Segoe UI Semibold"/>
                <a:cs typeface="Segoe UI Semibold"/>
              </a:rPr>
              <a:t>requirements. </a:t>
            </a:r>
            <a:r>
              <a:rPr sz="1800" b="1" dirty="0">
                <a:latin typeface="Segoe UI Semibold"/>
                <a:cs typeface="Segoe UI Semibold"/>
              </a:rPr>
              <a:t>I </a:t>
            </a:r>
            <a:r>
              <a:rPr sz="1800" b="1" spc="-5" dirty="0">
                <a:latin typeface="Segoe UI Semibold"/>
                <a:cs typeface="Segoe UI Semibold"/>
              </a:rPr>
              <a:t>spent </a:t>
            </a:r>
            <a:r>
              <a:rPr sz="1800" b="1" dirty="0">
                <a:latin typeface="Segoe UI Semibold"/>
                <a:cs typeface="Segoe UI Semibold"/>
              </a:rPr>
              <a:t>hours </a:t>
            </a:r>
            <a:r>
              <a:rPr sz="1800" b="1" spc="-5" dirty="0">
                <a:latin typeface="Segoe UI Semibold"/>
                <a:cs typeface="Segoe UI Semibold"/>
              </a:rPr>
              <a:t>figuring out how to  fix it, so </a:t>
            </a:r>
            <a:r>
              <a:rPr sz="1800" b="1" dirty="0">
                <a:latin typeface="Segoe UI Semibold"/>
                <a:cs typeface="Segoe UI Semibold"/>
              </a:rPr>
              <a:t>please </a:t>
            </a:r>
            <a:r>
              <a:rPr sz="1800" b="1" spc="-5" dirty="0">
                <a:latin typeface="Segoe UI Semibold"/>
                <a:cs typeface="Segoe UI Semibold"/>
              </a:rPr>
              <a:t>look </a:t>
            </a:r>
            <a:r>
              <a:rPr sz="1800" b="1" dirty="0">
                <a:latin typeface="Segoe UI Semibold"/>
                <a:cs typeface="Segoe UI Semibold"/>
              </a:rPr>
              <a:t>at </a:t>
            </a:r>
            <a:r>
              <a:rPr sz="1800" b="1" spc="-5" dirty="0">
                <a:latin typeface="Segoe UI Semibold"/>
                <a:cs typeface="Segoe UI Semibold"/>
              </a:rPr>
              <a:t>the specific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corrections</a:t>
            </a:r>
            <a:endParaRPr sz="1800">
              <a:latin typeface="Segoe UI Semibold"/>
              <a:cs typeface="Segoe UI Semibold"/>
            </a:endParaRPr>
          </a:p>
          <a:p>
            <a:pPr marL="123825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I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25" dirty="0">
                <a:latin typeface="Segoe UI Semibold"/>
                <a:cs typeface="Segoe UI Semibold"/>
              </a:rPr>
              <a:t>suggest.”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236</a:t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18875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73287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54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825495" y="1297161"/>
            <a:ext cx="5871210" cy="4439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4925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D59DFF"/>
                </a:solidFill>
                <a:latin typeface="Segoe UI Semibold"/>
                <a:cs typeface="Segoe UI Semibold"/>
              </a:rPr>
              <a:t>Wise!</a:t>
            </a:r>
            <a:endParaRPr sz="3600" dirty="0">
              <a:latin typeface="Segoe UI Semibold"/>
              <a:cs typeface="Segoe UI Semibold"/>
            </a:endParaRPr>
          </a:p>
          <a:p>
            <a:pPr marL="123825" marR="5080" indent="-111760">
              <a:lnSpc>
                <a:spcPct val="101800"/>
              </a:lnSpc>
              <a:spcBef>
                <a:spcPts val="1839"/>
              </a:spcBef>
            </a:pP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“It’s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clear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put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into this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code—you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seem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really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learn.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However,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program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requirements.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spent  </a:t>
            </a:r>
            <a:r>
              <a:rPr lang="en-US"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figuring out how to fix it, so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please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specific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corrections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suggest.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hopefully help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recognize where you 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gaps. </a:t>
            </a:r>
            <a:r>
              <a:rPr sz="18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back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lecture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notes to run the  sample code on conditionals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starting point. After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encourage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correcting 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 without looking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my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corrections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see 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find  some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on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own.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Remember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also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seek help in office hours 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stuck 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future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assignment!”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237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rp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333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9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4521200" cy="49650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solidFill>
                  <a:srgbClr val="FFFFFF"/>
                </a:solidFill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316865">
              <a:lnSpc>
                <a:spcPts val="4000"/>
              </a:lnSpc>
              <a:spcBef>
                <a:spcPts val="575"/>
              </a:spcBef>
            </a:pP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Pairs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Small</a:t>
            </a:r>
            <a:r>
              <a:rPr sz="3600" b="1" spc="-1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Activity</a:t>
            </a:r>
            <a:endParaRPr sz="3600">
              <a:latin typeface="Segoe UI Semibold"/>
              <a:cs typeface="Segoe UI Semibold"/>
            </a:endParaRPr>
          </a:p>
          <a:p>
            <a:pPr marL="12700" marR="57150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Work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snippets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together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feedback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specific 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errors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style/design. 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should  annotate the feedback with its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type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(compiler,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runtime, logical,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style/design).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84150">
              <a:lnSpc>
                <a:spcPct val="101800"/>
              </a:lnSpc>
              <a:spcBef>
                <a:spcPts val="5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switch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giving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summary feedback.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 up with one version that is “not so  wise”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revised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version that is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wise.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such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short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snippets, this will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course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little contrived,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purpose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and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discuss!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333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59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063140" y="1382519"/>
            <a:ext cx="3868475" cy="8873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8061967" y="3176304"/>
            <a:ext cx="5902818" cy="14662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025960" y="5452039"/>
            <a:ext cx="5410455" cy="150951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238</a:t>
            </a:fld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4254679"/>
            <a:ext cx="4521200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18415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switch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giving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summary feedback.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 up with one version that is “not so  wise”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revised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version that is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wise.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such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short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snippets, this will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course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little contrived,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purpose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and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discuss!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986308"/>
            <a:ext cx="4236085" cy="3009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solidFill>
                  <a:srgbClr val="FFFFFF"/>
                </a:solidFill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32384">
              <a:lnSpc>
                <a:spcPts val="4000"/>
              </a:lnSpc>
              <a:spcBef>
                <a:spcPts val="575"/>
              </a:spcBef>
            </a:pP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Pairs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Small</a:t>
            </a:r>
            <a:r>
              <a:rPr sz="3600" b="1" spc="-1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Activity</a:t>
            </a:r>
            <a:endParaRPr sz="3600">
              <a:latin typeface="Segoe UI Semibold"/>
              <a:cs typeface="Segoe UI Semibold"/>
            </a:endParaRPr>
          </a:p>
          <a:p>
            <a:pPr marL="12700" marR="28702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Work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snippets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together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feedback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specific 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errors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style/design. 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should  annotate the feedback with its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type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(compiler,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runtime, logical,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style/design).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333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9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063140" y="1382519"/>
            <a:ext cx="3868475" cy="88731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8061967" y="3176304"/>
            <a:ext cx="5902818" cy="1466236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025960" y="5452039"/>
            <a:ext cx="5410455" cy="1509511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 txBox="1"/>
          <p:nvPr/>
        </p:nvSpPr>
        <p:spPr>
          <a:xfrm>
            <a:off x="10667492" y="1105042"/>
            <a:ext cx="1760855" cy="4425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Syntax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error:</a:t>
            </a:r>
            <a:endParaRPr sz="1400">
              <a:latin typeface="Segoe UI Semibold"/>
              <a:cs typeface="Segoe UI Semibold"/>
            </a:endParaRPr>
          </a:p>
          <a:p>
            <a:pPr marL="12700">
              <a:lnSpc>
                <a:spcPts val="1639"/>
              </a:lnSpc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should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be</a:t>
            </a:r>
            <a:r>
              <a:rPr sz="1400" b="1" spc="-8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semi-colon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667492" y="2441742"/>
            <a:ext cx="3717290" cy="645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Logical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error:</a:t>
            </a:r>
            <a:endParaRPr sz="1400">
              <a:latin typeface="Segoe UI Semibold"/>
              <a:cs typeface="Segoe UI Semibold"/>
            </a:endParaRPr>
          </a:p>
          <a:p>
            <a:pPr marL="12700" marR="5080">
              <a:lnSpc>
                <a:spcPts val="1600"/>
              </a:lnSpc>
              <a:spcBef>
                <a:spcPts val="80"/>
              </a:spcBef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use .equals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for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(logical) </a:t>
            </a: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String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equality </a:t>
            </a: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testing 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mystring.equals (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“Hello,</a:t>
            </a:r>
            <a:r>
              <a:rPr sz="14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World”)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667492" y="4800259"/>
            <a:ext cx="1582420" cy="442595"/>
          </a:xfrm>
          <a:prstGeom prst="rect">
            <a:avLst/>
          </a:prstGeom>
        </p:spPr>
        <p:txBody>
          <a:bodyPr vert="horz" wrap="square" lIns="0" tIns="27939" rIns="0" bIns="0" rtlCol="0">
            <a:spAutoFit/>
          </a:bodyPr>
          <a:lstStyle/>
          <a:p>
            <a:pPr marL="12700" marR="5080">
              <a:lnSpc>
                <a:spcPts val="1600"/>
              </a:lnSpc>
              <a:spcBef>
                <a:spcPts val="219"/>
              </a:spcBef>
            </a:pP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Syntax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error:  missing</a:t>
            </a:r>
            <a:r>
              <a:rPr sz="1400" b="1" spc="-9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semi-colon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034826" y="5587735"/>
            <a:ext cx="3302000" cy="645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Runtime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error:</a:t>
            </a:r>
            <a:endParaRPr sz="1400">
              <a:latin typeface="Segoe UI Semibold"/>
              <a:cs typeface="Segoe UI Semibold"/>
            </a:endParaRPr>
          </a:p>
          <a:p>
            <a:pPr marL="12700" marR="5080">
              <a:lnSpc>
                <a:spcPts val="1600"/>
              </a:lnSpc>
              <a:spcBef>
                <a:spcPts val="80"/>
              </a:spcBef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ArrayIndexOutOfBounds in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first </a:t>
            </a: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iteration 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instead, </a:t>
            </a:r>
            <a:r>
              <a:rPr sz="1400" b="1" spc="5" dirty="0">
                <a:solidFill>
                  <a:srgbClr val="8661C5"/>
                </a:solidFill>
                <a:latin typeface="Segoe UI Semibold"/>
                <a:cs typeface="Segoe UI Semibold"/>
              </a:rPr>
              <a:t>start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at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index</a:t>
            </a:r>
            <a:r>
              <a:rPr sz="14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4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0565790" y="7008891"/>
            <a:ext cx="3808095" cy="64579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639"/>
              </a:lnSpc>
              <a:spcBef>
                <a:spcPts val="100"/>
              </a:spcBef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Compiler</a:t>
            </a:r>
            <a:r>
              <a:rPr sz="1400" b="1" spc="-1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error:</a:t>
            </a:r>
            <a:endParaRPr sz="1400">
              <a:latin typeface="Segoe UI Semibold"/>
              <a:cs typeface="Segoe UI Semibold"/>
            </a:endParaRPr>
          </a:p>
          <a:p>
            <a:pPr marL="12700">
              <a:lnSpc>
                <a:spcPts val="1600"/>
              </a:lnSpc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identifier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i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is not valid outside the</a:t>
            </a:r>
            <a:r>
              <a:rPr sz="14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loop</a:t>
            </a:r>
            <a:endParaRPr sz="1400">
              <a:latin typeface="Segoe UI Semibold"/>
              <a:cs typeface="Segoe UI Semibold"/>
            </a:endParaRPr>
          </a:p>
          <a:p>
            <a:pPr marL="12700">
              <a:lnSpc>
                <a:spcPts val="1639"/>
              </a:lnSpc>
            </a:pP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since the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first </a:t>
            </a:r>
            <a:r>
              <a:rPr sz="1400" b="1" spc="-5" dirty="0">
                <a:solidFill>
                  <a:srgbClr val="8661C5"/>
                </a:solidFill>
                <a:latin typeface="Segoe UI Semibold"/>
                <a:cs typeface="Segoe UI Semibold"/>
              </a:rPr>
              <a:t>value is intended, use</a:t>
            </a:r>
            <a:r>
              <a:rPr sz="1400" b="1" spc="-8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8661C5"/>
                </a:solidFill>
                <a:latin typeface="Segoe UI Semibold"/>
                <a:cs typeface="Segoe UI Semibold"/>
              </a:rPr>
              <a:t>myarray[0]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9968395" y="1775455"/>
            <a:ext cx="168833" cy="16879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0402608" y="5445754"/>
            <a:ext cx="168833" cy="16879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9245320" y="5822191"/>
            <a:ext cx="168833" cy="16879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3040866" y="6789573"/>
            <a:ext cx="168833" cy="16879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288005" y="3480796"/>
            <a:ext cx="252729" cy="252729"/>
          </a:xfrm>
          <a:custGeom>
            <a:avLst/>
            <a:gdLst/>
            <a:ahLst/>
            <a:cxnLst/>
            <a:rect l="l" t="t" r="r" b="b"/>
            <a:pathLst>
              <a:path w="252729" h="252729">
                <a:moveTo>
                  <a:pt x="126149" y="252209"/>
                </a:moveTo>
                <a:lnTo>
                  <a:pt x="175252" y="242284"/>
                </a:lnTo>
                <a:lnTo>
                  <a:pt x="215350" y="215225"/>
                </a:lnTo>
                <a:lnTo>
                  <a:pt x="242385" y="175105"/>
                </a:lnTo>
                <a:lnTo>
                  <a:pt x="252298" y="125996"/>
                </a:lnTo>
                <a:lnTo>
                  <a:pt x="242385" y="76927"/>
                </a:lnTo>
                <a:lnTo>
                  <a:pt x="215350" y="36880"/>
                </a:lnTo>
                <a:lnTo>
                  <a:pt x="175252" y="9892"/>
                </a:lnTo>
                <a:lnTo>
                  <a:pt x="126149" y="0"/>
                </a:lnTo>
                <a:lnTo>
                  <a:pt x="77045" y="9892"/>
                </a:lnTo>
                <a:lnTo>
                  <a:pt x="36947" y="36880"/>
                </a:lnTo>
                <a:lnTo>
                  <a:pt x="9913" y="76927"/>
                </a:lnTo>
                <a:lnTo>
                  <a:pt x="0" y="125996"/>
                </a:lnTo>
                <a:lnTo>
                  <a:pt x="9913" y="175105"/>
                </a:lnTo>
                <a:lnTo>
                  <a:pt x="36947" y="215225"/>
                </a:lnTo>
                <a:lnTo>
                  <a:pt x="77045" y="242284"/>
                </a:lnTo>
                <a:lnTo>
                  <a:pt x="126149" y="252209"/>
                </a:lnTo>
                <a:close/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0052811" y="1225351"/>
            <a:ext cx="518795" cy="554355"/>
          </a:xfrm>
          <a:custGeom>
            <a:avLst/>
            <a:gdLst/>
            <a:ahLst/>
            <a:cxnLst/>
            <a:rect l="l" t="t" r="r" b="b"/>
            <a:pathLst>
              <a:path w="518795" h="554355">
                <a:moveTo>
                  <a:pt x="0" y="554037"/>
                </a:moveTo>
                <a:lnTo>
                  <a:pt x="0" y="0"/>
                </a:lnTo>
                <a:lnTo>
                  <a:pt x="518629" y="0"/>
                </a:lnTo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423044" y="2569170"/>
            <a:ext cx="1139825" cy="894080"/>
          </a:xfrm>
          <a:custGeom>
            <a:avLst/>
            <a:gdLst/>
            <a:ahLst/>
            <a:cxnLst/>
            <a:rect l="l" t="t" r="r" b="b"/>
            <a:pathLst>
              <a:path w="1139825" h="894079">
                <a:moveTo>
                  <a:pt x="0" y="893762"/>
                </a:moveTo>
                <a:lnTo>
                  <a:pt x="0" y="0"/>
                </a:lnTo>
                <a:lnTo>
                  <a:pt x="1139507" y="0"/>
                </a:lnTo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0488771" y="4939107"/>
            <a:ext cx="109855" cy="497840"/>
          </a:xfrm>
          <a:custGeom>
            <a:avLst/>
            <a:gdLst/>
            <a:ahLst/>
            <a:cxnLst/>
            <a:rect l="l" t="t" r="r" b="b"/>
            <a:pathLst>
              <a:path w="109854" h="497839">
                <a:moveTo>
                  <a:pt x="0" y="497484"/>
                </a:moveTo>
                <a:lnTo>
                  <a:pt x="0" y="0"/>
                </a:lnTo>
                <a:lnTo>
                  <a:pt x="109372" y="0"/>
                </a:lnTo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3218583" y="6882801"/>
            <a:ext cx="927735" cy="423545"/>
          </a:xfrm>
          <a:custGeom>
            <a:avLst/>
            <a:gdLst/>
            <a:ahLst/>
            <a:cxnLst/>
            <a:rect l="l" t="t" r="r" b="b"/>
            <a:pathLst>
              <a:path w="927734" h="423545">
                <a:moveTo>
                  <a:pt x="706335" y="423468"/>
                </a:moveTo>
                <a:lnTo>
                  <a:pt x="927430" y="423468"/>
                </a:lnTo>
                <a:lnTo>
                  <a:pt x="927430" y="0"/>
                </a:lnTo>
                <a:lnTo>
                  <a:pt x="0" y="0"/>
                </a:lnTo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9338627" y="5713608"/>
            <a:ext cx="1625600" cy="99695"/>
          </a:xfrm>
          <a:custGeom>
            <a:avLst/>
            <a:gdLst/>
            <a:ahLst/>
            <a:cxnLst/>
            <a:rect l="l" t="t" r="r" b="b"/>
            <a:pathLst>
              <a:path w="1625600" h="99695">
                <a:moveTo>
                  <a:pt x="0" y="99618"/>
                </a:moveTo>
                <a:lnTo>
                  <a:pt x="0" y="0"/>
                </a:lnTo>
                <a:lnTo>
                  <a:pt x="1625282" y="0"/>
                </a:lnTo>
              </a:path>
            </a:pathLst>
          </a:custGeom>
          <a:ln w="17780">
            <a:solidFill>
              <a:srgbClr val="8661C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239</a:t>
            </a:fld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1130"/>
            <a:ext cx="4388485" cy="2204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Mentoring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15" dirty="0">
                <a:latin typeface="Segoe UI Semibold"/>
                <a:cs typeface="Segoe UI Semibold"/>
              </a:rPr>
              <a:t>Story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latin typeface="Segoe UI Semibold"/>
                <a:cs typeface="Segoe UI Semibold"/>
              </a:rPr>
              <a:t>has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10" dirty="0">
                <a:latin typeface="Segoe UI Semibold"/>
                <a:cs typeface="Segoe UI Semibold"/>
              </a:rPr>
              <a:t>story </a:t>
            </a:r>
            <a:r>
              <a:rPr sz="1800" b="1" spc="-10" dirty="0">
                <a:latin typeface="Segoe UI Semibold"/>
                <a:cs typeface="Segoe UI Semibold"/>
              </a:rPr>
              <a:t>to share </a:t>
            </a:r>
            <a:r>
              <a:rPr sz="1800" b="1" dirty="0"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latin typeface="Segoe UI Semibold"/>
                <a:cs typeface="Segoe UI Semibold"/>
              </a:rPr>
              <a:t>mentoring: </a:t>
            </a:r>
            <a:r>
              <a:rPr sz="1800" b="1" dirty="0">
                <a:latin typeface="Segoe UI Semibold"/>
                <a:cs typeface="Segoe UI Semibold"/>
              </a:rPr>
              <a:t>being a </a:t>
            </a:r>
            <a:r>
              <a:rPr sz="1800" b="1" spc="-25" dirty="0">
                <a:latin typeface="Segoe UI Semibold"/>
                <a:cs typeface="Segoe UI Semibold"/>
              </a:rPr>
              <a:t>mentor,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 they  had, or mentoring they wished they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had.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5" dirty="0">
                <a:latin typeface="Segoe UI Semibold"/>
                <a:cs typeface="Segoe UI Semibold"/>
              </a:rPr>
              <a:t>Choose one </a:t>
            </a:r>
            <a:r>
              <a:rPr sz="1800" b="1" spc="10" dirty="0">
                <a:latin typeface="Segoe UI Semibold"/>
                <a:cs typeface="Segoe UI Semibold"/>
              </a:rPr>
              <a:t>story </a:t>
            </a:r>
            <a:r>
              <a:rPr sz="1800" b="1" spc="-10" dirty="0">
                <a:latin typeface="Segoe UI Semibold"/>
                <a:cs typeface="Segoe UI Semibold"/>
              </a:rPr>
              <a:t>to share </a:t>
            </a:r>
            <a:r>
              <a:rPr sz="1800" b="1" spc="-5" dirty="0">
                <a:latin typeface="Segoe UI Semibold"/>
                <a:cs typeface="Segoe UI Semibold"/>
              </a:rPr>
              <a:t>with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20" dirty="0">
                <a:latin typeface="Segoe UI Semibold"/>
                <a:cs typeface="Segoe UI Semibold"/>
              </a:rPr>
              <a:t>partner.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2470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417452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204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4835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26542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easier or harder than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thought it would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240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848350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3815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surprising?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927735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would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communicating this 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person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conversation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bring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these skills into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moving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forward?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73333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59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48767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Performing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both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technical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strategies. Like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else, this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easier with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73180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u="sng" spc="-3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50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242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104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97180" algn="l"/>
                <a:tab pos="794385" algn="l"/>
                <a:tab pos="1457325" algn="l"/>
              </a:tabLst>
            </a:pPr>
            <a:r>
              <a:rPr sz="1200" b="1" spc="-5" dirty="0">
                <a:latin typeface="Segoe UI Semibold"/>
                <a:cs typeface="Segoe UI Semibold"/>
              </a:rPr>
              <a:t>10	Code	Review:	</a:t>
            </a:r>
            <a:r>
              <a:rPr sz="1200" b="1" spc="-10" dirty="0">
                <a:latin typeface="Segoe UI Semibold"/>
                <a:cs typeface="Segoe UI Semibold"/>
              </a:rPr>
              <a:t>Practice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3545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456478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48702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18864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73180" y="228245"/>
            <a:ext cx="7327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197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66063"/>
            <a:ext cx="2442210" cy="1351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Cohen, G.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10" dirty="0">
                <a:latin typeface="Segoe UI Semibold"/>
                <a:cs typeface="Segoe UI Semibold"/>
              </a:rPr>
              <a:t>Steele, </a:t>
            </a:r>
            <a:r>
              <a:rPr sz="1200" b="1" spc="-5" dirty="0">
                <a:latin typeface="Segoe UI Semibold"/>
                <a:cs typeface="Segoe UI Semibold"/>
              </a:rPr>
              <a:t>C. M.,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Ross,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(1999).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mentor’s </a:t>
            </a:r>
            <a:r>
              <a:rPr sz="1200" b="1" dirty="0">
                <a:latin typeface="Segoe UI Semibold"/>
                <a:cs typeface="Segoe UI Semibold"/>
              </a:rPr>
              <a:t>dilemma:  </a:t>
            </a:r>
            <a:r>
              <a:rPr sz="1200" b="1" spc="-10" dirty="0">
                <a:latin typeface="Segoe UI Semibold"/>
                <a:cs typeface="Segoe UI Semibold"/>
              </a:rPr>
              <a:t>Providing </a:t>
            </a:r>
            <a:r>
              <a:rPr sz="1200" b="1" spc="-5" dirty="0">
                <a:latin typeface="Segoe UI Semibold"/>
                <a:cs typeface="Segoe UI Semibold"/>
              </a:rPr>
              <a:t>critical feedback across  the racial </a:t>
            </a:r>
            <a:r>
              <a:rPr sz="1200" b="1" dirty="0">
                <a:latin typeface="Segoe UI Semibold"/>
                <a:cs typeface="Segoe UI Semibold"/>
              </a:rPr>
              <a:t>divide.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Personality</a:t>
            </a:r>
            <a:endParaRPr sz="1200">
              <a:latin typeface="Segoe UI Semibold"/>
              <a:cs typeface="Segoe UI Semibold"/>
            </a:endParaRPr>
          </a:p>
          <a:p>
            <a:pPr marL="12700" marR="28702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Social Psychology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Bulletin,  </a:t>
            </a:r>
            <a:r>
              <a:rPr sz="1200" b="1" spc="-5" dirty="0">
                <a:latin typeface="Segoe UI Semibold"/>
                <a:cs typeface="Segoe UI Semibold"/>
              </a:rPr>
              <a:t>25(10), 1302–1318. </a:t>
            </a:r>
            <a:r>
              <a:rPr sz="1200" b="1" dirty="0">
                <a:latin typeface="Segoe UI Semibold"/>
                <a:cs typeface="Segoe UI Semibold"/>
              </a:rPr>
              <a:t>https://doi.  </a:t>
            </a:r>
            <a:r>
              <a:rPr sz="1200" b="1" spc="-5" dirty="0">
                <a:latin typeface="Segoe UI Semibold"/>
                <a:cs typeface="Segoe UI Semibold"/>
              </a:rPr>
              <a:t>org/10.1177/0146167299258011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890063"/>
            <a:ext cx="2670175" cy="4208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952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Hundhausen, C. </a:t>
            </a:r>
            <a:r>
              <a:rPr sz="1200" b="1" spc="-25" dirty="0">
                <a:latin typeface="Segoe UI Semibold"/>
                <a:cs typeface="Segoe UI Semibold"/>
              </a:rPr>
              <a:t>D., </a:t>
            </a:r>
            <a:r>
              <a:rPr sz="1200" b="1" spc="-5" dirty="0">
                <a:latin typeface="Segoe UI Semibold"/>
                <a:cs typeface="Segoe UI Semibold"/>
              </a:rPr>
              <a:t>Agrawal, A., </a:t>
            </a:r>
            <a:r>
              <a:rPr sz="1200" b="1" dirty="0">
                <a:latin typeface="Segoe UI Semibold"/>
                <a:cs typeface="Segoe UI Semibold"/>
              </a:rPr>
              <a:t>&amp;  Agarwal,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(2013). </a:t>
            </a:r>
            <a:r>
              <a:rPr sz="1200" b="1" spc="-20" dirty="0">
                <a:latin typeface="Segoe UI Semibold"/>
                <a:cs typeface="Segoe UI Semibold"/>
              </a:rPr>
              <a:t>Talking </a:t>
            </a:r>
            <a:r>
              <a:rPr sz="1200" b="1" dirty="0">
                <a:latin typeface="Segoe UI Semibold"/>
                <a:cs typeface="Segoe UI Semibold"/>
              </a:rPr>
              <a:t>about </a:t>
            </a:r>
            <a:r>
              <a:rPr sz="1200" b="1" spc="-5" dirty="0">
                <a:latin typeface="Segoe UI Semibold"/>
                <a:cs typeface="Segoe UI Semibold"/>
              </a:rPr>
              <a:t>code:  Integrating </a:t>
            </a:r>
            <a:r>
              <a:rPr sz="1200" b="1" dirty="0">
                <a:latin typeface="Segoe UI Semibold"/>
                <a:cs typeface="Segoe UI Semibold"/>
              </a:rPr>
              <a:t>pedagogical </a:t>
            </a:r>
            <a:r>
              <a:rPr sz="1200" b="1" spc="-5" dirty="0">
                <a:latin typeface="Segoe UI Semibold"/>
                <a:cs typeface="Segoe UI Semibold"/>
              </a:rPr>
              <a:t>code </a:t>
            </a:r>
            <a:r>
              <a:rPr sz="1200" b="1" spc="-10" dirty="0">
                <a:latin typeface="Segoe UI Semibold"/>
                <a:cs typeface="Segoe UI Semibold"/>
              </a:rPr>
              <a:t>reviews  </a:t>
            </a:r>
            <a:r>
              <a:rPr sz="1200" b="1" spc="-5" dirty="0">
                <a:latin typeface="Segoe UI Semibold"/>
                <a:cs typeface="Segoe UI Semibold"/>
              </a:rPr>
              <a:t>into early computing courses. </a:t>
            </a:r>
            <a:r>
              <a:rPr sz="1200" b="1" spc="-10" dirty="0">
                <a:latin typeface="Segoe UI Semibold"/>
                <a:cs typeface="Segoe UI Semibold"/>
              </a:rPr>
              <a:t>ACM  </a:t>
            </a:r>
            <a:r>
              <a:rPr sz="1200" b="1" spc="-15" dirty="0">
                <a:latin typeface="Segoe UI Semibold"/>
                <a:cs typeface="Segoe UI Semibold"/>
              </a:rPr>
              <a:t>Transactions </a:t>
            </a:r>
            <a:r>
              <a:rPr sz="1200" b="1" spc="-5" dirty="0">
                <a:latin typeface="Segoe UI Semibold"/>
                <a:cs typeface="Segoe UI Semibold"/>
              </a:rPr>
              <a:t>on Computing </a:t>
            </a:r>
            <a:r>
              <a:rPr sz="1200" b="1" dirty="0">
                <a:latin typeface="Segoe UI Semibold"/>
                <a:cs typeface="Segoe UI Semibold"/>
              </a:rPr>
              <a:t>Education  </a:t>
            </a:r>
            <a:r>
              <a:rPr sz="1200" b="1" spc="-10" dirty="0">
                <a:latin typeface="Segoe UI Semibold"/>
                <a:cs typeface="Segoe UI Semibold"/>
              </a:rPr>
              <a:t>(TOCE), </a:t>
            </a:r>
            <a:r>
              <a:rPr sz="1200" b="1" spc="-5" dirty="0">
                <a:latin typeface="Segoe UI Semibold"/>
                <a:cs typeface="Segoe UI Semibold"/>
              </a:rPr>
              <a:t>13(3),</a:t>
            </a:r>
            <a:r>
              <a:rPr sz="1200" b="1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1-28.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Sadowski, C., Söderberg, </a:t>
            </a:r>
            <a:r>
              <a:rPr sz="1200" b="1" dirty="0">
                <a:latin typeface="Segoe UI Semibold"/>
                <a:cs typeface="Segoe UI Semibold"/>
              </a:rPr>
              <a:t>E., </a:t>
            </a:r>
            <a:r>
              <a:rPr sz="1200" b="1" spc="-10" dirty="0">
                <a:latin typeface="Segoe UI Semibold"/>
                <a:cs typeface="Segoe UI Semibold"/>
              </a:rPr>
              <a:t>Church, </a:t>
            </a:r>
            <a:r>
              <a:rPr sz="1200" b="1" dirty="0">
                <a:latin typeface="Segoe UI Semibold"/>
                <a:cs typeface="Segoe UI Semibold"/>
              </a:rPr>
              <a:t>L.,  </a:t>
            </a:r>
            <a:r>
              <a:rPr sz="1200" b="1" spc="-10" dirty="0">
                <a:latin typeface="Segoe UI Semibold"/>
                <a:cs typeface="Segoe UI Semibold"/>
              </a:rPr>
              <a:t>Sipko, </a:t>
            </a:r>
            <a:r>
              <a:rPr sz="1200" b="1" spc="-5" dirty="0">
                <a:latin typeface="Segoe UI Semibold"/>
                <a:cs typeface="Segoe UI Semibold"/>
              </a:rPr>
              <a:t>M., </a:t>
            </a:r>
            <a:r>
              <a:rPr sz="1200" b="1" dirty="0">
                <a:latin typeface="Segoe UI Semibold"/>
                <a:cs typeface="Segoe UI Semibold"/>
              </a:rPr>
              <a:t>&amp; Bacchelli, </a:t>
            </a:r>
            <a:r>
              <a:rPr sz="1200" b="1" spc="-5" dirty="0">
                <a:latin typeface="Segoe UI Semibold"/>
                <a:cs typeface="Segoe UI Semibold"/>
              </a:rPr>
              <a:t>A. (2018, May).  Modern code review: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case study </a:t>
            </a:r>
            <a:r>
              <a:rPr sz="1200" b="1" dirty="0">
                <a:latin typeface="Segoe UI Semibold"/>
                <a:cs typeface="Segoe UI Semibold"/>
              </a:rPr>
              <a:t>at  google. In </a:t>
            </a:r>
            <a:r>
              <a:rPr sz="1200" b="1" spc="-10" dirty="0">
                <a:latin typeface="Segoe UI Semibold"/>
                <a:cs typeface="Segoe UI Semibold"/>
              </a:rPr>
              <a:t>Proceedings of </a:t>
            </a:r>
            <a:r>
              <a:rPr sz="1200" b="1" spc="-5" dirty="0">
                <a:latin typeface="Segoe UI Semibold"/>
                <a:cs typeface="Segoe UI Semibold"/>
              </a:rPr>
              <a:t>the 40th  International Conference on Software  </a:t>
            </a:r>
            <a:r>
              <a:rPr sz="1200" b="1" dirty="0">
                <a:latin typeface="Segoe UI Semibold"/>
                <a:cs typeface="Segoe UI Semibold"/>
              </a:rPr>
              <a:t>Engineering: </a:t>
            </a:r>
            <a:r>
              <a:rPr sz="1200" b="1" spc="-5" dirty="0">
                <a:latin typeface="Segoe UI Semibold"/>
                <a:cs typeface="Segoe UI Semibold"/>
              </a:rPr>
              <a:t>Software </a:t>
            </a:r>
            <a:r>
              <a:rPr sz="1200" b="1" dirty="0">
                <a:latin typeface="Segoe UI Semibold"/>
                <a:cs typeface="Segoe UI Semibold"/>
              </a:rPr>
              <a:t>Engineering </a:t>
            </a:r>
            <a:r>
              <a:rPr sz="1200" b="1" spc="-5" dirty="0">
                <a:latin typeface="Segoe UI Semibold"/>
                <a:cs typeface="Segoe UI Semibold"/>
              </a:rPr>
              <a:t>in  Practice (pp.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181-190).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9370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Wang, </a:t>
            </a:r>
            <a:r>
              <a:rPr sz="1200" b="1" spc="-45" dirty="0">
                <a:latin typeface="Segoe UI Semibold"/>
                <a:cs typeface="Segoe UI Semibold"/>
              </a:rPr>
              <a:t>Y., </a:t>
            </a:r>
            <a:r>
              <a:rPr sz="1200" b="1" dirty="0">
                <a:latin typeface="Segoe UI Semibold"/>
                <a:cs typeface="Segoe UI Semibold"/>
              </a:rPr>
              <a:t>Li, </a:t>
            </a:r>
            <a:r>
              <a:rPr sz="1200" b="1" spc="-5" dirty="0">
                <a:latin typeface="Segoe UI Semibold"/>
                <a:cs typeface="Segoe UI Semibold"/>
              </a:rPr>
              <a:t>H., Feng, </a:t>
            </a:r>
            <a:r>
              <a:rPr sz="1200" b="1" spc="-45" dirty="0">
                <a:latin typeface="Segoe UI Semibold"/>
                <a:cs typeface="Segoe UI Semibold"/>
              </a:rPr>
              <a:t>Y., </a:t>
            </a:r>
            <a:r>
              <a:rPr sz="1200" b="1" spc="-5" dirty="0">
                <a:latin typeface="Segoe UI Semibold"/>
                <a:cs typeface="Segoe UI Semibold"/>
              </a:rPr>
              <a:t>Jiang,  </a:t>
            </a:r>
            <a:r>
              <a:rPr sz="1200" b="1" spc="-45" dirty="0">
                <a:latin typeface="Segoe UI Semibold"/>
                <a:cs typeface="Segoe UI Semibold"/>
              </a:rPr>
              <a:t>Y., </a:t>
            </a:r>
            <a:r>
              <a:rPr sz="1200" b="1" dirty="0">
                <a:latin typeface="Segoe UI Semibold"/>
                <a:cs typeface="Segoe UI Semibold"/>
              </a:rPr>
              <a:t>&amp; Liu, </a:t>
            </a:r>
            <a:r>
              <a:rPr sz="1200" b="1" spc="-65" dirty="0">
                <a:latin typeface="Segoe UI Semibold"/>
                <a:cs typeface="Segoe UI Semibold"/>
              </a:rPr>
              <a:t>Y. </a:t>
            </a:r>
            <a:r>
              <a:rPr sz="1200" b="1" spc="-5" dirty="0">
                <a:latin typeface="Segoe UI Semibold"/>
                <a:cs typeface="Segoe UI Semibold"/>
              </a:rPr>
              <a:t>(2012). Assessment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programming language</a:t>
            </a:r>
            <a:r>
              <a:rPr sz="1200" b="1" spc="-8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learning</a:t>
            </a:r>
            <a:endParaRPr sz="1200">
              <a:latin typeface="Segoe UI Semibold"/>
              <a:cs typeface="Segoe UI Semibold"/>
            </a:endParaRPr>
          </a:p>
          <a:p>
            <a:pPr marL="12700" marR="26034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based on </a:t>
            </a:r>
            <a:r>
              <a:rPr sz="1200" b="1" dirty="0">
                <a:latin typeface="Segoe UI Semibold"/>
                <a:cs typeface="Segoe UI Semibold"/>
              </a:rPr>
              <a:t>peer </a:t>
            </a:r>
            <a:r>
              <a:rPr sz="1200" b="1" spc="-5" dirty="0">
                <a:latin typeface="Segoe UI Semibold"/>
                <a:cs typeface="Segoe UI Semibold"/>
              </a:rPr>
              <a:t>code review </a:t>
            </a:r>
            <a:r>
              <a:rPr sz="1200" b="1" dirty="0">
                <a:latin typeface="Segoe UI Semibold"/>
                <a:cs typeface="Segoe UI Semibold"/>
              </a:rPr>
              <a:t>model:  Implementation and </a:t>
            </a:r>
            <a:r>
              <a:rPr sz="1200" b="1" spc="-5" dirty="0">
                <a:latin typeface="Segoe UI Semibold"/>
                <a:cs typeface="Segoe UI Semibold"/>
              </a:rPr>
              <a:t>experience  report. Computers </a:t>
            </a:r>
            <a:r>
              <a:rPr sz="1200" b="1" dirty="0">
                <a:latin typeface="Segoe UI Semibold"/>
                <a:cs typeface="Segoe UI Semibold"/>
              </a:rPr>
              <a:t>&amp; Education, </a:t>
            </a:r>
            <a:r>
              <a:rPr sz="1200" b="1" spc="-5" dirty="0">
                <a:latin typeface="Segoe UI Semibold"/>
                <a:cs typeface="Segoe UI Semibold"/>
              </a:rPr>
              <a:t>59(2),  412-422.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243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964882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Pivot </a:t>
            </a:r>
            <a:r>
              <a:rPr sz="2200" b="1" spc="20" dirty="0">
                <a:latin typeface="Calibri"/>
                <a:cs typeface="Calibri"/>
              </a:rPr>
              <a:t>&amp;</a:t>
            </a:r>
            <a:r>
              <a:rPr sz="2200" b="1" spc="-45" dirty="0">
                <a:latin typeface="Calibri"/>
                <a:cs typeface="Calibri"/>
              </a:rPr>
              <a:t> </a:t>
            </a:r>
            <a:r>
              <a:rPr sz="2200" b="1" spc="25" dirty="0">
                <a:latin typeface="Calibri"/>
                <a:cs typeface="Calibri"/>
              </a:rPr>
              <a:t>Persist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40" dirty="0">
                <a:latin typeface="Segoe UI Semibold"/>
                <a:cs typeface="Segoe UI Semibold"/>
              </a:rPr>
              <a:t>Mock </a:t>
            </a:r>
            <a:r>
              <a:rPr sz="8000" b="1" spc="-35" dirty="0">
                <a:latin typeface="Segoe UI Semibold"/>
                <a:cs typeface="Segoe UI Semibold"/>
              </a:rPr>
              <a:t>1:1 </a:t>
            </a:r>
            <a:r>
              <a:rPr sz="8000" b="1" spc="-45" dirty="0">
                <a:latin typeface="Segoe UI Semibold"/>
                <a:cs typeface="Segoe UI Semibold"/>
              </a:rPr>
              <a:t>Meetings</a:t>
            </a:r>
            <a:r>
              <a:rPr sz="8000" b="1" spc="-254" dirty="0">
                <a:latin typeface="Segoe UI Semibold"/>
                <a:cs typeface="Segoe UI Semibold"/>
              </a:rPr>
              <a:t> </a:t>
            </a:r>
            <a:r>
              <a:rPr sz="8000" b="1" spc="-45" dirty="0">
                <a:latin typeface="Segoe UI Semibold"/>
                <a:cs typeface="Segoe UI Semibold"/>
              </a:rPr>
              <a:t>or  </a:t>
            </a:r>
            <a:r>
              <a:rPr sz="8000" b="1" spc="-50" dirty="0">
                <a:latin typeface="Segoe UI Semibold"/>
                <a:cs typeface="Segoe UI Semibold"/>
              </a:rPr>
              <a:t>Conversations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CD35C016-7008-4AF2-9B4F-C6F628CF698C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11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8514080" cy="3124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this</a:t>
            </a:r>
            <a:r>
              <a:rPr sz="3600" b="1" spc="-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51815" marR="1017269" indent="-539750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—Practice giving critical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feedback</a:t>
            </a:r>
            <a:r>
              <a:rPr sz="3600" b="1" spc="-12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to  another</a:t>
            </a:r>
            <a:r>
              <a:rPr sz="3600" b="1" spc="-4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person</a:t>
            </a:r>
            <a:endParaRPr sz="3600">
              <a:latin typeface="Segoe UI Semibold"/>
              <a:cs typeface="Segoe UI Semibold"/>
            </a:endParaRPr>
          </a:p>
          <a:p>
            <a:pPr marL="542925" marR="5080" indent="-530860">
              <a:lnSpc>
                <a:spcPts val="4000"/>
              </a:lnSpc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—Review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recordings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self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as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means</a:t>
            </a:r>
            <a:r>
              <a:rPr sz="3600" b="1" spc="-16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of  </a:t>
            </a: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self-reflection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</a:t>
            </a:r>
            <a:r>
              <a:rPr sz="3600" b="1" spc="-5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improvement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244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7147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84102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21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349643"/>
            <a:ext cx="9768840" cy="4719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60" dirty="0">
                <a:solidFill>
                  <a:srgbClr val="3B2E58"/>
                </a:solidFill>
                <a:latin typeface="Calibri"/>
                <a:cs typeface="Calibri"/>
              </a:rPr>
              <a:t>Before </a:t>
            </a:r>
            <a:r>
              <a:rPr sz="2200" b="1" spc="110" dirty="0">
                <a:solidFill>
                  <a:srgbClr val="3B2E58"/>
                </a:solidFill>
                <a:latin typeface="Calibri"/>
                <a:cs typeface="Calibri"/>
              </a:rPr>
              <a:t>conducting </a:t>
            </a:r>
            <a:r>
              <a:rPr sz="2200" b="1" spc="50" dirty="0">
                <a:solidFill>
                  <a:srgbClr val="3B2E58"/>
                </a:solidFill>
                <a:latin typeface="Calibri"/>
                <a:cs typeface="Calibri"/>
              </a:rPr>
              <a:t>this </a:t>
            </a:r>
            <a:r>
              <a:rPr sz="2200" b="1" spc="75" dirty="0">
                <a:solidFill>
                  <a:srgbClr val="3B2E58"/>
                </a:solidFill>
                <a:latin typeface="Calibri"/>
                <a:cs typeface="Calibri"/>
              </a:rPr>
              <a:t>module, </a:t>
            </a:r>
            <a:r>
              <a:rPr sz="2200" b="1" spc="95" dirty="0">
                <a:solidFill>
                  <a:srgbClr val="3B2E58"/>
                </a:solidFill>
                <a:latin typeface="Calibri"/>
                <a:cs typeface="Calibri"/>
              </a:rPr>
              <a:t>you</a:t>
            </a:r>
            <a:r>
              <a:rPr sz="2200" b="1" spc="-220" dirty="0">
                <a:solidFill>
                  <a:srgbClr val="3B2E58"/>
                </a:solidFill>
                <a:latin typeface="Calibri"/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latin typeface="Calibri"/>
                <a:cs typeface="Calibri"/>
              </a:rPr>
              <a:t>should:</a:t>
            </a:r>
            <a:endParaRPr sz="22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4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b="1" spc="85" dirty="0">
                <a:solidFill>
                  <a:srgbClr val="3B2E58"/>
                </a:solidFill>
                <a:latin typeface="Calibri"/>
                <a:cs typeface="Calibri"/>
              </a:rPr>
              <a:t>—</a:t>
            </a:r>
            <a:r>
              <a:rPr lang="en-US" sz="2200" b="1" spc="85" dirty="0">
                <a:solidFill>
                  <a:srgbClr val="3B2E58"/>
                </a:solidFill>
                <a:latin typeface="Calibri"/>
                <a:cs typeface="Calibri"/>
              </a:rPr>
              <a:t>Consider the logistics for conducting the mock 1:1s.</a:t>
            </a:r>
            <a:endParaRPr sz="22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90" dirty="0">
                <a:solidFill>
                  <a:srgbClr val="3B2E58"/>
                </a:solidFill>
                <a:latin typeface="Calibri"/>
                <a:cs typeface="Calibri"/>
              </a:rPr>
              <a:t>—Determine </a:t>
            </a:r>
            <a:r>
              <a:rPr sz="2200" b="1" spc="60" dirty="0">
                <a:solidFill>
                  <a:srgbClr val="3B2E58"/>
                </a:solidFill>
                <a:latin typeface="Calibri"/>
                <a:cs typeface="Calibri"/>
              </a:rPr>
              <a:t>activity </a:t>
            </a:r>
            <a:r>
              <a:rPr sz="2200" b="1" spc="70" dirty="0">
                <a:solidFill>
                  <a:srgbClr val="3B2E58"/>
                </a:solidFill>
                <a:latin typeface="Calibri"/>
                <a:cs typeface="Calibri"/>
              </a:rPr>
              <a:t>for </a:t>
            </a:r>
            <a:r>
              <a:rPr sz="2200" b="1" spc="125" dirty="0">
                <a:solidFill>
                  <a:srgbClr val="3B2E58"/>
                </a:solidFill>
                <a:latin typeface="Calibri"/>
                <a:cs typeface="Calibri"/>
              </a:rPr>
              <a:t>mock </a:t>
            </a:r>
            <a:r>
              <a:rPr sz="2200" b="1" spc="25" dirty="0">
                <a:solidFill>
                  <a:srgbClr val="3B2E58"/>
                </a:solidFill>
                <a:latin typeface="Calibri"/>
                <a:cs typeface="Calibri"/>
              </a:rPr>
              <a:t>1-on-1</a:t>
            </a:r>
            <a:r>
              <a:rPr sz="2200" b="1" spc="-275" dirty="0">
                <a:solidFill>
                  <a:srgbClr val="3B2E58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3B2E58"/>
                </a:solidFill>
                <a:latin typeface="Calibri"/>
                <a:cs typeface="Calibri"/>
              </a:rPr>
              <a:t>recordings.</a:t>
            </a:r>
            <a:endParaRPr sz="2200" dirty="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200" dirty="0">
              <a:latin typeface="Calibri"/>
              <a:cs typeface="Calibri"/>
            </a:endParaRPr>
          </a:p>
          <a:p>
            <a:pPr marL="12700" marR="258445">
              <a:lnSpc>
                <a:spcPct val="101800"/>
              </a:lnSpc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code </a:t>
            </a:r>
            <a:r>
              <a:rPr sz="18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review,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all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should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bring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completed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program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that they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wrote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 the  past.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program should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self-contained,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not too long,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have room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improvement. 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Code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from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beginning 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of </a:t>
            </a:r>
            <a:r>
              <a:rPr sz="18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one’s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CS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career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is great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this</a:t>
            </a:r>
            <a:r>
              <a:rPr sz="1800" b="1" spc="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exercise.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770255">
              <a:lnSpc>
                <a:spcPct val="101800"/>
              </a:lnSpc>
            </a:pP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drop-in </a:t>
            </a:r>
            <a:r>
              <a:rPr sz="1800" b="1" spc="-70" dirty="0">
                <a:solidFill>
                  <a:srgbClr val="3B2E58"/>
                </a:solidFill>
                <a:latin typeface="Segoe UI Semibold"/>
                <a:cs typeface="Segoe UI Semibold"/>
              </a:rPr>
              <a:t>TA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session,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all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should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prepare to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discuss a 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“stuck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point”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an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in- 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progress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program.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Pair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up participants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mock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1-on-1 </a:t>
            </a:r>
            <a:r>
              <a:rPr sz="18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activity.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will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function as both mentors  and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learners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during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exercise.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While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 is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possible for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to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have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 same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partner 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when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functioning as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mentor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18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learner,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switching </a:t>
            </a:r>
            <a:r>
              <a:rPr sz="1800" b="1" dirty="0">
                <a:solidFill>
                  <a:srgbClr val="3B2E58"/>
                </a:solidFill>
                <a:latin typeface="Segoe UI Semibold"/>
                <a:cs typeface="Segoe UI Semibold"/>
              </a:rPr>
              <a:t>partners </a:t>
            </a:r>
            <a:r>
              <a:rPr sz="18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has benefits to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improve</a:t>
            </a:r>
            <a:r>
              <a:rPr sz="1800" b="1" spc="10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flexibility.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245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7147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84102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21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246</a:t>
            </a:fld>
            <a:endParaRPr dirty="0"/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9435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923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670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Mock 1:1 Meetings or Conversations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Preparing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for a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1:1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Meeting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20-45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Pair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Practice Activity: Mock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1:1s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Tips for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1:1s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6520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7147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84102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21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255885" cy="4140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Welcome!</a:t>
            </a:r>
            <a:endParaRPr sz="3600">
              <a:latin typeface="Segoe UI Semibold"/>
              <a:cs typeface="Segoe UI Semibold"/>
            </a:endParaRPr>
          </a:p>
          <a:p>
            <a:pPr marL="12700" marR="1139825">
              <a:lnSpc>
                <a:spcPts val="4000"/>
              </a:lnSpc>
              <a:spcBef>
                <a:spcPts val="2275"/>
              </a:spcBef>
            </a:pPr>
            <a:r>
              <a:rPr sz="3600" b="1" spc="-55" dirty="0">
                <a:solidFill>
                  <a:srgbClr val="3B2E58"/>
                </a:solidFill>
                <a:latin typeface="Segoe UI Semibold"/>
                <a:cs typeface="Segoe UI Semibold"/>
              </a:rPr>
              <a:t>We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will simulate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1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1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meeting to</a:t>
            </a:r>
            <a:r>
              <a:rPr sz="3600" b="1" spc="-30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practice  giving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receiving feedback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about</a:t>
            </a:r>
            <a:r>
              <a:rPr sz="3600" b="1" spc="-10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code.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</a:pPr>
            <a:r>
              <a:rPr sz="3600" b="1" spc="-110" dirty="0">
                <a:solidFill>
                  <a:srgbClr val="3B2E58"/>
                </a:solidFill>
                <a:latin typeface="Segoe UI Semibold"/>
                <a:cs typeface="Segoe UI Semibold"/>
              </a:rPr>
              <a:t>Today,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we will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also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use </a:t>
            </a:r>
            <a:r>
              <a:rPr sz="36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technique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used </a:t>
            </a:r>
            <a:r>
              <a:rPr sz="36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by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many 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different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fields to learn what we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are already</a:t>
            </a:r>
            <a:r>
              <a:rPr sz="3600" b="1" spc="-17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doing  well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where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we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can </a:t>
            </a:r>
            <a:r>
              <a:rPr sz="36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improve—recording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our  interactions </a:t>
            </a:r>
            <a:r>
              <a:rPr sz="36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then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watching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the</a:t>
            </a:r>
            <a:r>
              <a:rPr sz="3600" b="1" spc="-14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recording.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247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7143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84056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17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655820" cy="1249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dirty="0">
                <a:latin typeface="Segoe UI Semibold"/>
                <a:cs typeface="Segoe UI Semibold"/>
              </a:rPr>
              <a:t>a </a:t>
            </a:r>
            <a:r>
              <a:rPr sz="3600" b="1" spc="-20" dirty="0">
                <a:latin typeface="Segoe UI Semibold"/>
                <a:cs typeface="Segoe UI Semibold"/>
              </a:rPr>
              <a:t>Mock </a:t>
            </a:r>
            <a:r>
              <a:rPr sz="3600" b="1" dirty="0">
                <a:latin typeface="Segoe UI Semibold"/>
                <a:cs typeface="Segoe UI Semibold"/>
              </a:rPr>
              <a:t>1 </a:t>
            </a:r>
            <a:r>
              <a:rPr sz="3600" b="1" spc="-10" dirty="0">
                <a:latin typeface="Segoe UI Semibold"/>
                <a:cs typeface="Segoe UI Semibold"/>
              </a:rPr>
              <a:t>on</a:t>
            </a:r>
            <a:r>
              <a:rPr sz="3600" b="1" spc="-28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1?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10" dirty="0">
                <a:latin typeface="Segoe UI Semibold"/>
                <a:cs typeface="Segoe UI Semibold"/>
              </a:rPr>
              <a:t>Mock: </a:t>
            </a:r>
            <a:r>
              <a:rPr sz="2200" b="1" spc="-5" dirty="0">
                <a:latin typeface="Segoe UI Semibold"/>
                <a:cs typeface="Segoe UI Semibold"/>
              </a:rPr>
              <a:t>Simulation or </a:t>
            </a:r>
            <a:r>
              <a:rPr sz="2200" b="1" spc="-20" dirty="0">
                <a:latin typeface="Segoe UI Semibold"/>
                <a:cs typeface="Segoe UI Semibold"/>
              </a:rPr>
              <a:t>Role</a:t>
            </a:r>
            <a:r>
              <a:rPr sz="2200" b="1" spc="-35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Play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2862860"/>
            <a:ext cx="494601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latin typeface="Segoe UI Semibold"/>
                <a:cs typeface="Segoe UI Semibold"/>
              </a:rPr>
              <a:t>Mock </a:t>
            </a:r>
            <a:r>
              <a:rPr sz="2200" b="1" dirty="0">
                <a:latin typeface="Segoe UI Semibold"/>
                <a:cs typeface="Segoe UI Semibold"/>
              </a:rPr>
              <a:t>activities </a:t>
            </a:r>
            <a:r>
              <a:rPr sz="2200" b="1" spc="-5" dirty="0">
                <a:latin typeface="Segoe UI Semibold"/>
                <a:cs typeface="Segoe UI Semibold"/>
              </a:rPr>
              <a:t>help </a:t>
            </a:r>
            <a:r>
              <a:rPr sz="2200" b="1" spc="5" dirty="0">
                <a:latin typeface="Segoe UI Semibold"/>
                <a:cs typeface="Segoe UI Semibold"/>
              </a:rPr>
              <a:t>surface </a:t>
            </a:r>
            <a:r>
              <a:rPr sz="2200" b="1" spc="-5" dirty="0">
                <a:latin typeface="Segoe UI Semibold"/>
                <a:cs typeface="Segoe UI Semibold"/>
              </a:rPr>
              <a:t>challenges  that </a:t>
            </a:r>
            <a:r>
              <a:rPr sz="2200" b="1" dirty="0">
                <a:latin typeface="Segoe UI Semibold"/>
                <a:cs typeface="Segoe UI Semibold"/>
              </a:rPr>
              <a:t>might arise </a:t>
            </a:r>
            <a:r>
              <a:rPr sz="2200" b="1" spc="-5" dirty="0">
                <a:latin typeface="Segoe UI Semibold"/>
                <a:cs typeface="Segoe UI Semibold"/>
              </a:rPr>
              <a:t>in</a:t>
            </a:r>
            <a:r>
              <a:rPr sz="2200" b="1" spc="-25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practice.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1283183"/>
            <a:ext cx="5062855" cy="1961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10" dirty="0">
                <a:solidFill>
                  <a:srgbClr val="FFFFFF"/>
                </a:solidFill>
                <a:latin typeface="Segoe UI Semibold"/>
                <a:cs typeface="Segoe UI Semibold"/>
              </a:rPr>
              <a:t>Today,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36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will: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68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—Simulate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mentor-learner</a:t>
            </a:r>
            <a:r>
              <a:rPr sz="2200" b="1" spc="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interaction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—Video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record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it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—Watch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video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7143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84056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17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15316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Wh</a:t>
            </a:r>
            <a:r>
              <a:rPr sz="3600" b="1" spc="-90" dirty="0">
                <a:latin typeface="Segoe UI Semibold"/>
                <a:cs typeface="Segoe UI Semibold"/>
              </a:rPr>
              <a:t>y</a:t>
            </a:r>
            <a:r>
              <a:rPr sz="3600" b="1" dirty="0">
                <a:latin typeface="Segoe UI Semibold"/>
                <a:cs typeface="Segoe UI Semibold"/>
              </a:rPr>
              <a:t>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249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31540"/>
            <a:ext cx="426021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Research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supports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idea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that…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42613"/>
            <a:ext cx="5758180" cy="32061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observing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ourselves (and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others)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443230">
              <a:lnSpc>
                <a:spcPct val="106100"/>
              </a:lnSpc>
              <a:spcBef>
                <a:spcPts val="5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we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frame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in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certain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ways,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we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record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chance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“hear it”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how the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interaction went.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933450">
              <a:lnSpc>
                <a:spcPct val="106100"/>
              </a:lnSpc>
              <a:spcBef>
                <a:spcPts val="5"/>
              </a:spcBef>
            </a:pP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 their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practice—for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better—after engaging in this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activity.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7143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84056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17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3889375" cy="1087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The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40" dirty="0">
                <a:latin typeface="Segoe UI Semibold"/>
                <a:cs typeface="Segoe UI Semibold"/>
              </a:rPr>
              <a:t>Roles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80"/>
              </a:spcBef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roles </a:t>
            </a:r>
            <a:r>
              <a:rPr sz="1800" b="1" spc="-5" dirty="0">
                <a:latin typeface="Segoe UI Semibold"/>
                <a:cs typeface="Segoe UI Semibold"/>
              </a:rPr>
              <a:t>will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play as a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2617228"/>
            <a:ext cx="458025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is this similar or </a:t>
            </a:r>
            <a:r>
              <a:rPr sz="1800" b="1" spc="-10" dirty="0">
                <a:latin typeface="Segoe UI Semibold"/>
                <a:cs typeface="Segoe UI Semibold"/>
              </a:rPr>
              <a:t>different </a:t>
            </a:r>
            <a:r>
              <a:rPr sz="1800" b="1" spc="-5" dirty="0">
                <a:latin typeface="Segoe UI Semibold"/>
                <a:cs typeface="Segoe UI Semibold"/>
              </a:rPr>
              <a:t>from </a:t>
            </a:r>
            <a:r>
              <a:rPr sz="1800" b="1" spc="-10" dirty="0">
                <a:latin typeface="Segoe UI Semibold"/>
                <a:cs typeface="Segoe UI Semibold"/>
              </a:rPr>
              <a:t>your  </a:t>
            </a:r>
            <a:r>
              <a:rPr sz="1800" b="1" spc="-5" dirty="0">
                <a:latin typeface="Segoe UI Semibold"/>
                <a:cs typeface="Segoe UI Semibold"/>
              </a:rPr>
              <a:t>own experience(s)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mentoring in the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20" dirty="0">
                <a:latin typeface="Segoe UI Semibold"/>
                <a:cs typeface="Segoe UI Semibold"/>
              </a:rPr>
              <a:t>past?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645" y="584835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48600" y="624954"/>
            <a:ext cx="6562090" cy="7604646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8000" spc="-100" dirty="0">
                <a:solidFill>
                  <a:srgbClr val="243A5E"/>
                </a:solidFill>
                <a:latin typeface="Segoe UI"/>
                <a:cs typeface="Segoe UI"/>
              </a:rPr>
              <a:t>Teacher</a:t>
            </a:r>
          </a:p>
          <a:p>
            <a:pPr marL="12700">
              <a:spcBef>
                <a:spcPts val="100"/>
              </a:spcBef>
            </a:pPr>
            <a:r>
              <a:rPr sz="8000" spc="-100" dirty="0">
                <a:solidFill>
                  <a:srgbClr val="243A5E"/>
                </a:solidFill>
                <a:latin typeface="Segoe UI"/>
                <a:cs typeface="Segoe UI"/>
              </a:rPr>
              <a:t>Facilitator</a:t>
            </a:r>
            <a:endParaRPr sz="8000" dirty="0">
              <a:latin typeface="Segoe UI"/>
              <a:cs typeface="Segoe UI"/>
            </a:endParaRPr>
          </a:p>
          <a:p>
            <a:pPr marL="12700"/>
            <a:r>
              <a:rPr sz="8000" spc="-60" dirty="0">
                <a:solidFill>
                  <a:srgbClr val="243A5E"/>
                </a:solidFill>
                <a:latin typeface="Segoe UI"/>
                <a:cs typeface="Segoe UI"/>
              </a:rPr>
              <a:t>Editor</a:t>
            </a:r>
            <a:endParaRPr sz="8000" dirty="0">
              <a:latin typeface="Segoe UI"/>
              <a:cs typeface="Segoe UI"/>
            </a:endParaRPr>
          </a:p>
          <a:p>
            <a:pPr marL="12700"/>
            <a:r>
              <a:rPr sz="8000" spc="-65" dirty="0">
                <a:solidFill>
                  <a:srgbClr val="243A5E"/>
                </a:solidFill>
                <a:latin typeface="Segoe UI"/>
                <a:cs typeface="Segoe UI"/>
              </a:rPr>
              <a:t>Grader</a:t>
            </a:r>
            <a:endParaRPr sz="8000" dirty="0">
              <a:latin typeface="Segoe UI"/>
              <a:cs typeface="Segoe UI"/>
            </a:endParaRPr>
          </a:p>
          <a:p>
            <a:pPr marL="12700" marR="2332990">
              <a:spcBef>
                <a:spcPts val="1525"/>
              </a:spcBef>
            </a:pPr>
            <a:r>
              <a:rPr sz="8000" spc="-65" dirty="0">
                <a:solidFill>
                  <a:srgbClr val="243A5E"/>
                </a:solidFill>
                <a:latin typeface="Segoe UI"/>
                <a:cs typeface="Segoe UI"/>
              </a:rPr>
              <a:t>Tutor  Coach</a:t>
            </a:r>
            <a:endParaRPr sz="8000" dirty="0">
              <a:latin typeface="Segoe UI"/>
              <a:cs typeface="Segoe U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66338" y="228245"/>
            <a:ext cx="106908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58850" algn="l"/>
                <a:tab pos="1785620" algn="l"/>
                <a:tab pos="2719705" algn="l"/>
                <a:tab pos="3939540" algn="l"/>
                <a:tab pos="5244465" algn="l"/>
                <a:tab pos="5939790" algn="l"/>
                <a:tab pos="8163559" algn="l"/>
                <a:tab pos="9925685" algn="l"/>
              </a:tabLst>
            </a:pP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35" dirty="0">
                <a:latin typeface="Segoe UI Semibold"/>
                <a:cs typeface="Segoe UI Semibold"/>
              </a:rPr>
              <a:t>-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rk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10" dirty="0">
                <a:latin typeface="Segoe UI Semibold"/>
                <a:cs typeface="Segoe UI Semibold"/>
              </a:rPr>
              <a:t>gr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m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G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ls	</a:t>
            </a: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	</a:t>
            </a:r>
            <a:r>
              <a:rPr sz="1200" b="1" spc="-25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spc="-10" dirty="0">
                <a:latin typeface="Segoe UI Semibold"/>
                <a:cs typeface="Segoe UI Semibold"/>
              </a:rPr>
              <a:t>ati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h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90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raini</a:t>
            </a:r>
            <a:r>
              <a:rPr sz="1200" b="1" dirty="0">
                <a:latin typeface="Segoe UI Semibold"/>
                <a:cs typeface="Segoe UI Semibold"/>
              </a:rPr>
              <a:t>ng	</a:t>
            </a: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ol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nd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da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2947" y="7754519"/>
            <a:ext cx="19113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b="1" spc="-20" dirty="0">
                <a:latin typeface="Segoe UI Semibold"/>
                <a:cs typeface="Segoe UI Semibold"/>
              </a:rPr>
              <a:t>59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44424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20" dirty="0">
                <a:latin typeface="Segoe UI Semibold"/>
                <a:cs typeface="Segoe UI Semibold"/>
              </a:rPr>
              <a:t>You </a:t>
            </a:r>
            <a:r>
              <a:rPr sz="3600" b="1" spc="-20" dirty="0">
                <a:latin typeface="Segoe UI Semibold"/>
                <a:cs typeface="Segoe UI Semibold"/>
              </a:rPr>
              <a:t>might </a:t>
            </a:r>
            <a:r>
              <a:rPr sz="3600" b="1" spc="-10" dirty="0">
                <a:latin typeface="Segoe UI Semibold"/>
                <a:cs typeface="Segoe UI Semibold"/>
              </a:rPr>
              <a:t>be  </a:t>
            </a:r>
            <a:r>
              <a:rPr sz="3600" b="1" spc="-20" dirty="0">
                <a:latin typeface="Segoe UI Semibold"/>
                <a:cs typeface="Segoe UI Semibold"/>
              </a:rPr>
              <a:t>uncomfo</a:t>
            </a:r>
            <a:r>
              <a:rPr sz="3600" b="1" spc="80" dirty="0">
                <a:latin typeface="Segoe UI Semibold"/>
                <a:cs typeface="Segoe UI Semibold"/>
              </a:rPr>
              <a:t>r</a:t>
            </a:r>
            <a:r>
              <a:rPr sz="3600" b="1" spc="-20" dirty="0">
                <a:latin typeface="Segoe UI Semibold"/>
                <a:cs typeface="Segoe UI Semibold"/>
              </a:rPr>
              <a:t>ta</a:t>
            </a:r>
            <a:r>
              <a:rPr sz="3600" b="1" spc="-25" dirty="0">
                <a:latin typeface="Segoe UI Semibold"/>
                <a:cs typeface="Segoe UI Semibold"/>
              </a:rPr>
              <a:t>b</a:t>
            </a:r>
            <a:r>
              <a:rPr sz="3600" b="1" spc="-20" dirty="0">
                <a:latin typeface="Segoe UI Semibold"/>
                <a:cs typeface="Segoe UI Semibold"/>
              </a:rPr>
              <a:t>le…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250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31540"/>
            <a:ext cx="4065904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definitely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acknowledge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this!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42613"/>
            <a:ext cx="517017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we learn, it 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</a:t>
            </a:r>
            <a:r>
              <a:rPr sz="22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uncomfortable.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2733290"/>
            <a:ext cx="548195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 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full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video 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private,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but…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benefit 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watching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(selections)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peer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7143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84056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17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  <a:noFill/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251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7127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83950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Wrap</a:t>
            </a:r>
            <a:r>
              <a:rPr sz="1200" b="1" spc="2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20065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Pick two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topics from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previous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session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for example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, effective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or mirroring/coaching)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write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play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1:1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meetings.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252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7127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83950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07975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Activity:  </a:t>
            </a: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Mock</a:t>
            </a:r>
            <a:r>
              <a:rPr sz="3600" b="1" spc="-5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65" dirty="0">
                <a:solidFill>
                  <a:srgbClr val="8661C5"/>
                </a:solidFill>
                <a:latin typeface="Segoe UI Semibold"/>
                <a:cs typeface="Segoe UI Semibold"/>
              </a:rPr>
              <a:t>1:1’s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283183"/>
            <a:ext cx="5346700" cy="211391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95707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goals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3600" b="1" spc="-1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this  activity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r>
              <a:rPr sz="36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to: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43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Practice having 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kinds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conversations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you’ll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1-on-1 with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3746932"/>
            <a:ext cx="6024245" cy="1427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Relate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experience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receiving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Observe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phrasing and body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language in this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context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57127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283950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384040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Activity: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Mock 1:1 </a:t>
            </a:r>
            <a:r>
              <a:rPr sz="3600" b="1" dirty="0">
                <a:solidFill>
                  <a:srgbClr val="8661C5"/>
                </a:solidFill>
                <a:latin typeface="Segoe UI Semibold"/>
                <a:cs typeface="Segoe UI Semibold"/>
              </a:rPr>
              <a:t>&amp;</a:t>
            </a:r>
            <a:r>
              <a:rPr sz="3600" b="1" spc="-160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41782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Pick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partner 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record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laptop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1:1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each give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feedback.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Choose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topic,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733569"/>
            <a:ext cx="5744845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0040" marR="396875" indent="-30734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—Talking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“learner’s” experience 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class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—Going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written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code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</a:t>
            </a:r>
            <a:endParaRPr sz="2200">
              <a:latin typeface="Segoe UI Semibold"/>
              <a:cs typeface="Segoe UI Semibold"/>
            </a:endParaRPr>
          </a:p>
          <a:p>
            <a:pPr marL="320040" marR="722630" indent="-30734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—Discussing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challenges the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“learner”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 having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current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6100"/>
              </a:lnSpc>
              <a:spcBef>
                <a:spcPts val="5"/>
              </a:spcBef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Watch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 recording. Come up  with 1-2 tips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effectively  interact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during a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1:1.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6436940"/>
            <a:ext cx="5746750" cy="23876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Note: recordings will not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collected.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4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4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r>
              <a:rPr sz="14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400" b="1" dirty="0">
                <a:solidFill>
                  <a:srgbClr val="FFFFFF"/>
                </a:solidFill>
                <a:latin typeface="Segoe UI Semibold"/>
                <a:cs typeface="Segoe UI Semibold"/>
              </a:rPr>
              <a:t>purposes.</a:t>
            </a:r>
            <a:endParaRPr sz="14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57127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283950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45517"/>
            <a:ext cx="568007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it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recording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mock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1-on-1s?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255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056591"/>
            <a:ext cx="6135370" cy="1427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it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watching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mock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1-on-1s?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or discover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giving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feedback? About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yourself?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57127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283950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8011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77151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Thank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practicing giving 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receiving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mock 1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meetings.</a:t>
            </a:r>
            <a:endParaRPr sz="2200">
              <a:latin typeface="Segoe UI Semibold"/>
              <a:cs typeface="Segoe UI Semibold"/>
            </a:endParaRPr>
          </a:p>
          <a:p>
            <a:pPr marL="12700" marR="208279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critical feedback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build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and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57147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83797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Wrap</a:t>
            </a:r>
            <a:r>
              <a:rPr sz="1200" b="1" u="sng" spc="229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88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30435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11</a:t>
            </a:r>
            <a:r>
              <a:rPr sz="1200" b="1" spc="2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Mock </a:t>
            </a:r>
            <a:r>
              <a:rPr sz="1200" b="1" spc="-20" dirty="0">
                <a:latin typeface="Segoe UI Semibold"/>
                <a:cs typeface="Segoe UI Semibold"/>
              </a:rPr>
              <a:t>1:1  </a:t>
            </a:r>
            <a:r>
              <a:rPr sz="1200" b="1" spc="-5" dirty="0">
                <a:latin typeface="Segoe UI Semibold"/>
                <a:cs typeface="Segoe UI Semibold"/>
              </a:rPr>
              <a:t>Meetings or</a:t>
            </a:r>
            <a:r>
              <a:rPr sz="1200" b="1" spc="28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Conversations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34306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83274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03438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57147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84102" y="228245"/>
            <a:ext cx="7137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2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54024"/>
            <a:ext cx="2607310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451484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Hamilton, </a:t>
            </a:r>
            <a:r>
              <a:rPr sz="1200" b="1" dirty="0">
                <a:latin typeface="Segoe UI Semibold"/>
                <a:cs typeface="Segoe UI Semibold"/>
              </a:rPr>
              <a:t>E. R. </a:t>
            </a:r>
            <a:r>
              <a:rPr sz="1200" b="1" spc="-5" dirty="0">
                <a:latin typeface="Segoe UI Semibold"/>
                <a:cs typeface="Segoe UI Semibold"/>
              </a:rPr>
              <a:t>(2012). </a:t>
            </a:r>
            <a:r>
              <a:rPr sz="1200" b="1" dirty="0">
                <a:latin typeface="Segoe UI Semibold"/>
                <a:cs typeface="Segoe UI Semibold"/>
              </a:rPr>
              <a:t>Video</a:t>
            </a:r>
            <a:r>
              <a:rPr sz="1200" b="1" spc="-8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as  a metaphorical </a:t>
            </a:r>
            <a:r>
              <a:rPr sz="1200" b="1" spc="-5" dirty="0">
                <a:latin typeface="Segoe UI Semibold"/>
                <a:cs typeface="Segoe UI Semibold"/>
              </a:rPr>
              <a:t>eye: </a:t>
            </a:r>
            <a:r>
              <a:rPr sz="1200" b="1" dirty="0">
                <a:latin typeface="Segoe UI Semibold"/>
                <a:cs typeface="Segoe UI Semibold"/>
              </a:rPr>
              <a:t>Images</a:t>
            </a:r>
            <a:r>
              <a:rPr sz="1200" b="1" spc="-7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of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positionality, </a:t>
            </a:r>
            <a:r>
              <a:rPr sz="1200" b="1" spc="-10" dirty="0">
                <a:latin typeface="Segoe UI Semibold"/>
                <a:cs typeface="Segoe UI Semibold"/>
              </a:rPr>
              <a:t>pedagogy, </a:t>
            </a:r>
            <a:r>
              <a:rPr sz="1200" b="1" dirty="0">
                <a:latin typeface="Segoe UI Semibold"/>
                <a:cs typeface="Segoe UI Semibold"/>
              </a:rPr>
              <a:t>and</a:t>
            </a:r>
            <a:r>
              <a:rPr sz="1200" b="1" spc="-6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practice.  </a:t>
            </a:r>
            <a:r>
              <a:rPr sz="1200" b="1" spc="-5" dirty="0">
                <a:latin typeface="Segoe UI Semibold"/>
                <a:cs typeface="Segoe UI Semibold"/>
              </a:rPr>
              <a:t>College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60(1), 10-16.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306524"/>
            <a:ext cx="2423795" cy="2113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Bell,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Mladenovic,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(2008). 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benefits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peer observation 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teaching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5" dirty="0">
                <a:latin typeface="Segoe UI Semibold"/>
                <a:cs typeface="Segoe UI Semibold"/>
              </a:rPr>
              <a:t>tutor development.  Higher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55(6),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735-752.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29845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Cahalan,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5" dirty="0">
                <a:latin typeface="Segoe UI Semibold"/>
                <a:cs typeface="Segoe UI Semibold"/>
              </a:rPr>
              <a:t>M. (2013). </a:t>
            </a:r>
            <a:r>
              <a:rPr sz="1200" b="1" spc="-20" dirty="0">
                <a:latin typeface="Segoe UI Semibold"/>
                <a:cs typeface="Segoe UI Semibold"/>
              </a:rPr>
              <a:t>Teaching  </a:t>
            </a:r>
            <a:r>
              <a:rPr sz="1200" b="1" spc="-5" dirty="0">
                <a:latin typeface="Segoe UI Semibold"/>
                <a:cs typeface="Segoe UI Semibold"/>
              </a:rPr>
              <a:t>classroom videorecording </a:t>
            </a:r>
            <a:r>
              <a:rPr sz="1200" b="1" dirty="0">
                <a:latin typeface="Segoe UI Semibold"/>
                <a:cs typeface="Segoe UI Semibold"/>
              </a:rPr>
              <a:t>analysis  </a:t>
            </a:r>
            <a:r>
              <a:rPr sz="1200" b="1" spc="-5" dirty="0">
                <a:latin typeface="Segoe UI Semibold"/>
                <a:cs typeface="Segoe UI Semibold"/>
              </a:rPr>
              <a:t>to graduate students: </a:t>
            </a:r>
            <a:r>
              <a:rPr sz="1200" b="1" spc="-10" dirty="0">
                <a:latin typeface="Segoe UI Semibold"/>
                <a:cs typeface="Segoe UI Semibold"/>
              </a:rPr>
              <a:t>Strategies  </a:t>
            </a:r>
            <a:r>
              <a:rPr sz="1200" b="1" dirty="0">
                <a:latin typeface="Segoe UI Semibold"/>
                <a:cs typeface="Segoe UI Semibold"/>
              </a:rPr>
              <a:t>for observation and </a:t>
            </a:r>
            <a:r>
              <a:rPr sz="1200" b="1" spc="-10" dirty="0">
                <a:latin typeface="Segoe UI Semibold"/>
                <a:cs typeface="Segoe UI Semibold"/>
              </a:rPr>
              <a:t>improvement.  </a:t>
            </a:r>
            <a:r>
              <a:rPr sz="1200" b="1" spc="-5" dirty="0">
                <a:latin typeface="Segoe UI Semibold"/>
                <a:cs typeface="Segoe UI Semibold"/>
              </a:rPr>
              <a:t>College </a:t>
            </a:r>
            <a:r>
              <a:rPr sz="1200" b="1" spc="-20" dirty="0">
                <a:latin typeface="Segoe UI Semibold"/>
                <a:cs typeface="Segoe UI Semibold"/>
              </a:rPr>
              <a:t>Teaching,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61(2),</a:t>
            </a:r>
            <a:endParaRPr sz="1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5" dirty="0">
                <a:latin typeface="Segoe UI Semibold"/>
                <a:cs typeface="Segoe UI Semibold"/>
              </a:rPr>
              <a:t>44-50.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258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7074534" cy="158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Pivot </a:t>
            </a:r>
            <a:r>
              <a:rPr sz="2200" b="1" spc="20" dirty="0">
                <a:latin typeface="Calibri"/>
                <a:cs typeface="Calibri"/>
              </a:rPr>
              <a:t>&amp;</a:t>
            </a:r>
            <a:r>
              <a:rPr sz="2200" b="1" spc="-45" dirty="0">
                <a:latin typeface="Calibri"/>
                <a:cs typeface="Calibri"/>
              </a:rPr>
              <a:t> </a:t>
            </a:r>
            <a:r>
              <a:rPr sz="2200" b="1" spc="25" dirty="0">
                <a:latin typeface="Calibri"/>
                <a:cs typeface="Calibri"/>
              </a:rPr>
              <a:t>Persist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0" b="1" spc="-50" dirty="0">
                <a:latin typeface="Segoe UI Semibold"/>
                <a:cs typeface="Segoe UI Semibold"/>
              </a:rPr>
              <a:t>Active</a:t>
            </a:r>
            <a:r>
              <a:rPr sz="8000" b="1" spc="-165" dirty="0">
                <a:latin typeface="Segoe UI Semibold"/>
                <a:cs typeface="Segoe UI Semibold"/>
              </a:rPr>
              <a:t> </a:t>
            </a:r>
            <a:r>
              <a:rPr sz="8000" b="1" spc="-40" dirty="0">
                <a:latin typeface="Segoe UI Semibold"/>
                <a:cs typeface="Segoe UI Semibold"/>
              </a:rPr>
              <a:t>Learning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DD84BFC6-BDD4-48C8-8455-9D4B5A198CD2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12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4835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0" y="0"/>
            <a:ext cx="140970" cy="205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425"/>
              </a:lnSpc>
            </a:pPr>
            <a:r>
              <a:rPr sz="1200" spc="-95" dirty="0">
                <a:latin typeface="Palatino Linotype"/>
                <a:cs typeface="Palatino Linotype"/>
              </a:rPr>
              <a:t>—</a:t>
            </a:r>
            <a:endParaRPr sz="1200">
              <a:latin typeface="Palatino Linotype"/>
              <a:cs typeface="Palatino Linotyp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1294603"/>
            <a:ext cx="9148445" cy="33439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3B2E58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Purpose </a:t>
            </a:r>
            <a:r>
              <a:rPr sz="3600" b="1" spc="-40" dirty="0">
                <a:solidFill>
                  <a:srgbClr val="3B2E58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of </a:t>
            </a:r>
            <a:r>
              <a:rPr sz="3600" b="1" spc="-20" dirty="0">
                <a:solidFill>
                  <a:srgbClr val="3B2E58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this</a:t>
            </a:r>
            <a:r>
              <a:rPr sz="3600" b="1" spc="-65" dirty="0">
                <a:solidFill>
                  <a:srgbClr val="3B2E58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module:</a:t>
            </a:r>
            <a:endParaRPr sz="36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2700">
              <a:lnSpc>
                <a:spcPct val="100000"/>
              </a:lnSpc>
              <a:spcBef>
                <a:spcPts val="2080"/>
              </a:spcBef>
            </a:pPr>
            <a:r>
              <a:rPr sz="2200" b="1" spc="110" dirty="0">
                <a:solidFill>
                  <a:srgbClr val="3B2E58"/>
                </a:solidFill>
                <a:latin typeface="+mj-lt"/>
                <a:cs typeface="Calibri"/>
              </a:rPr>
              <a:t>—Get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50" dirty="0">
                <a:solidFill>
                  <a:srgbClr val="3B2E58"/>
                </a:solidFill>
                <a:latin typeface="+mj-lt"/>
                <a:cs typeface="Calibri"/>
              </a:rPr>
              <a:t>familiar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latin typeface="+mj-lt"/>
                <a:cs typeface="Calibri"/>
              </a:rPr>
              <a:t>with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the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idea</a:t>
            </a:r>
            <a:r>
              <a:rPr sz="2200" b="1" spc="20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5" dirty="0">
                <a:solidFill>
                  <a:srgbClr val="3B2E58"/>
                </a:solidFill>
                <a:latin typeface="+mj-lt"/>
                <a:cs typeface="Calibri"/>
              </a:rPr>
              <a:t>of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latin typeface="+mj-lt"/>
                <a:cs typeface="Calibri"/>
              </a:rPr>
              <a:t>active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85" dirty="0">
                <a:solidFill>
                  <a:srgbClr val="3B2E58"/>
                </a:solidFill>
                <a:latin typeface="+mj-lt"/>
                <a:cs typeface="Calibri"/>
              </a:rPr>
              <a:t>learning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20" dirty="0">
                <a:solidFill>
                  <a:srgbClr val="3B2E58"/>
                </a:solidFill>
                <a:latin typeface="+mj-lt"/>
                <a:cs typeface="Calibri"/>
              </a:rPr>
              <a:t>as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20" dirty="0">
                <a:solidFill>
                  <a:srgbClr val="3B2E58"/>
                </a:solidFill>
                <a:latin typeface="+mj-lt"/>
                <a:cs typeface="Calibri"/>
              </a:rPr>
              <a:t>a </a:t>
            </a:r>
            <a:r>
              <a:rPr sz="2200" b="1" spc="90" dirty="0">
                <a:solidFill>
                  <a:srgbClr val="3B2E58"/>
                </a:solidFill>
                <a:latin typeface="+mj-lt"/>
                <a:cs typeface="Calibri"/>
              </a:rPr>
              <a:t>teaching</a:t>
            </a:r>
            <a:r>
              <a:rPr sz="2200" b="1" spc="1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5" dirty="0">
                <a:solidFill>
                  <a:srgbClr val="3B2E58"/>
                </a:solidFill>
                <a:latin typeface="+mj-lt"/>
                <a:cs typeface="Calibri"/>
              </a:rPr>
              <a:t>strategy</a:t>
            </a:r>
            <a:endParaRPr sz="2200" dirty="0">
              <a:latin typeface="+mj-lt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95" dirty="0">
                <a:solidFill>
                  <a:srgbClr val="3B2E58"/>
                </a:solidFill>
                <a:latin typeface="+mj-lt"/>
                <a:cs typeface="Calibri"/>
              </a:rPr>
              <a:t>—</a:t>
            </a:r>
            <a:r>
              <a:rPr sz="2200" b="1" spc="95" dirty="0">
                <a:solidFill>
                  <a:srgbClr val="3B2E58"/>
                </a:solidFill>
                <a:cs typeface="Calibri"/>
              </a:rPr>
              <a:t>Identify </a:t>
            </a:r>
            <a:r>
              <a:rPr sz="2200" b="1" spc="60" dirty="0">
                <a:solidFill>
                  <a:srgbClr val="3B2E58"/>
                </a:solidFill>
                <a:cs typeface="Calibri"/>
              </a:rPr>
              <a:t>different </a:t>
            </a:r>
            <a:r>
              <a:rPr sz="2200" b="1" spc="55" dirty="0">
                <a:solidFill>
                  <a:srgbClr val="3B2E58"/>
                </a:solidFill>
                <a:cs typeface="Calibri"/>
              </a:rPr>
              <a:t>strategies </a:t>
            </a:r>
            <a:r>
              <a:rPr sz="2200" b="1" spc="70" dirty="0">
                <a:solidFill>
                  <a:srgbClr val="3B2E58"/>
                </a:solidFill>
                <a:cs typeface="Calibri"/>
              </a:rPr>
              <a:t>for </a:t>
            </a:r>
            <a:r>
              <a:rPr sz="2200" b="1" spc="55" dirty="0">
                <a:solidFill>
                  <a:srgbClr val="3B2E58"/>
                </a:solidFill>
                <a:cs typeface="Calibri"/>
              </a:rPr>
              <a:t>active</a:t>
            </a:r>
            <a:r>
              <a:rPr sz="2200" b="1" spc="-210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85" dirty="0">
                <a:solidFill>
                  <a:srgbClr val="3B2E58"/>
                </a:solidFill>
                <a:cs typeface="Calibri"/>
              </a:rPr>
              <a:t>learning</a:t>
            </a:r>
            <a:endParaRPr sz="2200" dirty="0">
              <a:cs typeface="Calibri"/>
            </a:endParaRPr>
          </a:p>
          <a:p>
            <a:pPr marL="273685" marR="5080" indent="-261620">
              <a:lnSpc>
                <a:spcPct val="106100"/>
              </a:lnSpc>
            </a:pPr>
            <a:r>
              <a:rPr sz="2200" b="1" spc="-10" dirty="0">
                <a:solidFill>
                  <a:srgbClr val="3B2E58"/>
                </a:solidFill>
                <a:cs typeface="Arial"/>
              </a:rPr>
              <a:t>—Identify </a:t>
            </a:r>
            <a:r>
              <a:rPr sz="2200" b="1" spc="-30" dirty="0">
                <a:solidFill>
                  <a:srgbClr val="3B2E58"/>
                </a:solidFill>
                <a:cs typeface="Arial"/>
              </a:rPr>
              <a:t>difficult </a:t>
            </a:r>
            <a:r>
              <a:rPr sz="2200" b="1" spc="-80" dirty="0">
                <a:solidFill>
                  <a:srgbClr val="3B2E58"/>
                </a:solidFill>
                <a:cs typeface="Arial"/>
              </a:rPr>
              <a:t>components </a:t>
            </a:r>
            <a:r>
              <a:rPr sz="2200" b="1" spc="-45" dirty="0">
                <a:solidFill>
                  <a:srgbClr val="3B2E58"/>
                </a:solidFill>
                <a:cs typeface="Arial"/>
              </a:rPr>
              <a:t>or </a:t>
            </a:r>
            <a:r>
              <a:rPr sz="2200" b="1" spc="-105" dirty="0">
                <a:solidFill>
                  <a:srgbClr val="3B2E58"/>
                </a:solidFill>
                <a:cs typeface="Arial"/>
              </a:rPr>
              <a:t>“sticking </a:t>
            </a:r>
            <a:r>
              <a:rPr sz="2200" b="1" spc="-85" dirty="0">
                <a:solidFill>
                  <a:srgbClr val="3B2E58"/>
                </a:solidFill>
                <a:cs typeface="Arial"/>
              </a:rPr>
              <a:t>points” </a:t>
            </a:r>
            <a:r>
              <a:rPr sz="2200" b="1" spc="-30" dirty="0">
                <a:solidFill>
                  <a:srgbClr val="3B2E58"/>
                </a:solidFill>
                <a:cs typeface="Arial"/>
              </a:rPr>
              <a:t>of </a:t>
            </a:r>
            <a:r>
              <a:rPr sz="2200" b="1" spc="-95" dirty="0">
                <a:solidFill>
                  <a:srgbClr val="3B2E58"/>
                </a:solidFill>
                <a:cs typeface="Arial"/>
              </a:rPr>
              <a:t>topics </a:t>
            </a:r>
            <a:r>
              <a:rPr sz="2200" b="1" spc="-65" dirty="0">
                <a:solidFill>
                  <a:srgbClr val="3B2E58"/>
                </a:solidFill>
                <a:cs typeface="Arial"/>
              </a:rPr>
              <a:t>and </a:t>
            </a:r>
            <a:r>
              <a:rPr sz="2200" b="1" spc="-20" dirty="0">
                <a:solidFill>
                  <a:srgbClr val="3B2E58"/>
                </a:solidFill>
                <a:cs typeface="Arial"/>
              </a:rPr>
              <a:t>find </a:t>
            </a:r>
            <a:r>
              <a:rPr sz="2200" b="1" spc="45" dirty="0">
                <a:solidFill>
                  <a:srgbClr val="3B2E58"/>
                </a:solidFill>
                <a:cs typeface="Calibri"/>
              </a:rPr>
              <a:t>creative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35" dirty="0">
                <a:solidFill>
                  <a:srgbClr val="3B2E58"/>
                </a:solidFill>
                <a:cs typeface="Calibri"/>
              </a:rPr>
              <a:t>ways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70" dirty="0">
                <a:solidFill>
                  <a:srgbClr val="3B2E58"/>
                </a:solidFill>
                <a:cs typeface="Calibri"/>
              </a:rPr>
              <a:t>to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70" dirty="0">
                <a:solidFill>
                  <a:srgbClr val="3B2E58"/>
                </a:solidFill>
                <a:cs typeface="Calibri"/>
              </a:rPr>
              <a:t>explain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75" dirty="0">
                <a:solidFill>
                  <a:srgbClr val="3B2E58"/>
                </a:solidFill>
                <a:cs typeface="Calibri"/>
              </a:rPr>
              <a:t>or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130" dirty="0">
                <a:solidFill>
                  <a:srgbClr val="3B2E58"/>
                </a:solidFill>
                <a:cs typeface="Calibri"/>
              </a:rPr>
              <a:t>engage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cs typeface="Calibri"/>
              </a:rPr>
              <a:t>with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65" dirty="0">
                <a:solidFill>
                  <a:srgbClr val="3B2E58"/>
                </a:solidFill>
                <a:cs typeface="Calibri"/>
              </a:rPr>
              <a:t>those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95" dirty="0">
                <a:solidFill>
                  <a:srgbClr val="3B2E58"/>
                </a:solidFill>
                <a:cs typeface="Calibri"/>
              </a:rPr>
              <a:t>components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110" dirty="0">
                <a:solidFill>
                  <a:srgbClr val="3B2E58"/>
                </a:solidFill>
                <a:cs typeface="Calibri"/>
              </a:rPr>
              <a:t>using</a:t>
            </a:r>
            <a:r>
              <a:rPr sz="2200" b="1" spc="15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cs typeface="Calibri"/>
              </a:rPr>
              <a:t>active </a:t>
            </a:r>
            <a:r>
              <a:rPr sz="2200" b="1" spc="85" dirty="0">
                <a:solidFill>
                  <a:srgbClr val="3B2E58"/>
                </a:solidFill>
                <a:cs typeface="Calibri"/>
              </a:rPr>
              <a:t>learning</a:t>
            </a:r>
            <a:r>
              <a:rPr sz="2200" b="1" spc="10" dirty="0">
                <a:solidFill>
                  <a:srgbClr val="3B2E58"/>
                </a:solidFill>
                <a:cs typeface="Calibri"/>
              </a:rPr>
              <a:t> </a:t>
            </a:r>
            <a:r>
              <a:rPr sz="2200" b="1" spc="55" dirty="0">
                <a:solidFill>
                  <a:srgbClr val="3B2E58"/>
                </a:solidFill>
                <a:cs typeface="Calibri"/>
              </a:rPr>
              <a:t>strategies</a:t>
            </a:r>
            <a:endParaRPr sz="2200" dirty="0"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90" dirty="0">
                <a:solidFill>
                  <a:srgbClr val="3B2E58"/>
                </a:solidFill>
                <a:latin typeface="+mj-lt"/>
                <a:cs typeface="Calibri"/>
              </a:rPr>
              <a:t>—Understand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the key </a:t>
            </a:r>
            <a:r>
              <a:rPr sz="2200" b="1" spc="65" dirty="0">
                <a:solidFill>
                  <a:srgbClr val="3B2E58"/>
                </a:solidFill>
                <a:latin typeface="+mj-lt"/>
                <a:cs typeface="Calibri"/>
              </a:rPr>
              <a:t>elements of </a:t>
            </a:r>
            <a:r>
              <a:rPr sz="2200" b="1" spc="20" dirty="0">
                <a:solidFill>
                  <a:srgbClr val="3B2E58"/>
                </a:solidFill>
                <a:latin typeface="+mj-lt"/>
                <a:cs typeface="Calibri"/>
              </a:rPr>
              <a:t>a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successful </a:t>
            </a:r>
            <a:r>
              <a:rPr sz="2200" b="1" spc="55" dirty="0">
                <a:solidFill>
                  <a:srgbClr val="3B2E58"/>
                </a:solidFill>
                <a:latin typeface="+mj-lt"/>
                <a:cs typeface="Calibri"/>
              </a:rPr>
              <a:t>active </a:t>
            </a:r>
            <a:r>
              <a:rPr sz="2200" b="1" spc="85" dirty="0">
                <a:solidFill>
                  <a:srgbClr val="3B2E58"/>
                </a:solidFill>
                <a:latin typeface="+mj-lt"/>
                <a:cs typeface="Calibri"/>
              </a:rPr>
              <a:t>learning</a:t>
            </a:r>
            <a:r>
              <a:rPr sz="2200" b="1" spc="-34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activity</a:t>
            </a:r>
            <a:endParaRPr sz="2200" dirty="0">
              <a:latin typeface="+mj-lt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80" dirty="0">
                <a:solidFill>
                  <a:srgbClr val="3B2E58"/>
                </a:solidFill>
                <a:latin typeface="+mj-lt"/>
                <a:cs typeface="Calibri"/>
              </a:rPr>
              <a:t>—Practice </a:t>
            </a:r>
            <a:r>
              <a:rPr sz="2200" b="1" spc="95" dirty="0">
                <a:solidFill>
                  <a:srgbClr val="3B2E58"/>
                </a:solidFill>
                <a:latin typeface="+mj-lt"/>
                <a:cs typeface="Calibri"/>
              </a:rPr>
              <a:t>generating </a:t>
            </a:r>
            <a:r>
              <a:rPr sz="2200" b="1" spc="55" dirty="0">
                <a:solidFill>
                  <a:srgbClr val="3B2E58"/>
                </a:solidFill>
                <a:latin typeface="+mj-lt"/>
                <a:cs typeface="Calibri"/>
              </a:rPr>
              <a:t>active </a:t>
            </a:r>
            <a:r>
              <a:rPr sz="2200" b="1" spc="85" dirty="0">
                <a:solidFill>
                  <a:srgbClr val="3B2E58"/>
                </a:solidFill>
                <a:latin typeface="+mj-lt"/>
                <a:cs typeface="Calibri"/>
              </a:rPr>
              <a:t>learning </a:t>
            </a:r>
            <a:r>
              <a:rPr sz="2200" b="1" spc="50" dirty="0">
                <a:solidFill>
                  <a:srgbClr val="3B2E58"/>
                </a:solidFill>
                <a:latin typeface="+mj-lt"/>
                <a:cs typeface="Calibri"/>
              </a:rPr>
              <a:t>activities </a:t>
            </a:r>
            <a:r>
              <a:rPr sz="2200" b="1" spc="65" dirty="0">
                <a:solidFill>
                  <a:srgbClr val="3B2E58"/>
                </a:solidFill>
                <a:latin typeface="+mj-lt"/>
                <a:cs typeface="Calibri"/>
              </a:rPr>
              <a:t>based </a:t>
            </a:r>
            <a:r>
              <a:rPr sz="2200" b="1" spc="110" dirty="0">
                <a:solidFill>
                  <a:srgbClr val="3B2E58"/>
                </a:solidFill>
                <a:latin typeface="+mj-lt"/>
                <a:cs typeface="Calibri"/>
              </a:rPr>
              <a:t>on</a:t>
            </a:r>
            <a:r>
              <a:rPr sz="2200" b="1" spc="-335" dirty="0">
                <a:solidFill>
                  <a:srgbClr val="3B2E58"/>
                </a:solidFill>
                <a:latin typeface="+mj-lt"/>
                <a:cs typeface="Calibri"/>
              </a:rPr>
              <a:t> </a:t>
            </a:r>
            <a:r>
              <a:rPr sz="2200" b="1" spc="65" dirty="0">
                <a:solidFill>
                  <a:srgbClr val="3B2E58"/>
                </a:solidFill>
                <a:latin typeface="+mj-lt"/>
                <a:cs typeface="Calibri"/>
              </a:rPr>
              <a:t>“sticking </a:t>
            </a:r>
            <a:r>
              <a:rPr sz="2200" b="1" spc="60" dirty="0">
                <a:solidFill>
                  <a:srgbClr val="3B2E58"/>
                </a:solidFill>
                <a:latin typeface="+mj-lt"/>
                <a:cs typeface="Calibri"/>
              </a:rPr>
              <a:t>points”</a:t>
            </a:r>
            <a:endParaRPr sz="2200" dirty="0">
              <a:latin typeface="+mj-lt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259</a:t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592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779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4261485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Mapping the</a:t>
            </a:r>
            <a:r>
              <a:rPr sz="3600" b="1" spc="-100" dirty="0">
                <a:latin typeface="Segoe UI Semibold"/>
                <a:cs typeface="Segoe UI Semibold"/>
              </a:rPr>
              <a:t> </a:t>
            </a:r>
            <a:r>
              <a:rPr sz="3600" b="1" spc="-40" dirty="0">
                <a:latin typeface="Segoe UI Semibold"/>
                <a:cs typeface="Segoe UI Semibold"/>
              </a:rPr>
              <a:t>System</a:t>
            </a:r>
            <a:endParaRPr sz="3600">
              <a:latin typeface="Segoe UI Semibold"/>
              <a:cs typeface="Segoe UI Semibold"/>
            </a:endParaRPr>
          </a:p>
          <a:p>
            <a:pPr marL="12700" marR="101600" algn="just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Looking at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institution, </a:t>
            </a:r>
            <a:r>
              <a:rPr sz="1800" b="1" spc="-30" dirty="0">
                <a:latin typeface="Segoe UI Semibold"/>
                <a:cs typeface="Segoe UI Semibold"/>
              </a:rPr>
              <a:t>let’s </a:t>
            </a:r>
            <a:r>
              <a:rPr sz="1800" b="1" dirty="0">
                <a:latin typeface="Segoe UI Semibold"/>
                <a:cs typeface="Segoe UI Semibold"/>
              </a:rPr>
              <a:t>identify  </a:t>
            </a:r>
            <a:r>
              <a:rPr sz="1800" b="1" spc="-5" dirty="0">
                <a:latin typeface="Segoe UI Semibold"/>
                <a:cs typeface="Segoe UI Semibold"/>
              </a:rPr>
              <a:t>the other </a:t>
            </a:r>
            <a:r>
              <a:rPr sz="1800" b="1" dirty="0">
                <a:latin typeface="Segoe UI Semibold"/>
                <a:cs typeface="Segoe UI Semibold"/>
              </a:rPr>
              <a:t>supports </a:t>
            </a:r>
            <a:r>
              <a:rPr sz="1800" b="1" spc="-5" dirty="0">
                <a:latin typeface="Segoe UI Semibold"/>
                <a:cs typeface="Segoe UI Semibold"/>
              </a:rPr>
              <a:t>available to students  beyond this </a:t>
            </a:r>
            <a:r>
              <a:rPr sz="1800" b="1" dirty="0">
                <a:latin typeface="Segoe UI Semibold"/>
                <a:cs typeface="Segoe UI Semibold"/>
              </a:rPr>
              <a:t>particular support </a:t>
            </a:r>
            <a:r>
              <a:rPr sz="1800" b="1" spc="-5" dirty="0">
                <a:latin typeface="Segoe UI Semibold"/>
                <a:cs typeface="Segoe UI Semibold"/>
              </a:rPr>
              <a:t>that </a:t>
            </a:r>
            <a:r>
              <a:rPr sz="1800" b="1" spc="-10" dirty="0">
                <a:latin typeface="Segoe UI Semibold"/>
                <a:cs typeface="Segoe UI Semibold"/>
              </a:rPr>
              <a:t>you  are providing.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417452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204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7955280" y="3081287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955280" y="4101008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955280" y="3591123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955280" y="4656335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7955280" y="5657899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7955280" y="6694240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  <a:prstDash val="dash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7955280" y="6178649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7955280" y="5137150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7955280" y="7209878"/>
            <a:ext cx="5989320" cy="0"/>
          </a:xfrm>
          <a:custGeom>
            <a:avLst/>
            <a:gdLst/>
            <a:ahLst/>
            <a:cxnLst/>
            <a:rect l="l" t="t" r="r" b="b"/>
            <a:pathLst>
              <a:path w="5989319">
                <a:moveTo>
                  <a:pt x="0" y="0"/>
                </a:moveTo>
                <a:lnTo>
                  <a:pt x="5989320" y="0"/>
                </a:lnTo>
              </a:path>
            </a:pathLst>
          </a:custGeom>
          <a:ln w="1778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7933690" y="1271130"/>
            <a:ext cx="28162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do</a:t>
            </a:r>
            <a:r>
              <a:rPr sz="3600" b="1" spc="-1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they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provide?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26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0" y="0"/>
            <a:ext cx="281305" cy="20574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425"/>
              </a:lnSpc>
            </a:pPr>
            <a:r>
              <a:rPr sz="1200" spc="-95" dirty="0">
                <a:latin typeface="Palatino Linotype"/>
                <a:cs typeface="Palatino Linotype"/>
              </a:rPr>
              <a:t>——</a:t>
            </a:r>
            <a:endParaRPr sz="1200">
              <a:latin typeface="Palatino Linotype"/>
              <a:cs typeface="Palatino Linotype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1294603"/>
            <a:ext cx="8973185" cy="1529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Before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conducting this module,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you</a:t>
            </a:r>
            <a:r>
              <a:rPr sz="3600" b="1" spc="-114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should:</a:t>
            </a:r>
            <a:endParaRPr sz="3600" dirty="0">
              <a:latin typeface="Segoe UI Semibold"/>
              <a:cs typeface="Segoe UI Semibold"/>
            </a:endParaRPr>
          </a:p>
          <a:p>
            <a:pPr marL="12700" marR="1395095">
              <a:lnSpc>
                <a:spcPct val="106100"/>
              </a:lnSpc>
              <a:spcBef>
                <a:spcPts val="1914"/>
              </a:spcBef>
            </a:pP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Reflect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where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might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encounter or use active  learning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materials.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3153756"/>
            <a:ext cx="911733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76225" marR="5080" indent="-26416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—If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participants will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expected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use active learning materials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during 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labs, discussion sections, or </a:t>
            </a:r>
            <a:r>
              <a:rPr sz="2200" b="1" spc="-30" dirty="0">
                <a:solidFill>
                  <a:srgbClr val="3B2E58"/>
                </a:solidFill>
                <a:latin typeface="Segoe UI Semibold"/>
                <a:cs typeface="Segoe UI Semibold"/>
              </a:rPr>
              <a:t>similar,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how long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those sessions?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Are  there restrictions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can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done?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4576182"/>
            <a:ext cx="898842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91465" marR="5080" indent="-27940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—Even if participants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creating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content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a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course, </a:t>
            </a:r>
            <a:r>
              <a:rPr sz="2200" b="1" spc="-40" dirty="0">
                <a:solidFill>
                  <a:srgbClr val="3B2E58"/>
                </a:solidFill>
                <a:latin typeface="Segoe UI Semibold"/>
                <a:cs typeface="Segoe UI Semibold"/>
              </a:rPr>
              <a:t>it’s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useful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exercise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thinking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creatively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common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sticking-points.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6592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779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11587515" y="5926137"/>
            <a:ext cx="1176655" cy="1629410"/>
          </a:xfrm>
          <a:custGeom>
            <a:avLst/>
            <a:gdLst/>
            <a:ahLst/>
            <a:cxnLst/>
            <a:rect l="l" t="t" r="r" b="b"/>
            <a:pathLst>
              <a:path w="1176654" h="1629409">
                <a:moveTo>
                  <a:pt x="0" y="1023302"/>
                </a:moveTo>
                <a:lnTo>
                  <a:pt x="0" y="0"/>
                </a:lnTo>
                <a:lnTo>
                  <a:pt x="1176070" y="297395"/>
                </a:lnTo>
                <a:lnTo>
                  <a:pt x="1176070" y="1628927"/>
                </a:lnTo>
                <a:lnTo>
                  <a:pt x="0" y="1331518"/>
                </a:lnTo>
                <a:lnTo>
                  <a:pt x="0" y="959777"/>
                </a:lnTo>
              </a:path>
            </a:pathLst>
          </a:custGeom>
          <a:ln w="23406">
            <a:solidFill>
              <a:srgbClr val="3B2E5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756829" y="5926137"/>
            <a:ext cx="1176655" cy="1629410"/>
          </a:xfrm>
          <a:custGeom>
            <a:avLst/>
            <a:gdLst/>
            <a:ahLst/>
            <a:cxnLst/>
            <a:rect l="l" t="t" r="r" b="b"/>
            <a:pathLst>
              <a:path w="1176655" h="1629409">
                <a:moveTo>
                  <a:pt x="1176070" y="1114742"/>
                </a:moveTo>
                <a:lnTo>
                  <a:pt x="1176070" y="0"/>
                </a:lnTo>
                <a:lnTo>
                  <a:pt x="0" y="297395"/>
                </a:lnTo>
                <a:lnTo>
                  <a:pt x="0" y="1628927"/>
                </a:lnTo>
                <a:lnTo>
                  <a:pt x="1176070" y="1331518"/>
                </a:lnTo>
                <a:lnTo>
                  <a:pt x="1176070" y="959777"/>
                </a:lnTo>
              </a:path>
            </a:pathLst>
          </a:custGeom>
          <a:ln w="23406">
            <a:solidFill>
              <a:srgbClr val="3B2E5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1836549" y="5689562"/>
            <a:ext cx="920750" cy="534035"/>
          </a:xfrm>
          <a:custGeom>
            <a:avLst/>
            <a:gdLst/>
            <a:ahLst/>
            <a:cxnLst/>
            <a:rect l="l" t="t" r="r" b="b"/>
            <a:pathLst>
              <a:path w="920750" h="534035">
                <a:moveTo>
                  <a:pt x="0" y="299542"/>
                </a:moveTo>
                <a:lnTo>
                  <a:pt x="1054" y="0"/>
                </a:lnTo>
                <a:lnTo>
                  <a:pt x="920280" y="533971"/>
                </a:lnTo>
              </a:path>
            </a:pathLst>
          </a:custGeom>
          <a:ln w="23406">
            <a:solidFill>
              <a:srgbClr val="3B2E5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762532" y="5689562"/>
            <a:ext cx="920750" cy="534035"/>
          </a:xfrm>
          <a:custGeom>
            <a:avLst/>
            <a:gdLst/>
            <a:ahLst/>
            <a:cxnLst/>
            <a:rect l="l" t="t" r="r" b="b"/>
            <a:pathLst>
              <a:path w="920750" h="534035">
                <a:moveTo>
                  <a:pt x="920280" y="299542"/>
                </a:moveTo>
                <a:lnTo>
                  <a:pt x="919226" y="0"/>
                </a:lnTo>
                <a:lnTo>
                  <a:pt x="0" y="533971"/>
                </a:lnTo>
              </a:path>
            </a:pathLst>
          </a:custGeom>
          <a:ln w="23406">
            <a:solidFill>
              <a:srgbClr val="3B2E58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1624468" y="3380742"/>
            <a:ext cx="2268855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75" dirty="0">
                <a:solidFill>
                  <a:srgbClr val="3B2E58"/>
                </a:solidFill>
                <a:latin typeface="Calibri"/>
                <a:cs typeface="Calibri"/>
              </a:rPr>
              <a:t>(Recommended)  </a:t>
            </a:r>
            <a:r>
              <a:rPr sz="1800" b="1" spc="45" dirty="0">
                <a:solidFill>
                  <a:srgbClr val="3B2E58"/>
                </a:solidFill>
                <a:latin typeface="Calibri"/>
                <a:cs typeface="Calibri"/>
              </a:rPr>
              <a:t>Read “Techniques </a:t>
            </a:r>
            <a:r>
              <a:rPr sz="1800" b="1" spc="55" dirty="0">
                <a:solidFill>
                  <a:srgbClr val="3B2E58"/>
                </a:solidFill>
                <a:latin typeface="Calibri"/>
                <a:cs typeface="Calibri"/>
              </a:rPr>
              <a:t>for  </a:t>
            </a:r>
            <a:r>
              <a:rPr sz="1800" b="1" spc="60" dirty="0">
                <a:solidFill>
                  <a:srgbClr val="3B2E58"/>
                </a:solidFill>
                <a:latin typeface="Calibri"/>
                <a:cs typeface="Calibri"/>
              </a:rPr>
              <a:t>Active </a:t>
            </a:r>
            <a:r>
              <a:rPr sz="1800" b="1" spc="80" dirty="0">
                <a:solidFill>
                  <a:srgbClr val="3B2E58"/>
                </a:solidFill>
                <a:latin typeface="Calibri"/>
                <a:cs typeface="Calibri"/>
              </a:rPr>
              <a:t>Learning </a:t>
            </a:r>
            <a:r>
              <a:rPr sz="1800" b="1" spc="55" dirty="0">
                <a:solidFill>
                  <a:srgbClr val="3B2E58"/>
                </a:solidFill>
                <a:latin typeface="Calibri"/>
                <a:cs typeface="Calibri"/>
              </a:rPr>
              <a:t>in </a:t>
            </a:r>
            <a:r>
              <a:rPr sz="1800" b="1" spc="110" dirty="0">
                <a:solidFill>
                  <a:srgbClr val="3B2E58"/>
                </a:solidFill>
                <a:latin typeface="Calibri"/>
                <a:cs typeface="Calibri"/>
              </a:rPr>
              <a:t>CS  </a:t>
            </a:r>
            <a:r>
              <a:rPr sz="1800" b="1" spc="50" dirty="0">
                <a:solidFill>
                  <a:srgbClr val="3B2E58"/>
                </a:solidFill>
                <a:latin typeface="Calibri"/>
                <a:cs typeface="Calibri"/>
              </a:rPr>
              <a:t>Courses” </a:t>
            </a:r>
            <a:r>
              <a:rPr sz="1800" b="1" spc="90" dirty="0">
                <a:solidFill>
                  <a:srgbClr val="3B2E58"/>
                </a:solidFill>
                <a:latin typeface="Calibri"/>
                <a:cs typeface="Calibri"/>
              </a:rPr>
              <a:t>by </a:t>
            </a:r>
            <a:r>
              <a:rPr sz="1800" b="1" spc="75" dirty="0">
                <a:solidFill>
                  <a:srgbClr val="3B2E58"/>
                </a:solidFill>
                <a:latin typeface="Calibri"/>
                <a:cs typeface="Calibri"/>
              </a:rPr>
              <a:t>Briggs</a:t>
            </a:r>
            <a:r>
              <a:rPr lang="en-US" sz="1800" b="1" spc="75" dirty="0">
                <a:solidFill>
                  <a:srgbClr val="3B2E58"/>
                </a:solidFill>
                <a:latin typeface="Calibri"/>
                <a:cs typeface="Calibri"/>
              </a:rPr>
              <a:t> or</a:t>
            </a:r>
            <a:r>
              <a:rPr sz="1800" b="1" spc="75" dirty="0">
                <a:solidFill>
                  <a:srgbClr val="3B2E58"/>
                </a:solidFill>
                <a:latin typeface="Calibri"/>
                <a:cs typeface="Calibri"/>
              </a:rPr>
              <a:t>  </a:t>
            </a:r>
            <a:r>
              <a:rPr sz="1800" b="1" spc="60" dirty="0">
                <a:solidFill>
                  <a:srgbClr val="3B2E58"/>
                </a:solidFill>
                <a:latin typeface="Calibri"/>
                <a:cs typeface="Calibri"/>
              </a:rPr>
              <a:t>“Peer-Designed</a:t>
            </a:r>
            <a:r>
              <a:rPr sz="1800" b="1" spc="-70" dirty="0">
                <a:solidFill>
                  <a:srgbClr val="3B2E58"/>
                </a:solidFill>
                <a:latin typeface="Calibri"/>
                <a:cs typeface="Calibri"/>
              </a:rPr>
              <a:t> </a:t>
            </a:r>
            <a:r>
              <a:rPr sz="1800" b="1" spc="45" dirty="0">
                <a:solidFill>
                  <a:srgbClr val="3B2E58"/>
                </a:solidFill>
                <a:latin typeface="Calibri"/>
                <a:cs typeface="Calibri"/>
              </a:rPr>
              <a:t>active  </a:t>
            </a:r>
            <a:r>
              <a:rPr sz="1800" b="1" spc="65" dirty="0">
                <a:solidFill>
                  <a:srgbClr val="3B2E58"/>
                </a:solidFill>
                <a:latin typeface="Calibri"/>
                <a:cs typeface="Calibri"/>
              </a:rPr>
              <a:t>learning </a:t>
            </a:r>
            <a:r>
              <a:rPr sz="1800" b="1" spc="60" dirty="0">
                <a:solidFill>
                  <a:srgbClr val="3B2E58"/>
                </a:solidFill>
                <a:latin typeface="Calibri"/>
                <a:cs typeface="Calibri"/>
              </a:rPr>
              <a:t>modules” </a:t>
            </a:r>
            <a:r>
              <a:rPr sz="1800" b="1" spc="85" dirty="0">
                <a:solidFill>
                  <a:srgbClr val="3B2E58"/>
                </a:solidFill>
                <a:latin typeface="Calibri"/>
                <a:cs typeface="Calibri"/>
              </a:rPr>
              <a:t>by  </a:t>
            </a:r>
            <a:r>
              <a:rPr sz="1800" b="1" spc="50" dirty="0">
                <a:solidFill>
                  <a:srgbClr val="3B2E58"/>
                </a:solidFill>
                <a:latin typeface="Calibri"/>
                <a:cs typeface="Calibri"/>
              </a:rPr>
              <a:t>Packard </a:t>
            </a:r>
            <a:r>
              <a:rPr sz="1800" b="1" spc="40" dirty="0">
                <a:solidFill>
                  <a:srgbClr val="3B2E58"/>
                </a:solidFill>
                <a:latin typeface="Calibri"/>
                <a:cs typeface="Calibri"/>
              </a:rPr>
              <a:t>et </a:t>
            </a:r>
            <a:r>
              <a:rPr sz="1800" b="1" spc="-5" dirty="0">
                <a:solidFill>
                  <a:srgbClr val="3B2E58"/>
                </a:solidFill>
                <a:latin typeface="Calibri"/>
                <a:cs typeface="Calibri"/>
              </a:rPr>
              <a:t>al.</a:t>
            </a:r>
            <a:r>
              <a:rPr sz="1800" b="1" spc="-100" dirty="0">
                <a:solidFill>
                  <a:srgbClr val="3B2E58"/>
                </a:solidFill>
                <a:latin typeface="Calibri"/>
                <a:cs typeface="Calibri"/>
              </a:rPr>
              <a:t> </a:t>
            </a:r>
            <a:r>
              <a:rPr sz="1800" b="1" spc="65" dirty="0">
                <a:solidFill>
                  <a:srgbClr val="3B2E58"/>
                </a:solidFill>
                <a:latin typeface="Calibri"/>
                <a:cs typeface="Calibri"/>
              </a:rPr>
              <a:t>(2020)</a:t>
            </a:r>
            <a:endParaRPr sz="1800" dirty="0">
              <a:latin typeface="Calibri"/>
              <a:cs typeface="Calibri"/>
            </a:endParaRPr>
          </a:p>
        </p:txBody>
      </p:sp>
      <p:sp>
        <p:nvSpPr>
          <p:cNvPr id="20" name="object 2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260</a:t>
            </a:fld>
            <a:endParaRPr dirty="0"/>
          </a:p>
        </p:txBody>
      </p:sp>
    </p:spTree>
  </p:cSld>
  <p:clrMapOvr>
    <a:masterClrMapping/>
  </p:clrMapOvr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261</a:t>
            </a:fld>
            <a:endParaRPr dirty="0"/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Active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Learning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Active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Learning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30+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Practice Activity: DIY Active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Learning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Modules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645" marB="0">
                    <a:solidFill>
                      <a:srgbClr val="3B2E5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3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0010" marB="0">
                    <a:solidFill>
                      <a:srgbClr val="8661C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592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779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8719820" cy="3663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solidFill>
                  <a:srgbClr val="3B2E58"/>
                </a:solidFill>
                <a:latin typeface="Segoe UI Semibold"/>
                <a:cs typeface="Segoe UI Semibold"/>
              </a:rPr>
              <a:t>Welcome!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1914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Active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learning is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strategy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where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learners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are asked to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more  than just sit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absorb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content—they are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active participants in their  own learning.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Because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active learning can 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take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so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many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different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forms,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we’ll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consider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 few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different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active-learning scenarios to  think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who benefits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who is </a:t>
            </a:r>
            <a:r>
              <a:rPr sz="2200" b="1" spc="5" dirty="0">
                <a:solidFill>
                  <a:srgbClr val="3B2E58"/>
                </a:solidFill>
                <a:latin typeface="Segoe UI Semibold"/>
                <a:cs typeface="Segoe UI Semibold"/>
              </a:rPr>
              <a:t>left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out.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This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will set the stage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us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practice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creating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active learning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modules: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free-standing 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activities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(typically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away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from the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computer)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that use active-learning 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exercises to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clarify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confusing or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difficult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topics.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262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169748"/>
            <a:ext cx="14630400" cy="2059939"/>
          </a:xfrm>
          <a:custGeom>
            <a:avLst/>
            <a:gdLst/>
            <a:ahLst/>
            <a:cxnLst/>
            <a:rect l="l" t="t" r="r" b="b"/>
            <a:pathLst>
              <a:path w="14630400" h="2059940">
                <a:moveTo>
                  <a:pt x="0" y="2059851"/>
                </a:moveTo>
                <a:lnTo>
                  <a:pt x="14630400" y="2059851"/>
                </a:lnTo>
                <a:lnTo>
                  <a:pt x="14630400" y="0"/>
                </a:lnTo>
                <a:lnTo>
                  <a:pt x="0" y="0"/>
                </a:lnTo>
                <a:lnTo>
                  <a:pt x="0" y="2059851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87020"/>
            <a:ext cx="14630400" cy="608272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6320904"/>
            <a:ext cx="319786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Active</a:t>
            </a:r>
            <a:r>
              <a:rPr sz="3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Learning 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Video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59462" y="6383077"/>
            <a:ext cx="306451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Play this video from</a:t>
            </a:r>
            <a:r>
              <a:rPr sz="1800" b="1" u="heavy" spc="-55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 </a:t>
            </a:r>
            <a:r>
              <a:rPr sz="1800" b="1" u="heavy" spc="-10" dirty="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/>
              </a:rPr>
              <a:t>youtube.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751780" y="2873730"/>
            <a:ext cx="1127125" cy="1296035"/>
          </a:xfrm>
          <a:custGeom>
            <a:avLst/>
            <a:gdLst/>
            <a:ahLst/>
            <a:cxnLst/>
            <a:rect l="l" t="t" r="r" b="b"/>
            <a:pathLst>
              <a:path w="1127125" h="1296035">
                <a:moveTo>
                  <a:pt x="0" y="0"/>
                </a:moveTo>
                <a:lnTo>
                  <a:pt x="0" y="1295692"/>
                </a:lnTo>
                <a:lnTo>
                  <a:pt x="1126845" y="647852"/>
                </a:lnTo>
                <a:lnTo>
                  <a:pt x="0" y="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  <a:hlinkClick r:id="rId3"/>
              </a:rPr>
              <a:t>1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2	</a:t>
            </a:r>
            <a:r>
              <a:rPr sz="1200" b="1" spc="-20" dirty="0">
                <a:latin typeface="Segoe UI Semibold"/>
                <a:cs typeface="Segoe UI Semibold"/>
                <a:hlinkClick r:id="rId3"/>
              </a:rPr>
              <a:t>A</a:t>
            </a:r>
            <a:r>
              <a:rPr sz="1200" b="1" spc="15" dirty="0">
                <a:latin typeface="Segoe UI Semibold"/>
                <a:cs typeface="Segoe UI Semibold"/>
                <a:hlinkClick r:id="rId3"/>
              </a:rPr>
              <a:t>c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t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i</a:t>
            </a:r>
            <a:r>
              <a:rPr sz="1200" b="1" spc="-20" dirty="0">
                <a:latin typeface="Segoe UI Semibold"/>
                <a:cs typeface="Segoe UI Semibold"/>
                <a:hlinkClick r:id="rId3"/>
              </a:rPr>
              <a:t>v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e	Le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a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r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ni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263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  <a:hlinkClick r:id="rId3"/>
              </a:rPr>
              <a:t>Pu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r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po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  <a:hlinkClick r:id="rId3"/>
              </a:rPr>
              <a:t>A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g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en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d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  <a:hlinkClick r:id="rId3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  <a:hlinkClick r:id="rId3"/>
              </a:rPr>
              <a:t>A</a:t>
            </a:r>
            <a:r>
              <a:rPr sz="1200" b="1" spc="15" dirty="0">
                <a:latin typeface="Segoe UI Semibold"/>
                <a:cs typeface="Segoe UI Semibold"/>
                <a:hlinkClick r:id="rId3"/>
              </a:rPr>
              <a:t>c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t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iv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iti</a:t>
            </a:r>
            <a:r>
              <a:rPr sz="1200" b="1" spc="5" dirty="0">
                <a:latin typeface="Segoe UI Semibold"/>
                <a:cs typeface="Segoe UI Semibold"/>
                <a:hlinkClick r:id="rId3"/>
              </a:rPr>
              <a:t>e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  <a:hlinkClick r:id="rId3"/>
              </a:rPr>
              <a:t>W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r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a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p	</a:t>
            </a:r>
            <a:r>
              <a:rPr sz="1200" b="1" spc="-15" dirty="0">
                <a:latin typeface="Segoe UI Semibold"/>
                <a:cs typeface="Segoe UI Semibold"/>
                <a:hlinkClick r:id="rId3"/>
              </a:rPr>
              <a:t>U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  <a:hlinkClick r:id="rId3"/>
              </a:rPr>
              <a:t>R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ef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ere</a:t>
            </a:r>
            <a:r>
              <a:rPr sz="1200" b="1" spc="-5" dirty="0">
                <a:latin typeface="Segoe UI Semibold"/>
                <a:cs typeface="Segoe UI Semibold"/>
                <a:hlinkClick r:id="rId3"/>
              </a:rPr>
              <a:t>n</a:t>
            </a:r>
            <a:r>
              <a:rPr sz="1200" b="1" spc="-10" dirty="0">
                <a:latin typeface="Segoe UI Semibold"/>
                <a:cs typeface="Segoe UI Semibold"/>
                <a:hlinkClick r:id="rId3"/>
              </a:rPr>
              <a:t>c</a:t>
            </a:r>
            <a:r>
              <a:rPr sz="1200" b="1" spc="5" dirty="0">
                <a:latin typeface="Segoe UI Semibold"/>
                <a:cs typeface="Segoe UI Semibold"/>
                <a:hlinkClick r:id="rId3"/>
              </a:rPr>
              <a:t>e</a:t>
            </a:r>
            <a:r>
              <a:rPr sz="1200" b="1" dirty="0">
                <a:latin typeface="Segoe UI Semibold"/>
                <a:cs typeface="Segoe UI Semibold"/>
                <a:hlinkClick r:id="rId3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4958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the</a:t>
            </a:r>
            <a:r>
              <a:rPr sz="3600" b="1" spc="-18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evidence?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75945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Research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overwhelmingly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shown benefits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active learning across STEM fields,  including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753965"/>
            <a:ext cx="5681345" cy="213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to: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291465" marR="5080" indent="-27940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—Engage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[Hazzan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&amp; Lapidot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2004;  Briggs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2005]</a:t>
            </a:r>
            <a:endParaRPr sz="2200">
              <a:latin typeface="Segoe UI Semibold"/>
              <a:cs typeface="Segoe UI Semibold"/>
            </a:endParaRPr>
          </a:p>
          <a:p>
            <a:pPr marL="291465" marR="72390" indent="-27940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—Less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fail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courses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[Freeman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al.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2016]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4885"/>
          </a:xfrm>
          <a:custGeom>
            <a:avLst/>
            <a:gdLst/>
            <a:ahLst/>
            <a:cxnLst/>
            <a:rect l="l" t="t" r="r" b="b"/>
            <a:pathLst>
              <a:path w="7315834" h="3524885">
                <a:moveTo>
                  <a:pt x="0" y="3524694"/>
                </a:moveTo>
                <a:lnTo>
                  <a:pt x="7315212" y="3524694"/>
                </a:lnTo>
                <a:lnTo>
                  <a:pt x="7315212" y="0"/>
                </a:lnTo>
                <a:lnTo>
                  <a:pt x="0" y="0"/>
                </a:lnTo>
                <a:lnTo>
                  <a:pt x="0" y="3524694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187" y="4109910"/>
            <a:ext cx="7315834" cy="4119879"/>
          </a:xfrm>
          <a:custGeom>
            <a:avLst/>
            <a:gdLst/>
            <a:ahLst/>
            <a:cxnLst/>
            <a:rect l="l" t="t" r="r" b="b"/>
            <a:pathLst>
              <a:path w="7315834" h="4119879">
                <a:moveTo>
                  <a:pt x="0" y="4119689"/>
                </a:moveTo>
                <a:lnTo>
                  <a:pt x="7315212" y="4119689"/>
                </a:lnTo>
                <a:lnTo>
                  <a:pt x="7315212" y="0"/>
                </a:lnTo>
                <a:lnTo>
                  <a:pt x="0" y="0"/>
                </a:lnTo>
                <a:lnTo>
                  <a:pt x="0" y="4119689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24007" y="1309147"/>
            <a:ext cx="533273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Even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if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lecture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is not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as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effective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them,  students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demonstrate </a:t>
            </a:r>
            <a:r>
              <a:rPr sz="2200" b="1" spc="-10" dirty="0">
                <a:solidFill>
                  <a:srgbClr val="3B2E58"/>
                </a:solidFill>
                <a:latin typeface="Segoe UI Semibold"/>
                <a:cs typeface="Segoe UI Semibold"/>
              </a:rPr>
              <a:t>resistance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to  active learning if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they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265</a:t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7924007" y="2731572"/>
            <a:ext cx="5360035" cy="10928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—Are unfamiliar with</a:t>
            </a:r>
            <a:r>
              <a:rPr sz="2200" b="1" spc="-15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it</a:t>
            </a:r>
            <a:endParaRPr sz="2200" dirty="0">
              <a:latin typeface="Segoe UI Semibold"/>
              <a:cs typeface="Segoe UI Semibold"/>
            </a:endParaRPr>
          </a:p>
          <a:p>
            <a:pPr marL="302895" marR="5080" indent="-290830">
              <a:lnSpc>
                <a:spcPct val="106100"/>
              </a:lnSpc>
            </a:pP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—Do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know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why the instructor is using  active learning [Finelli et </a:t>
            </a:r>
            <a:r>
              <a:rPr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al</a:t>
            </a:r>
            <a:r>
              <a:rPr lang="en-US" sz="2200" b="1" dirty="0">
                <a:solidFill>
                  <a:srgbClr val="3B2E58"/>
                </a:solidFill>
                <a:latin typeface="Segoe UI Semibold"/>
                <a:cs typeface="Segoe UI Semibold"/>
              </a:rPr>
              <a:t>.</a:t>
            </a:r>
            <a:r>
              <a:rPr sz="22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3B2E58"/>
                </a:solidFill>
                <a:latin typeface="Segoe UI Semibold"/>
                <a:cs typeface="Segoe UI Semibold"/>
              </a:rPr>
              <a:t>2018]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4590979"/>
            <a:ext cx="5401945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exclude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 students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active learning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exercises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291465" marR="303530" indent="-27940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—It does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always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promote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belonging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(Eddy et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al.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2015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).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1283183"/>
            <a:ext cx="3567429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Where are </a:t>
            </a:r>
            <a:r>
              <a:rPr sz="3600" b="1" spc="-20" dirty="0">
                <a:latin typeface="Segoe UI Semibold"/>
                <a:cs typeface="Segoe UI Semibold"/>
              </a:rPr>
              <a:t>the  potential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pitfalls?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15353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When</a:t>
            </a:r>
            <a:r>
              <a:rPr sz="36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incorporating  active</a:t>
            </a:r>
            <a:r>
              <a:rPr sz="36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learning…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45517"/>
            <a:ext cx="62452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Set 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activities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mindful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intentional</a:t>
            </a:r>
            <a:r>
              <a:rPr sz="22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way.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266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056591"/>
            <a:ext cx="3557904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careful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comfort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levels.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74000" y="2747267"/>
            <a:ext cx="6122035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Think 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students are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prepared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task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doing a practice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debriefing with  students to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clarify.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 when students are struggling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</a:t>
            </a:r>
            <a:endParaRPr sz="2200">
              <a:latin typeface="Segoe UI Semibold"/>
              <a:cs typeface="Segoe UI Semibold"/>
            </a:endParaRPr>
          </a:p>
          <a:p>
            <a:pPr marL="12700" marR="3225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partner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group—deliberate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assignments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51015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Active </a:t>
            </a:r>
            <a:r>
              <a:rPr sz="3600" b="1" spc="-20" dirty="0">
                <a:solidFill>
                  <a:srgbClr val="3B2E58"/>
                </a:solidFill>
                <a:latin typeface="Segoe UI Semibold"/>
                <a:cs typeface="Segoe UI Semibold"/>
              </a:rPr>
              <a:t>Learning</a:t>
            </a:r>
            <a:r>
              <a:rPr sz="3600" b="1" spc="-80" dirty="0">
                <a:solidFill>
                  <a:srgbClr val="3B2E58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3B2E58"/>
                </a:solidFill>
                <a:latin typeface="Segoe UI Semibold"/>
                <a:cs typeface="Segoe UI Semibold"/>
              </a:rPr>
              <a:t>Modules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267</a:t>
            </a:fld>
            <a:endParaRPr dirty="0"/>
          </a:p>
        </p:txBody>
      </p:sp>
      <p:sp>
        <p:nvSpPr>
          <p:cNvPr id="6" name="object 6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496443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an </a:t>
            </a:r>
            <a:r>
              <a:rPr sz="3600" b="1" spc="-25" dirty="0">
                <a:latin typeface="Segoe UI Semibold"/>
                <a:cs typeface="Segoe UI Semibold"/>
              </a:rPr>
              <a:t>active  </a:t>
            </a:r>
            <a:r>
              <a:rPr sz="3600" b="1" spc="-20" dirty="0">
                <a:latin typeface="Segoe UI Semibold"/>
                <a:cs typeface="Segoe UI Semibold"/>
              </a:rPr>
              <a:t>learning module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(ALM)?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268</a:t>
            </a:fld>
            <a:endParaRPr dirty="0"/>
          </a:p>
        </p:txBody>
      </p:sp>
      <p:sp>
        <p:nvSpPr>
          <p:cNvPr id="5" name="object 5"/>
          <p:cNvSpPr txBox="1"/>
          <p:nvPr/>
        </p:nvSpPr>
        <p:spPr>
          <a:xfrm>
            <a:off x="7924800" y="1283183"/>
            <a:ext cx="5235575" cy="2139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ALMs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activities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that: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—Do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computer</a:t>
            </a: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—Engage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students in active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</a:t>
            </a: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—Help build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community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</a:t>
            </a: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—Approach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difficult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319468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Qualities </a:t>
            </a:r>
            <a:r>
              <a:rPr sz="3600" b="1" spc="-40" dirty="0">
                <a:latin typeface="Segoe UI Semibold"/>
                <a:cs typeface="Segoe UI Semibold"/>
              </a:rPr>
              <a:t>of </a:t>
            </a:r>
            <a:r>
              <a:rPr sz="3600" b="1" dirty="0">
                <a:latin typeface="Segoe UI Semibold"/>
                <a:cs typeface="Segoe UI Semibold"/>
              </a:rPr>
              <a:t>a  </a:t>
            </a:r>
            <a:r>
              <a:rPr sz="3600" b="1" spc="-25" dirty="0">
                <a:latin typeface="Segoe UI Semibold"/>
                <a:cs typeface="Segoe UI Semibold"/>
              </a:rPr>
              <a:t>Successful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ALM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269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4836160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Targets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single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aspect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difficult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confusing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topic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377893"/>
            <a:ext cx="6061075" cy="5360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176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unifying metaphor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relate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knowledge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784225" algn="just">
              <a:lnSpc>
                <a:spcPct val="106100"/>
              </a:lnSpc>
              <a:spcBef>
                <a:spcPts val="5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Requires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engage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multiple modalities—thinking,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speaking,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problem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solving,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reading, presenting,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etc.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 algn="just">
              <a:lnSpc>
                <a:spcPct val="1000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Incorporates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kind.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Engages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levels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(participants who come in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fairly good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understanding should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something out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module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too!)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Requires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prior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preparation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315200" y="585216"/>
            <a:ext cx="3657600" cy="3529965"/>
          </a:xfrm>
          <a:prstGeom prst="rect">
            <a:avLst/>
          </a:prstGeom>
          <a:solidFill>
            <a:srgbClr val="50E6FF"/>
          </a:solidFill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5000">
              <a:latin typeface="Times New Roman"/>
              <a:cs typeface="Times New Roman"/>
            </a:endParaRPr>
          </a:p>
          <a:p>
            <a:pPr marL="285750" marR="714375">
              <a:lnSpc>
                <a:spcPct val="102600"/>
              </a:lnSpc>
            </a:pPr>
            <a:r>
              <a:rPr sz="2600" b="1" spc="-10" dirty="0">
                <a:latin typeface="Segoe UI Semibold"/>
                <a:cs typeface="Segoe UI Semibold"/>
              </a:rPr>
              <a:t>How </a:t>
            </a:r>
            <a:r>
              <a:rPr sz="2600" b="1" spc="-15" dirty="0">
                <a:latin typeface="Segoe UI Semibold"/>
                <a:cs typeface="Segoe UI Semibold"/>
              </a:rPr>
              <a:t>much help</a:t>
            </a:r>
            <a:r>
              <a:rPr sz="2600" b="1" spc="-130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is  too much</a:t>
            </a:r>
            <a:r>
              <a:rPr sz="2600" b="1" spc="-6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help?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15200" y="4114800"/>
            <a:ext cx="3657600" cy="4114800"/>
          </a:xfrm>
          <a:prstGeom prst="rect">
            <a:avLst/>
          </a:prstGeom>
          <a:solidFill>
            <a:srgbClr val="243A5E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400">
              <a:latin typeface="Times New Roman"/>
              <a:cs typeface="Times New Roman"/>
            </a:endParaRPr>
          </a:p>
          <a:p>
            <a:pPr marL="285750" marR="669290">
              <a:lnSpc>
                <a:spcPct val="102600"/>
              </a:lnSpc>
              <a:spcBef>
                <a:spcPts val="2935"/>
              </a:spcBef>
            </a:pP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Are groups 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allowed to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work  </a:t>
            </a:r>
            <a:r>
              <a:rPr sz="2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together,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if 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yes,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what</a:t>
            </a:r>
            <a:r>
              <a:rPr sz="2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ways?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0972800" y="585216"/>
            <a:ext cx="3657600" cy="3529965"/>
          </a:xfrm>
          <a:prstGeom prst="rect">
            <a:avLst/>
          </a:prstGeom>
          <a:solidFill>
            <a:srgbClr val="0078D4"/>
          </a:solidFill>
        </p:spPr>
        <p:txBody>
          <a:bodyPr vert="horz" wrap="square" lIns="0" tIns="317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25"/>
              </a:spcBef>
            </a:pPr>
            <a:endParaRPr sz="5000">
              <a:latin typeface="Times New Roman"/>
              <a:cs typeface="Times New Roman"/>
            </a:endParaRPr>
          </a:p>
          <a:p>
            <a:pPr marL="332740" marR="1024890">
              <a:lnSpc>
                <a:spcPct val="102600"/>
              </a:lnSpc>
              <a:spcBef>
                <a:spcPts val="5"/>
              </a:spcBef>
            </a:pP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Are there</a:t>
            </a:r>
            <a:r>
              <a:rPr sz="2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social  boundaries for  mentors?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972800" y="4114800"/>
            <a:ext cx="3657600" cy="4114800"/>
          </a:xfrm>
          <a:prstGeom prst="rect">
            <a:avLst/>
          </a:prstGeom>
          <a:solidFill>
            <a:srgbClr val="E6E6E6"/>
          </a:solidFill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ct val="100000"/>
              </a:lnSpc>
            </a:pPr>
            <a:endParaRPr sz="3400">
              <a:latin typeface="Times New Roman"/>
              <a:cs typeface="Times New Roman"/>
            </a:endParaRPr>
          </a:p>
          <a:p>
            <a:pPr marL="332740" marR="1382395">
              <a:lnSpc>
                <a:spcPct val="102600"/>
              </a:lnSpc>
              <a:spcBef>
                <a:spcPts val="2935"/>
              </a:spcBef>
            </a:pPr>
            <a:r>
              <a:rPr sz="2600" b="1" spc="-10" dirty="0">
                <a:latin typeface="Segoe UI Semibold"/>
                <a:cs typeface="Segoe UI Semibold"/>
              </a:rPr>
              <a:t>Is </a:t>
            </a:r>
            <a:r>
              <a:rPr sz="2600" b="1" spc="-20" dirty="0">
                <a:latin typeface="Segoe UI Semibold"/>
                <a:cs typeface="Segoe UI Semibold"/>
              </a:rPr>
              <a:t>career  coaching</a:t>
            </a:r>
            <a:r>
              <a:rPr sz="2600" b="1" spc="-10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ok?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1278111"/>
            <a:ext cx="4900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Establishing</a:t>
            </a:r>
            <a:r>
              <a:rPr sz="3600" b="1" spc="-11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Boundaries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266338" y="228245"/>
            <a:ext cx="1069086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958850" algn="l"/>
                <a:tab pos="1785620" algn="l"/>
                <a:tab pos="2719705" algn="l"/>
                <a:tab pos="3939540" algn="l"/>
                <a:tab pos="5244465" algn="l"/>
                <a:tab pos="5939790" algn="l"/>
                <a:tab pos="8163559" algn="l"/>
                <a:tab pos="9925685" algn="l"/>
              </a:tabLst>
            </a:pP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35" dirty="0">
                <a:latin typeface="Segoe UI Semibold"/>
                <a:cs typeface="Segoe UI Semibold"/>
              </a:rPr>
              <a:t>-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rk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	</a:t>
            </a: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10" dirty="0">
                <a:latin typeface="Segoe UI Semibold"/>
                <a:cs typeface="Segoe UI Semibold"/>
              </a:rPr>
              <a:t>gr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m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G</a:t>
            </a:r>
            <a:r>
              <a:rPr sz="1200" b="1" spc="-5" dirty="0">
                <a:latin typeface="Segoe UI Semibold"/>
                <a:cs typeface="Segoe UI Semibold"/>
              </a:rPr>
              <a:t>oa</a:t>
            </a:r>
            <a:r>
              <a:rPr sz="1200" b="1" dirty="0">
                <a:latin typeface="Segoe UI Semibold"/>
                <a:cs typeface="Segoe UI Semibold"/>
              </a:rPr>
              <a:t>ls	</a:t>
            </a: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	</a:t>
            </a:r>
            <a:r>
              <a:rPr sz="1200" b="1" spc="-25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spc="-10" dirty="0">
                <a:latin typeface="Segoe UI Semibold"/>
                <a:cs typeface="Segoe UI Semibold"/>
              </a:rPr>
              <a:t>ati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h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90" dirty="0">
                <a:latin typeface="Segoe UI Semibold"/>
                <a:cs typeface="Segoe UI Semibold"/>
              </a:rPr>
              <a:t>T</a:t>
            </a:r>
            <a:r>
              <a:rPr sz="1200" b="1" spc="-10" dirty="0">
                <a:latin typeface="Segoe UI Semibold"/>
                <a:cs typeface="Segoe UI Semibold"/>
              </a:rPr>
              <a:t>raini</a:t>
            </a:r>
            <a:r>
              <a:rPr sz="1200" b="1" dirty="0">
                <a:latin typeface="Segoe UI Semibold"/>
                <a:cs typeface="Segoe UI Semibold"/>
              </a:rPr>
              <a:t>ng	</a:t>
            </a: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ol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nd</a:t>
            </a:r>
            <a:r>
              <a:rPr sz="1200" b="1" u="sng" spc="-7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da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	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D59D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812147"/>
            <a:ext cx="137350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Introduction: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270</a:t>
            </a:fld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7588250" y="1370845"/>
            <a:ext cx="269621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Introduce the topic, the  </a:t>
            </a:r>
            <a:r>
              <a:rPr sz="1800" b="1" spc="-10" dirty="0">
                <a:latin typeface="Segoe UI Semibold"/>
                <a:cs typeface="Segoe UI Semibold"/>
              </a:rPr>
              <a:t>goal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module, and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  brief description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what  will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30" dirty="0">
                <a:latin typeface="Segoe UI Semibold"/>
                <a:cs typeface="Segoe UI Semibold"/>
              </a:rPr>
              <a:t>occur.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88250" y="4350189"/>
            <a:ext cx="2883535" cy="2534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Main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Activity: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99085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(usually in pairs  or small groups) that  targets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main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topic</a:t>
            </a:r>
            <a:r>
              <a:rPr sz="18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module. This may be a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single, longer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activity,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several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smaller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parts.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3399" y="811461"/>
            <a:ext cx="2927350" cy="2814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Establish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Context: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sure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on  the same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page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reviewing  core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concepts that are the  basis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main</a:t>
            </a:r>
            <a:r>
              <a:rPr sz="18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activity.</a:t>
            </a:r>
            <a:endParaRPr sz="1800">
              <a:latin typeface="Segoe UI Semibold"/>
              <a:cs typeface="Segoe UI Semibold"/>
            </a:endParaRPr>
          </a:p>
          <a:p>
            <a:pPr marL="12700" marR="10477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may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include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reviewing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definitions,  working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example,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etc.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93399" y="4349503"/>
            <a:ext cx="2769870" cy="1696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Wrap-Up/Discussion: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spc="-5" dirty="0">
                <a:latin typeface="Segoe UI Semibold"/>
                <a:cs typeface="Segoe UI Semibold"/>
              </a:rPr>
              <a:t>is brought </a:t>
            </a:r>
            <a:r>
              <a:rPr sz="1800" b="1" spc="-10" dirty="0">
                <a:latin typeface="Segoe UI Semibold"/>
                <a:cs typeface="Segoe UI Semibold"/>
              </a:rPr>
              <a:t>back  together </a:t>
            </a:r>
            <a:r>
              <a:rPr sz="1800" b="1" spc="-5" dirty="0">
                <a:latin typeface="Segoe UI Semibold"/>
                <a:cs typeface="Segoe UI Semibold"/>
              </a:rPr>
              <a:t>to talk </a:t>
            </a:r>
            <a:r>
              <a:rPr sz="1800" b="1" dirty="0">
                <a:latin typeface="Segoe UI Semibold"/>
                <a:cs typeface="Segoe UI Semibold"/>
              </a:rPr>
              <a:t>about  </a:t>
            </a:r>
            <a:r>
              <a:rPr sz="1800" b="1" spc="-5" dirty="0">
                <a:latin typeface="Segoe UI Semibold"/>
                <a:cs typeface="Segoe UI Semibold"/>
              </a:rPr>
              <a:t>what they learned </a:t>
            </a:r>
            <a:r>
              <a:rPr sz="1800" b="1" dirty="0">
                <a:latin typeface="Segoe UI Semibold"/>
                <a:cs typeface="Segoe UI Semibold"/>
              </a:rPr>
              <a:t>and ask  </a:t>
            </a:r>
            <a:r>
              <a:rPr sz="1800" b="1" spc="-5" dirty="0">
                <a:latin typeface="Segoe UI Semibold"/>
                <a:cs typeface="Segoe UI Semibold"/>
              </a:rPr>
              <a:t>clarifying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questions.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6672" y="1283183"/>
            <a:ext cx="319468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Structure </a:t>
            </a:r>
            <a:r>
              <a:rPr sz="3600" b="1" spc="-40" dirty="0">
                <a:latin typeface="Segoe UI Semibold"/>
                <a:cs typeface="Segoe UI Semibold"/>
              </a:rPr>
              <a:t>of </a:t>
            </a:r>
            <a:r>
              <a:rPr sz="3600" b="1" dirty="0">
                <a:latin typeface="Segoe UI Semibold"/>
                <a:cs typeface="Segoe UI Semibold"/>
              </a:rPr>
              <a:t>a  </a:t>
            </a:r>
            <a:r>
              <a:rPr sz="3600" b="1" spc="-25" dirty="0">
                <a:latin typeface="Segoe UI Semibold"/>
                <a:cs typeface="Segoe UI Semibold"/>
              </a:rPr>
              <a:t>Successful</a:t>
            </a:r>
            <a:r>
              <a:rPr sz="3600" b="1" spc="-114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ALM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99535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966318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17817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D59D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271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2	</a:t>
            </a:r>
            <a:r>
              <a:rPr sz="1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v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	Le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D59DFF"/>
                </a:solidFill>
                <a:uFill>
                  <a:solidFill>
                    <a:srgbClr val="D59D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78345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r>
              <a:rPr sz="3600" b="1" spc="-1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or  </a:t>
            </a:r>
            <a:r>
              <a:rPr sz="36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Think, </a:t>
            </a: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Pair,</a:t>
            </a:r>
            <a:r>
              <a:rPr sz="3600" b="1" spc="-10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Share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601535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 excited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attending?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class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made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exciting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attend?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272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747547"/>
            <a:ext cx="5646420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032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been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less  engaging 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difficult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understand?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something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that class was taught  that contributed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feeling?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lot?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that class  that helped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so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3665854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feel </a:t>
            </a:r>
            <a:r>
              <a:rPr sz="1800" b="1" spc="-5" dirty="0">
                <a:latin typeface="Segoe UI Semibold"/>
                <a:cs typeface="Segoe UI Semibold"/>
              </a:rPr>
              <a:t>in this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class?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273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3467329"/>
            <a:ext cx="4756150" cy="2255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learning benefit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31775" marR="65405" indent="-21971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student that could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5" dirty="0">
                <a:latin typeface="Segoe UI Semibold"/>
                <a:cs typeface="Segoe UI Semibold"/>
              </a:rPr>
              <a:t>left 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40665" marR="21590" indent="-22860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topic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course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spc="-5" dirty="0">
                <a:latin typeface="Segoe UI Semibold"/>
                <a:cs typeface="Segoe UI Semibold"/>
              </a:rPr>
              <a:t>this 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activity </a:t>
            </a:r>
            <a:r>
              <a:rPr sz="1800" b="1" spc="-5" dirty="0">
                <a:latin typeface="Segoe UI Semibold"/>
                <a:cs typeface="Segoe UI Semibold"/>
              </a:rPr>
              <a:t>would not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appropriate?</a:t>
            </a:r>
            <a:endParaRPr sz="1800">
              <a:latin typeface="Segoe UI Semibold"/>
              <a:cs typeface="Segoe UI Semibold"/>
            </a:endParaRPr>
          </a:p>
          <a:p>
            <a:pPr marL="217804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18161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discuss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latin typeface="Segoe UI Semibold"/>
                <a:cs typeface="Segoe UI Semibold"/>
              </a:rPr>
              <a:t>in  small </a:t>
            </a:r>
            <a:r>
              <a:rPr sz="1800" b="1" spc="-10" dirty="0">
                <a:latin typeface="Segoe UI Semibold"/>
                <a:cs typeface="Segoe UI Semibold"/>
              </a:rPr>
              <a:t>groups </a:t>
            </a:r>
            <a:r>
              <a:rPr sz="1800" b="1" spc="-5" dirty="0">
                <a:latin typeface="Segoe UI Semibold"/>
                <a:cs typeface="Segoe UI Semibold"/>
              </a:rPr>
              <a:t>or pairs.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972492"/>
            <a:ext cx="5763895" cy="2063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names 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drawn 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random.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a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student’s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name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drawn by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must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answer 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 posed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56150" cy="2814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feel </a:t>
            </a:r>
            <a:r>
              <a:rPr sz="1800" b="1" spc="-5" dirty="0">
                <a:latin typeface="Segoe UI Semibold"/>
                <a:cs typeface="Segoe UI Semibold"/>
              </a:rPr>
              <a:t>in this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class?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learning benefit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31775" marR="65405" indent="-21971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student that could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5" dirty="0">
                <a:latin typeface="Segoe UI Semibold"/>
                <a:cs typeface="Segoe UI Semibold"/>
              </a:rPr>
              <a:t>left 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40665" marR="21590" indent="-22860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topic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course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spc="-5" dirty="0">
                <a:latin typeface="Segoe UI Semibold"/>
                <a:cs typeface="Segoe UI Semibold"/>
              </a:rPr>
              <a:t>this 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activity </a:t>
            </a:r>
            <a:r>
              <a:rPr sz="1800" b="1" spc="-5" dirty="0">
                <a:latin typeface="Segoe UI Semibold"/>
                <a:cs typeface="Segoe UI Semibold"/>
              </a:rPr>
              <a:t>would not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appropriate?</a:t>
            </a:r>
            <a:endParaRPr sz="1800">
              <a:latin typeface="Segoe UI Semibold"/>
              <a:cs typeface="Segoe UI Semibold"/>
            </a:endParaRPr>
          </a:p>
          <a:p>
            <a:pPr marL="217804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274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18161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discuss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latin typeface="Segoe UI Semibold"/>
                <a:cs typeface="Segoe UI Semibold"/>
              </a:rPr>
              <a:t>in  small </a:t>
            </a:r>
            <a:r>
              <a:rPr sz="1800" b="1" spc="-10" dirty="0">
                <a:latin typeface="Segoe UI Semibold"/>
                <a:cs typeface="Segoe UI Semibold"/>
              </a:rPr>
              <a:t>groups </a:t>
            </a:r>
            <a:r>
              <a:rPr sz="1800" b="1" spc="-5" dirty="0">
                <a:latin typeface="Segoe UI Semibold"/>
                <a:cs typeface="Segoe UI Semibold"/>
              </a:rPr>
              <a:t>or pairs.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4754880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complete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self-guided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exercises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introduce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apply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concepts.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56150" cy="2814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feel </a:t>
            </a:r>
            <a:r>
              <a:rPr sz="1800" b="1" spc="-5" dirty="0">
                <a:latin typeface="Segoe UI Semibold"/>
                <a:cs typeface="Segoe UI Semibold"/>
              </a:rPr>
              <a:t>in this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class?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learning benefit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31775" marR="65405" indent="-21971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student that could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5" dirty="0">
                <a:latin typeface="Segoe UI Semibold"/>
                <a:cs typeface="Segoe UI Semibold"/>
              </a:rPr>
              <a:t>left 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40665" marR="21590" indent="-22860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topic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course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spc="-5" dirty="0">
                <a:latin typeface="Segoe UI Semibold"/>
                <a:cs typeface="Segoe UI Semibold"/>
              </a:rPr>
              <a:t>this 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activity </a:t>
            </a:r>
            <a:r>
              <a:rPr sz="1800" b="1" spc="-5" dirty="0">
                <a:latin typeface="Segoe UI Semibold"/>
                <a:cs typeface="Segoe UI Semibold"/>
              </a:rPr>
              <a:t>would not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appropriate?</a:t>
            </a:r>
            <a:endParaRPr sz="1800">
              <a:latin typeface="Segoe UI Semibold"/>
              <a:cs typeface="Segoe UI Semibold"/>
            </a:endParaRPr>
          </a:p>
          <a:p>
            <a:pPr marL="217804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275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18161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discuss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latin typeface="Segoe UI Semibold"/>
                <a:cs typeface="Segoe UI Semibold"/>
              </a:rPr>
              <a:t>in  small </a:t>
            </a:r>
            <a:r>
              <a:rPr sz="1800" b="1" spc="-10" dirty="0">
                <a:latin typeface="Segoe UI Semibold"/>
                <a:cs typeface="Segoe UI Semibold"/>
              </a:rPr>
              <a:t>groups </a:t>
            </a:r>
            <a:r>
              <a:rPr sz="1800" b="1" spc="-5" dirty="0">
                <a:latin typeface="Segoe UI Semibold"/>
                <a:cs typeface="Segoe UI Semibold"/>
              </a:rPr>
              <a:t>or pairs.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631180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Throughout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lecture,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 are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expected 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answer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multiple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choice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via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clicker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other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mobile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device.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756150" cy="2814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would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feel </a:t>
            </a:r>
            <a:r>
              <a:rPr sz="1800" b="1" spc="-5" dirty="0">
                <a:latin typeface="Segoe UI Semibold"/>
                <a:cs typeface="Segoe UI Semibold"/>
              </a:rPr>
              <a:t>in this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class?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is the learning benefit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31775" marR="65405" indent="-21971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student that could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5" dirty="0">
                <a:latin typeface="Segoe UI Semibold"/>
                <a:cs typeface="Segoe UI Semibold"/>
              </a:rPr>
              <a:t>left 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by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activity?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40665" marR="21590" indent="-22860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topic </a:t>
            </a:r>
            <a:r>
              <a:rPr sz="1800" b="1" spc="-5" dirty="0">
                <a:latin typeface="Segoe UI Semibold"/>
                <a:cs typeface="Segoe UI Semibold"/>
              </a:rPr>
              <a:t>or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course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spc="-5" dirty="0">
                <a:latin typeface="Segoe UI Semibold"/>
                <a:cs typeface="Segoe UI Semibold"/>
              </a:rPr>
              <a:t>this  </a:t>
            </a:r>
            <a:r>
              <a:rPr sz="1800" b="1" dirty="0">
                <a:latin typeface="Segoe UI Semibold"/>
                <a:cs typeface="Segoe UI Semibold"/>
              </a:rPr>
              <a:t>kind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activity </a:t>
            </a:r>
            <a:r>
              <a:rPr sz="1800" b="1" spc="-5" dirty="0">
                <a:latin typeface="Segoe UI Semibold"/>
                <a:cs typeface="Segoe UI Semibold"/>
              </a:rPr>
              <a:t>would not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appropriate?</a:t>
            </a:r>
            <a:endParaRPr sz="1800">
              <a:latin typeface="Segoe UI Semibold"/>
              <a:cs typeface="Segoe UI Semibold"/>
            </a:endParaRPr>
          </a:p>
          <a:p>
            <a:pPr marL="217804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Describe.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18161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the stories </a:t>
            </a:r>
            <a:r>
              <a:rPr sz="1800" b="1" dirty="0">
                <a:latin typeface="Segoe UI Semibold"/>
                <a:cs typeface="Segoe UI Semibold"/>
              </a:rPr>
              <a:t>and discuss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latin typeface="Segoe UI Semibold"/>
                <a:cs typeface="Segoe UI Semibold"/>
              </a:rPr>
              <a:t>in  small </a:t>
            </a:r>
            <a:r>
              <a:rPr sz="1800" b="1" spc="-10" dirty="0">
                <a:latin typeface="Segoe UI Semibold"/>
                <a:cs typeface="Segoe UI Semibold"/>
              </a:rPr>
              <a:t>groups </a:t>
            </a:r>
            <a:r>
              <a:rPr sz="1800" b="1" spc="-5" dirty="0">
                <a:latin typeface="Segoe UI Semibold"/>
                <a:cs typeface="Segoe UI Semibold"/>
              </a:rPr>
              <a:t>or pairs.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972492"/>
            <a:ext cx="5740400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4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asked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turn to their neighbor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debate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strategy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address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particular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challenge the instructor has</a:t>
            </a:r>
            <a:r>
              <a:rPr sz="22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posed.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2554605" cy="1379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75"/>
              </a:spcBef>
            </a:pPr>
            <a:r>
              <a:rPr sz="3600" b="1" spc="-15" dirty="0">
                <a:latin typeface="Segoe UI Semibold"/>
                <a:cs typeface="Segoe UI Semibold"/>
              </a:rPr>
              <a:t>Part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dirty="0">
                <a:latin typeface="Segoe UI Semibold"/>
                <a:cs typeface="Segoe UI Semibold"/>
              </a:rPr>
              <a:t>1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Small</a:t>
            </a:r>
            <a:r>
              <a:rPr sz="3600" b="1" spc="-114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Group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277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573532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Reflect </a:t>
            </a:r>
            <a:r>
              <a:rPr lang="en-US"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experience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starting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Think  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difficult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confusing when 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introduced.</a:t>
            </a: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For each,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brainstorm: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750594"/>
            <a:ext cx="5427345" cy="2138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the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difficult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confusing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it?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metaphors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other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techniques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2554605" cy="1379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75"/>
              </a:spcBef>
            </a:pPr>
            <a:r>
              <a:rPr sz="3600" b="1" spc="-15" dirty="0">
                <a:latin typeface="Segoe UI Semibold"/>
                <a:cs typeface="Segoe UI Semibold"/>
              </a:rPr>
              <a:t>Part</a:t>
            </a:r>
            <a:r>
              <a:rPr sz="3600" b="1" spc="-50" dirty="0">
                <a:latin typeface="Segoe UI Semibold"/>
                <a:cs typeface="Segoe UI Semibold"/>
              </a:rPr>
              <a:t> </a:t>
            </a:r>
            <a:r>
              <a:rPr sz="3600" b="1" dirty="0">
                <a:latin typeface="Segoe UI Semibold"/>
                <a:cs typeface="Segoe UI Semibold"/>
              </a:rPr>
              <a:t>2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Small</a:t>
            </a:r>
            <a:r>
              <a:rPr sz="3600" b="1" spc="-114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Group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278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520636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Pick one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ideas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develop it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further.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Decide what would occur in each 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part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activity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materials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be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required.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2160905" cy="13792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75"/>
              </a:spcBef>
            </a:pPr>
            <a:r>
              <a:rPr sz="3600" b="1" spc="-15" dirty="0">
                <a:latin typeface="Segoe UI Semibold"/>
                <a:cs typeface="Segoe UI Semibold"/>
              </a:rPr>
              <a:t>Part</a:t>
            </a:r>
            <a:r>
              <a:rPr sz="3600" b="1" spc="-55" dirty="0">
                <a:latin typeface="Segoe UI Semibold"/>
                <a:cs typeface="Segoe UI Semibold"/>
              </a:rPr>
              <a:t> </a:t>
            </a:r>
            <a:r>
              <a:rPr sz="3600" b="1" dirty="0">
                <a:latin typeface="Segoe UI Semibold"/>
                <a:cs typeface="Segoe UI Semibold"/>
              </a:rPr>
              <a:t>3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8661C5"/>
                </a:solidFill>
                <a:latin typeface="Segoe UI Semibold"/>
                <a:cs typeface="Segoe UI Semibold"/>
              </a:rPr>
              <a:t>Full</a:t>
            </a:r>
            <a:r>
              <a:rPr sz="3600" b="1" spc="-114" dirty="0">
                <a:solidFill>
                  <a:srgbClr val="8661C5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8661C5"/>
                </a:solidFill>
                <a:latin typeface="Segoe UI Semibold"/>
                <a:cs typeface="Segoe UI Semibold"/>
              </a:rPr>
              <a:t>Group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279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952096"/>
            <a:ext cx="4340860" cy="70474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idea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with 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full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gather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feedback.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85798" y="228890"/>
            <a:ext cx="13264515" cy="203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  <a:tabLst>
                <a:tab pos="1838325" algn="l"/>
                <a:tab pos="2905125" algn="l"/>
                <a:tab pos="4300220" algn="l"/>
                <a:tab pos="6193155" algn="l"/>
                <a:tab pos="7566025" algn="l"/>
                <a:tab pos="10405110" algn="l"/>
                <a:tab pos="12600940" algn="l"/>
              </a:tabLst>
            </a:pPr>
            <a:r>
              <a:rPr sz="1200" spc="-3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t</a:t>
            </a:r>
            <a:r>
              <a:rPr sz="1200" spc="-5" dirty="0">
                <a:latin typeface="Segoe UI"/>
                <a:cs typeface="Segoe UI"/>
              </a:rPr>
              <a:t>r</a:t>
            </a:r>
            <a:r>
              <a:rPr sz="1200" spc="-10" dirty="0">
                <a:latin typeface="Segoe UI"/>
                <a:cs typeface="Segoe UI"/>
              </a:rPr>
              <a:t>a</a:t>
            </a:r>
            <a:r>
              <a:rPr sz="1200" spc="-15" dirty="0">
                <a:latin typeface="Segoe UI"/>
                <a:cs typeface="Segoe UI"/>
              </a:rPr>
              <a:t>t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5" dirty="0">
                <a:latin typeface="Segoe UI"/>
                <a:cs typeface="Segoe UI"/>
              </a:rPr>
              <a:t>g</a:t>
            </a:r>
            <a:r>
              <a:rPr sz="1200" spc="-5" dirty="0">
                <a:latin typeface="Segoe UI"/>
                <a:cs typeface="Segoe UI"/>
              </a:rPr>
              <a:t>i</a:t>
            </a:r>
            <a:r>
              <a:rPr sz="1200" spc="-15" dirty="0">
                <a:latin typeface="Segoe UI"/>
                <a:cs typeface="Segoe UI"/>
              </a:rPr>
              <a:t>z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10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ol</a:t>
            </a:r>
            <a:r>
              <a:rPr sz="1200" spc="-5" dirty="0">
                <a:latin typeface="Segoe UI"/>
                <a:cs typeface="Segoe UI"/>
              </a:rPr>
              <a:t>u</a:t>
            </a:r>
            <a:r>
              <a:rPr sz="1200" spc="-10" dirty="0">
                <a:latin typeface="Segoe UI"/>
                <a:cs typeface="Segoe UI"/>
              </a:rPr>
              <a:t>tio</a:t>
            </a:r>
            <a:r>
              <a:rPr sz="1200" spc="-5" dirty="0">
                <a:latin typeface="Segoe UI"/>
                <a:cs typeface="Segoe UI"/>
              </a:rPr>
              <a:t>n</a:t>
            </a:r>
            <a:r>
              <a:rPr sz="1200" dirty="0">
                <a:latin typeface="Segoe UI"/>
                <a:cs typeface="Segoe UI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008575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n	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ndset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	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ss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20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: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eb</a:t>
            </a:r>
            <a:r>
              <a:rPr sz="1200" b="1" spc="-5" dirty="0">
                <a:latin typeface="Segoe UI Semibold"/>
                <a:cs typeface="Segoe UI Semibold"/>
              </a:rPr>
              <a:t>ug</a:t>
            </a:r>
            <a:r>
              <a:rPr sz="1200" b="1" spc="-10" dirty="0">
                <a:latin typeface="Segoe UI Semibold"/>
                <a:cs typeface="Segoe UI Semibold"/>
              </a:rPr>
              <a:t>gi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e</a:t>
            </a:r>
            <a:r>
              <a:rPr sz="1200" b="1" spc="30" dirty="0">
                <a:latin typeface="Segoe UI Semibold"/>
                <a:cs typeface="Segoe UI Semibold"/>
              </a:rPr>
              <a:t>x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eps	A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pen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ix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924007" y="1299090"/>
            <a:ext cx="5361940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8356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friends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someone  who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mentoring?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60"/>
              </a:spcBef>
            </a:pP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—How are </a:t>
            </a:r>
            <a:r>
              <a:rPr sz="2200" spc="-5" dirty="0">
                <a:solidFill>
                  <a:srgbClr val="FFFFFF"/>
                </a:solidFill>
                <a:latin typeface="Segoe UI"/>
                <a:cs typeface="Segoe UI"/>
              </a:rPr>
              <a:t>mentors </a:t>
            </a: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assigned to</a:t>
            </a:r>
            <a:r>
              <a:rPr sz="2200" spc="-5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200" spc="-5" dirty="0">
                <a:solidFill>
                  <a:srgbClr val="FFFFFF"/>
                </a:solidFill>
                <a:latin typeface="Segoe UI"/>
                <a:cs typeface="Segoe UI"/>
              </a:rPr>
              <a:t>learners?</a:t>
            </a:r>
            <a:endParaRPr sz="2200">
              <a:latin typeface="Segoe UI"/>
              <a:cs typeface="Segoe UI"/>
            </a:endParaRPr>
          </a:p>
          <a:p>
            <a:pPr marL="318770" marR="5080" indent="-306705">
              <a:lnSpc>
                <a:spcPct val="106100"/>
              </a:lnSpc>
            </a:pP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—Can you clarify expectations with a</a:t>
            </a:r>
            <a:r>
              <a:rPr sz="2200" spc="-10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friend  you are </a:t>
            </a:r>
            <a:r>
              <a:rPr sz="2200" spc="-5" dirty="0">
                <a:solidFill>
                  <a:srgbClr val="FFFFFF"/>
                </a:solidFill>
                <a:latin typeface="Segoe UI"/>
                <a:cs typeface="Segoe UI"/>
              </a:rPr>
              <a:t>mentoring </a:t>
            </a: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from the</a:t>
            </a:r>
            <a:r>
              <a:rPr sz="2200" spc="-4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2200" dirty="0">
                <a:solidFill>
                  <a:srgbClr val="FFFFFF"/>
                </a:solidFill>
                <a:latin typeface="Segoe UI"/>
                <a:cs typeface="Segoe UI"/>
              </a:rPr>
              <a:t>outset?</a:t>
            </a:r>
            <a:endParaRPr sz="2200">
              <a:latin typeface="Segoe UI"/>
              <a:cs typeface="Segoe U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32364" y="4591260"/>
            <a:ext cx="5229225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9380" marR="831850" indent="-762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5" dirty="0">
                <a:latin typeface="Segoe UI Semibold"/>
                <a:cs typeface="Segoe UI Semibold"/>
              </a:rPr>
              <a:t>if someone </a:t>
            </a:r>
            <a:r>
              <a:rPr sz="2200" b="1" dirty="0">
                <a:latin typeface="Segoe UI Semibold"/>
                <a:cs typeface="Segoe UI Semibold"/>
              </a:rPr>
              <a:t>asks </a:t>
            </a:r>
            <a:r>
              <a:rPr sz="2200" b="1" spc="-10" dirty="0">
                <a:latin typeface="Segoe UI Semibold"/>
                <a:cs typeface="Segoe UI Semibold"/>
              </a:rPr>
              <a:t>you to step  </a:t>
            </a:r>
            <a:r>
              <a:rPr sz="2200" b="1" spc="-5" dirty="0">
                <a:latin typeface="Segoe UI Semibold"/>
                <a:cs typeface="Segoe UI Semibold"/>
              </a:rPr>
              <a:t>beyond </a:t>
            </a:r>
            <a:r>
              <a:rPr sz="2200" b="1" spc="-10" dirty="0">
                <a:latin typeface="Segoe UI Semibold"/>
                <a:cs typeface="Segoe UI Semibold"/>
              </a:rPr>
              <a:t>your role </a:t>
            </a:r>
            <a:r>
              <a:rPr sz="2200" b="1" dirty="0">
                <a:latin typeface="Segoe UI Semibold"/>
                <a:cs typeface="Segoe UI Semibold"/>
              </a:rPr>
              <a:t>as a</a:t>
            </a:r>
            <a:r>
              <a:rPr sz="2200" b="1" spc="-25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mentor?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13664" marR="190500" indent="-101600">
              <a:lnSpc>
                <a:spcPct val="106100"/>
              </a:lnSpc>
              <a:spcBef>
                <a:spcPts val="5"/>
              </a:spcBef>
            </a:pPr>
            <a:r>
              <a:rPr sz="2200" dirty="0">
                <a:latin typeface="Segoe UI"/>
                <a:cs typeface="Segoe UI"/>
              </a:rPr>
              <a:t>“I can’t help you with that, but </a:t>
            </a:r>
            <a:r>
              <a:rPr sz="2200" spc="-5" dirty="0">
                <a:latin typeface="Segoe UI"/>
                <a:cs typeface="Segoe UI"/>
              </a:rPr>
              <a:t>I’d like </a:t>
            </a:r>
            <a:r>
              <a:rPr sz="2200" dirty="0">
                <a:latin typeface="Segoe UI"/>
                <a:cs typeface="Segoe UI"/>
              </a:rPr>
              <a:t>to  help you think about where you can</a:t>
            </a:r>
            <a:r>
              <a:rPr sz="2200" spc="-100" dirty="0">
                <a:latin typeface="Segoe UI"/>
                <a:cs typeface="Segoe UI"/>
              </a:rPr>
              <a:t> </a:t>
            </a:r>
            <a:r>
              <a:rPr sz="2200" dirty="0">
                <a:latin typeface="Segoe UI"/>
                <a:cs typeface="Segoe UI"/>
              </a:rPr>
              <a:t>get  that</a:t>
            </a:r>
            <a:r>
              <a:rPr sz="2200" spc="-5" dirty="0">
                <a:latin typeface="Segoe UI"/>
                <a:cs typeface="Segoe UI"/>
              </a:rPr>
              <a:t> support.”</a:t>
            </a:r>
            <a:endParaRPr sz="2200">
              <a:latin typeface="Segoe UI"/>
              <a:cs typeface="Segoe UI"/>
            </a:endParaRPr>
          </a:p>
          <a:p>
            <a:pPr>
              <a:lnSpc>
                <a:spcPct val="100000"/>
              </a:lnSpc>
            </a:pPr>
            <a:endParaRPr sz="2100">
              <a:latin typeface="Segoe UI"/>
              <a:cs typeface="Segoe UI"/>
            </a:endParaRPr>
          </a:p>
          <a:p>
            <a:pPr marL="114300" marR="5080" indent="-102235">
              <a:lnSpc>
                <a:spcPct val="106100"/>
              </a:lnSpc>
              <a:spcBef>
                <a:spcPts val="5"/>
              </a:spcBef>
            </a:pPr>
            <a:r>
              <a:rPr sz="2200" dirty="0">
                <a:latin typeface="Segoe UI"/>
                <a:cs typeface="Segoe UI"/>
              </a:rPr>
              <a:t>“That’s a great question about</a:t>
            </a:r>
            <a:r>
              <a:rPr sz="2200" spc="-100" dirty="0">
                <a:latin typeface="Segoe UI"/>
                <a:cs typeface="Segoe UI"/>
              </a:rPr>
              <a:t> </a:t>
            </a:r>
            <a:r>
              <a:rPr sz="2200" spc="-5" dirty="0">
                <a:latin typeface="Segoe UI"/>
                <a:cs typeface="Segoe UI"/>
              </a:rPr>
              <a:t>internships.  </a:t>
            </a:r>
            <a:r>
              <a:rPr sz="2200" dirty="0">
                <a:latin typeface="Segoe UI"/>
                <a:cs typeface="Segoe UI"/>
              </a:rPr>
              <a:t>Let’s </a:t>
            </a:r>
            <a:r>
              <a:rPr sz="2200" spc="-5" dirty="0">
                <a:latin typeface="Segoe UI"/>
                <a:cs typeface="Segoe UI"/>
              </a:rPr>
              <a:t>find </a:t>
            </a:r>
            <a:r>
              <a:rPr sz="2200" dirty="0">
                <a:latin typeface="Segoe UI"/>
                <a:cs typeface="Segoe UI"/>
              </a:rPr>
              <a:t>a </a:t>
            </a:r>
            <a:r>
              <a:rPr sz="2200" spc="-5" dirty="0">
                <a:latin typeface="Segoe UI"/>
                <a:cs typeface="Segoe UI"/>
              </a:rPr>
              <a:t>separate </a:t>
            </a:r>
            <a:r>
              <a:rPr sz="2200" dirty="0">
                <a:latin typeface="Segoe UI"/>
                <a:cs typeface="Segoe UI"/>
              </a:rPr>
              <a:t>time for</a:t>
            </a:r>
            <a:r>
              <a:rPr sz="2200" spc="-25" dirty="0">
                <a:latin typeface="Segoe UI"/>
                <a:cs typeface="Segoe UI"/>
              </a:rPr>
              <a:t> </a:t>
            </a:r>
            <a:r>
              <a:rPr sz="2200" dirty="0">
                <a:latin typeface="Segoe UI"/>
                <a:cs typeface="Segoe UI"/>
              </a:rPr>
              <a:t>that.”</a:t>
            </a:r>
            <a:endParaRPr sz="22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1271130"/>
            <a:ext cx="372681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Practice </a:t>
            </a:r>
            <a:r>
              <a:rPr sz="3600" b="1" spc="-70" dirty="0">
                <a:latin typeface="Segoe UI Semibold"/>
                <a:cs typeface="Segoe UI Semibold"/>
              </a:rPr>
              <a:t>Talking  </a:t>
            </a:r>
            <a:r>
              <a:rPr sz="3600" b="1" spc="-20" dirty="0">
                <a:latin typeface="Segoe UI Semibold"/>
                <a:cs typeface="Segoe UI Semibold"/>
              </a:rPr>
              <a:t>About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Boundaries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2393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8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40887" y="228245"/>
            <a:ext cx="6788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16092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994402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935319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161248" y="228245"/>
            <a:ext cx="103759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473184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174701" y="228245"/>
            <a:ext cx="19577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15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407128" y="228245"/>
            <a:ext cx="14954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19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17704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B2E5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45517"/>
            <a:ext cx="487108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Write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responses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following: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>
            <a:spLocks noGrp="1"/>
          </p:cNvSpPr>
          <p:nvPr>
            <p:ph type="sldNum" sz="quarter" idx="7"/>
          </p:nvPr>
        </p:nvSpPr>
        <p:spPr>
          <a:xfrm>
            <a:off x="647547" y="7742421"/>
            <a:ext cx="3359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>
                <a:solidFill>
                  <a:schemeClr val="bg1"/>
                </a:solidFill>
              </a:rPr>
              <a:t>280</a:t>
            </a:fld>
            <a:endParaRPr dirty="0">
              <a:solidFill>
                <a:schemeClr val="bg1"/>
              </a:solidFill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036195"/>
            <a:ext cx="5869940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969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topic from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particularly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relevant?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interaction strategy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particularly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relevant?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66805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86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281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7924007" y="1311144"/>
            <a:ext cx="5509260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teaching strategies,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are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benefits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costs associated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 particular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active learning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strategy,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it is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critically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specific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techniques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particularly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who is benefiting,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 be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left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behind.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4156274"/>
            <a:ext cx="5767705" cy="2159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Thinking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broadly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create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active  learning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activities,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ones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 created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today,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good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stretch your  creativity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creative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explain  confusing topics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who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concepts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6592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u="sng" spc="-3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19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980989"/>
            <a:ext cx="7449820" cy="3378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b="1" spc="-465" dirty="0">
                <a:solidFill>
                  <a:srgbClr val="243A5E"/>
                </a:solidFill>
                <a:latin typeface="Segoe UI Semibold"/>
                <a:cs typeface="Segoe UI Semibold"/>
              </a:rPr>
              <a:t>F</a:t>
            </a:r>
            <a:r>
              <a:rPr sz="12000" b="1" spc="-60" dirty="0">
                <a:solidFill>
                  <a:srgbClr val="243A5E"/>
                </a:solidFill>
                <a:latin typeface="Segoe UI Semibold"/>
                <a:cs typeface="Segoe UI Semibold"/>
              </a:rPr>
              <a:t>acilitation  </a:t>
            </a:r>
            <a:r>
              <a:rPr sz="12000" b="1" spc="-65" dirty="0">
                <a:solidFill>
                  <a:srgbClr val="243A5E"/>
                </a:solidFill>
                <a:latin typeface="Segoe UI Semibold"/>
                <a:cs typeface="Segoe UI Semibold"/>
              </a:rPr>
              <a:t>Guide</a:t>
            </a:r>
            <a:endParaRPr sz="120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317119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Getting</a:t>
            </a:r>
            <a:r>
              <a:rPr sz="3600" b="1" spc="-10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Started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0"/>
            <a:ext cx="7315200" cy="8229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058530"/>
            <a:ext cx="4606290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12192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Many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modules </a:t>
            </a:r>
            <a:r>
              <a:rPr sz="1800" b="1" spc="-10" dirty="0">
                <a:latin typeface="Segoe UI Semibold"/>
                <a:cs typeface="Segoe UI Semibold"/>
              </a:rPr>
              <a:t>recommend  </a:t>
            </a:r>
            <a:r>
              <a:rPr sz="1800" b="1" dirty="0">
                <a:latin typeface="Segoe UI Semibold"/>
                <a:cs typeface="Segoe UI Semibold"/>
              </a:rPr>
              <a:t>facilitating a </a:t>
            </a:r>
            <a:r>
              <a:rPr sz="1800" b="1" spc="-5" dirty="0">
                <a:latin typeface="Segoe UI Semibold"/>
                <a:cs typeface="Segoe UI Semibold"/>
              </a:rPr>
              <a:t>group </a:t>
            </a:r>
            <a:r>
              <a:rPr sz="1800" b="1" dirty="0">
                <a:latin typeface="Segoe UI Semibold"/>
                <a:cs typeface="Segoe UI Semibold"/>
              </a:rPr>
              <a:t>discussion. This may</a:t>
            </a:r>
            <a:r>
              <a:rPr sz="1800" b="1" spc="-10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be  </a:t>
            </a:r>
            <a:r>
              <a:rPr sz="1800" b="1" spc="-5" dirty="0">
                <a:latin typeface="Segoe UI Semibold"/>
                <a:cs typeface="Segoe UI Semibold"/>
              </a:rPr>
              <a:t>something </a:t>
            </a:r>
            <a:r>
              <a:rPr sz="1800" b="1" spc="-10" dirty="0">
                <a:latin typeface="Segoe UI Semibold"/>
                <a:cs typeface="Segoe UI Semibold"/>
              </a:rPr>
              <a:t>you’ve </a:t>
            </a:r>
            <a:r>
              <a:rPr sz="1800" b="1" dirty="0">
                <a:latin typeface="Segoe UI Semibold"/>
                <a:cs typeface="Segoe UI Semibold"/>
              </a:rPr>
              <a:t>done </a:t>
            </a:r>
            <a:r>
              <a:rPr sz="1800" b="1" spc="-5" dirty="0">
                <a:latin typeface="Segoe UI Semibold"/>
                <a:cs typeface="Segoe UI Semibold"/>
              </a:rPr>
              <a:t>before or it </a:t>
            </a:r>
            <a:r>
              <a:rPr sz="1800" b="1" dirty="0">
                <a:latin typeface="Segoe UI Semibold"/>
                <a:cs typeface="Segoe UI Semibold"/>
              </a:rPr>
              <a:t>may  be a </a:t>
            </a:r>
            <a:r>
              <a:rPr sz="1800" b="1" spc="-5" dirty="0">
                <a:latin typeface="Segoe UI Semibold"/>
                <a:cs typeface="Segoe UI Semibold"/>
              </a:rPr>
              <a:t>new setting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10" dirty="0">
                <a:latin typeface="Segoe UI Semibold"/>
                <a:cs typeface="Segoe UI Semibold"/>
              </a:rPr>
              <a:t>you. </a:t>
            </a:r>
            <a:r>
              <a:rPr sz="1800" b="1" dirty="0">
                <a:latin typeface="Segoe UI Semibold"/>
                <a:cs typeface="Segoe UI Semibold"/>
              </a:rPr>
              <a:t>In </a:t>
            </a:r>
            <a:r>
              <a:rPr sz="1800" b="1" spc="-5" dirty="0">
                <a:latin typeface="Segoe UI Semibold"/>
                <a:cs typeface="Segoe UI Semibold"/>
              </a:rPr>
              <a:t>this </a:t>
            </a:r>
            <a:r>
              <a:rPr sz="1800" b="1" dirty="0">
                <a:latin typeface="Segoe UI Semibold"/>
                <a:cs typeface="Segoe UI Semibold"/>
              </a:rPr>
              <a:t>guide,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we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latin typeface="Segoe UI Semibold"/>
                <a:cs typeface="Segoe UI Semibold"/>
              </a:rPr>
              <a:t>some tips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enabling </a:t>
            </a:r>
            <a:r>
              <a:rPr sz="1800" b="1" spc="-10" dirty="0">
                <a:latin typeface="Segoe UI Semibold"/>
                <a:cs typeface="Segoe UI Semibold"/>
              </a:rPr>
              <a:t>effective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5" dirty="0">
                <a:latin typeface="Segoe UI Semibold"/>
                <a:cs typeface="Segoe UI Semibold"/>
              </a:rPr>
              <a:t>constructive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discussions.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283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1763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Discussion</a:t>
            </a:r>
            <a:r>
              <a:rPr sz="3600" b="1" spc="-10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Direction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28" y="1333303"/>
            <a:ext cx="604393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We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provide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discussion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prompts in the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modules as starting  points. </a:t>
            </a: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Revise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them to fit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situation more closely or  come up with new ones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as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discussion</a:t>
            </a:r>
            <a:r>
              <a:rPr sz="18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unfolds.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53128" y="2450700"/>
            <a:ext cx="5885815" cy="3093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2069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Avoid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formulating questions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that seem to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have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“right”  </a:t>
            </a:r>
            <a:r>
              <a:rPr sz="1800" b="1" spc="5" dirty="0">
                <a:solidFill>
                  <a:srgbClr val="243A5E"/>
                </a:solidFill>
                <a:latin typeface="Segoe UI Semibold"/>
                <a:cs typeface="Segoe UI Semibold"/>
              </a:rPr>
              <a:t>answer;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focus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more on encouraging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share 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their own thoughts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connect the topic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 themes  </a:t>
            </a: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</a:t>
            </a:r>
            <a:r>
              <a:rPr sz="1800" b="1" spc="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course.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487680">
              <a:lnSpc>
                <a:spcPct val="101800"/>
              </a:lnSpc>
            </a:pP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Having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an assortment </a:t>
            </a: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prepared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questions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or 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prompts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will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allow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pick and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choose based on  the flow </a:t>
            </a: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of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conversation.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notice that the group is </a:t>
            </a:r>
            <a:r>
              <a:rPr sz="18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off-topic,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bring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them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back  </a:t>
            </a:r>
            <a:r>
              <a:rPr sz="1800" b="1" dirty="0">
                <a:solidFill>
                  <a:srgbClr val="243A5E"/>
                </a:solidFill>
                <a:latin typeface="Segoe UI Semibold"/>
                <a:cs typeface="Segoe UI Semibold"/>
              </a:rPr>
              <a:t>by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reminding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them </a:t>
            </a:r>
            <a:r>
              <a:rPr sz="18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the</a:t>
            </a:r>
            <a:r>
              <a:rPr sz="1800" b="1" spc="1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prompt(s).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655" y="7742421"/>
            <a:ext cx="2470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285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17639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50E6FF"/>
                </a:solidFill>
                <a:latin typeface="Segoe UI Semibold"/>
                <a:cs typeface="Segoe UI Semibold"/>
              </a:rPr>
              <a:t>Discussion</a:t>
            </a:r>
            <a:r>
              <a:rPr sz="3600" b="1" spc="-9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3600" b="1" spc="-35" dirty="0">
                <a:solidFill>
                  <a:srgbClr val="50E6FF"/>
                </a:solidFill>
                <a:latin typeface="Segoe UI Semibold"/>
                <a:cs typeface="Segoe UI Semibold"/>
              </a:rPr>
              <a:t>Structure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72" y="1271130"/>
            <a:ext cx="5504180" cy="362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Construct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setting and  flow that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encourages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deeper engagement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by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considering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factors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(group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size,</a:t>
            </a:r>
            <a:r>
              <a:rPr sz="36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timing,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group trust) impact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whose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voice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being</a:t>
            </a:r>
            <a:r>
              <a:rPr sz="36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heard.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12223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Tip</a:t>
            </a:r>
            <a:r>
              <a:rPr sz="3600" b="1" spc="-125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01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058530"/>
            <a:ext cx="454850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Think ahead about </a:t>
            </a:r>
            <a:r>
              <a:rPr sz="1800" b="1" spc="-5" dirty="0">
                <a:latin typeface="Segoe UI Semibold"/>
                <a:cs typeface="Segoe UI Semibold"/>
              </a:rPr>
              <a:t>time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time markers.  </a:t>
            </a:r>
            <a:r>
              <a:rPr sz="1800" b="1" spc="-15" dirty="0">
                <a:latin typeface="Segoe UI Semibold"/>
                <a:cs typeface="Segoe UI Semibold"/>
              </a:rPr>
              <a:t>Perhaps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plan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dirty="0">
                <a:latin typeface="Segoe UI Semibold"/>
                <a:cs typeface="Segoe UI Semibold"/>
              </a:rPr>
              <a:t>5 </a:t>
            </a:r>
            <a:r>
              <a:rPr sz="1800" b="1" spc="-5" dirty="0">
                <a:latin typeface="Segoe UI Semibold"/>
                <a:cs typeface="Segoe UI Semibold"/>
              </a:rPr>
              <a:t>minutes to  </a:t>
            </a:r>
            <a:r>
              <a:rPr sz="1800" b="1" spc="-10" dirty="0">
                <a:latin typeface="Segoe UI Semibold"/>
                <a:cs typeface="Segoe UI Semibold"/>
              </a:rPr>
              <a:t>introduce, </a:t>
            </a:r>
            <a:r>
              <a:rPr sz="1800" b="1" spc="-5" dirty="0">
                <a:latin typeface="Segoe UI Semibold"/>
                <a:cs typeface="Segoe UI Semibold"/>
              </a:rPr>
              <a:t>10 minutes </a:t>
            </a:r>
            <a:r>
              <a:rPr sz="1800" b="1" dirty="0">
                <a:latin typeface="Segoe UI Semibold"/>
                <a:cs typeface="Segoe UI Semibold"/>
              </a:rPr>
              <a:t>for discussion, and </a:t>
            </a:r>
            <a:r>
              <a:rPr sz="1800" b="1" spc="-5" dirty="0">
                <a:latin typeface="Segoe UI Semibold"/>
                <a:cs typeface="Segoe UI Semibold"/>
              </a:rPr>
              <a:t>so  on. </a:t>
            </a:r>
            <a:r>
              <a:rPr sz="1800" b="1" dirty="0">
                <a:latin typeface="Segoe UI Semibold"/>
                <a:cs typeface="Segoe UI Semibold"/>
              </a:rPr>
              <a:t>This </a:t>
            </a:r>
            <a:r>
              <a:rPr sz="1800" b="1" spc="-5" dirty="0">
                <a:latin typeface="Segoe UI Semibold"/>
                <a:cs typeface="Segoe UI Semibold"/>
              </a:rPr>
              <a:t>will help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5" dirty="0">
                <a:latin typeface="Segoe UI Semibold"/>
                <a:cs typeface="Segoe UI Semibold"/>
              </a:rPr>
              <a:t>keep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structure  </a:t>
            </a:r>
            <a:r>
              <a:rPr sz="1800" b="1" spc="-5" dirty="0">
                <a:latin typeface="Segoe UI Semibold"/>
                <a:cs typeface="Segoe UI Semibold"/>
              </a:rPr>
              <a:t>noting that having some flexibility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10" dirty="0">
                <a:latin typeface="Segoe UI Semibold"/>
                <a:cs typeface="Segoe UI Semibold"/>
              </a:rPr>
              <a:t>breathing room </a:t>
            </a:r>
            <a:r>
              <a:rPr sz="1800" b="1" spc="-5" dirty="0">
                <a:latin typeface="Segoe UI Semibold"/>
                <a:cs typeface="Segoe UI Semibold"/>
              </a:rPr>
              <a:t>will </a:t>
            </a:r>
            <a:r>
              <a:rPr sz="1800" b="1" dirty="0">
                <a:latin typeface="Segoe UI Semibold"/>
                <a:cs typeface="Segoe UI Semibold"/>
              </a:rPr>
              <a:t>be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helpful.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4013974"/>
            <a:ext cx="4436745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This </a:t>
            </a:r>
            <a:r>
              <a:rPr sz="1800" b="1" spc="-5" dirty="0">
                <a:latin typeface="Segoe UI Semibold"/>
                <a:cs typeface="Segoe UI Semibold"/>
              </a:rPr>
              <a:t>is particularly </a:t>
            </a:r>
            <a:r>
              <a:rPr sz="1800" b="1" spc="-10" dirty="0">
                <a:latin typeface="Segoe UI Semibold"/>
                <a:cs typeface="Segoe UI Semibold"/>
              </a:rPr>
              <a:t>relevant </a:t>
            </a:r>
            <a:r>
              <a:rPr sz="1800" b="1" spc="-5" dirty="0">
                <a:latin typeface="Segoe UI Semibold"/>
                <a:cs typeface="Segoe UI Semibold"/>
              </a:rPr>
              <a:t>when </a:t>
            </a:r>
            <a:r>
              <a:rPr sz="1800" b="1" spc="-10" dirty="0">
                <a:latin typeface="Segoe UI Semibold"/>
                <a:cs typeface="Segoe UI Semibold"/>
              </a:rPr>
              <a:t>groups  are </a:t>
            </a:r>
            <a:r>
              <a:rPr sz="1800" b="1" spc="-5" dirty="0">
                <a:latin typeface="Segoe UI Semibold"/>
                <a:cs typeface="Segoe UI Semibold"/>
              </a:rPr>
              <a:t>working on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set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prompts </a:t>
            </a:r>
            <a:r>
              <a:rPr sz="1800" b="1" spc="-5" dirty="0">
                <a:latin typeface="Segoe UI Semibold"/>
                <a:cs typeface="Segoe UI Semibold"/>
              </a:rPr>
              <a:t>or  scenarios. </a:t>
            </a: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want them to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spc="-5" dirty="0">
                <a:latin typeface="Segoe UI Semibold"/>
                <a:cs typeface="Segoe UI Semibold"/>
              </a:rPr>
              <a:t>time 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the complete set,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10" dirty="0">
                <a:latin typeface="Segoe UI Semibold"/>
                <a:cs typeface="Segoe UI Semibold"/>
              </a:rPr>
              <a:t>sure to </a:t>
            </a:r>
            <a:r>
              <a:rPr sz="1800" b="1" spc="-5" dirty="0">
                <a:latin typeface="Segoe UI Semibold"/>
                <a:cs typeface="Segoe UI Semibold"/>
              </a:rPr>
              <a:t>note when  they should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wrapping up each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one.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99400" y="1271130"/>
            <a:ext cx="4447540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Tip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02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Introducing the topic 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brief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refresher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slideshow or video can help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everyone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 same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page.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680363" y="5810180"/>
            <a:ext cx="2073275" cy="2073275"/>
          </a:xfrm>
          <a:custGeom>
            <a:avLst/>
            <a:gdLst/>
            <a:ahLst/>
            <a:cxnLst/>
            <a:rect l="l" t="t" r="r" b="b"/>
            <a:pathLst>
              <a:path w="2073275" h="2073275">
                <a:moveTo>
                  <a:pt x="2073249" y="1036624"/>
                </a:moveTo>
                <a:lnTo>
                  <a:pt x="2072121" y="1085423"/>
                </a:lnTo>
                <a:lnTo>
                  <a:pt x="2068769" y="1133642"/>
                </a:lnTo>
                <a:lnTo>
                  <a:pt x="2063244" y="1181229"/>
                </a:lnTo>
                <a:lnTo>
                  <a:pt x="2055595" y="1228137"/>
                </a:lnTo>
                <a:lnTo>
                  <a:pt x="2045871" y="1274314"/>
                </a:lnTo>
                <a:lnTo>
                  <a:pt x="2034124" y="1319712"/>
                </a:lnTo>
                <a:lnTo>
                  <a:pt x="2020402" y="1364279"/>
                </a:lnTo>
                <a:lnTo>
                  <a:pt x="2004755" y="1407968"/>
                </a:lnTo>
                <a:lnTo>
                  <a:pt x="1987233" y="1450727"/>
                </a:lnTo>
                <a:lnTo>
                  <a:pt x="1967886" y="1492507"/>
                </a:lnTo>
                <a:lnTo>
                  <a:pt x="1946764" y="1533259"/>
                </a:lnTo>
                <a:lnTo>
                  <a:pt x="1923916" y="1572932"/>
                </a:lnTo>
                <a:lnTo>
                  <a:pt x="1899392" y="1611477"/>
                </a:lnTo>
                <a:lnTo>
                  <a:pt x="1873242" y="1648843"/>
                </a:lnTo>
                <a:lnTo>
                  <a:pt x="1845516" y="1684982"/>
                </a:lnTo>
                <a:lnTo>
                  <a:pt x="1816263" y="1719843"/>
                </a:lnTo>
                <a:lnTo>
                  <a:pt x="1785533" y="1753377"/>
                </a:lnTo>
                <a:lnTo>
                  <a:pt x="1753377" y="1785533"/>
                </a:lnTo>
                <a:lnTo>
                  <a:pt x="1719843" y="1816263"/>
                </a:lnTo>
                <a:lnTo>
                  <a:pt x="1684982" y="1845516"/>
                </a:lnTo>
                <a:lnTo>
                  <a:pt x="1648843" y="1873242"/>
                </a:lnTo>
                <a:lnTo>
                  <a:pt x="1611477" y="1899392"/>
                </a:lnTo>
                <a:lnTo>
                  <a:pt x="1572932" y="1923916"/>
                </a:lnTo>
                <a:lnTo>
                  <a:pt x="1533259" y="1946764"/>
                </a:lnTo>
                <a:lnTo>
                  <a:pt x="1492507" y="1967886"/>
                </a:lnTo>
                <a:lnTo>
                  <a:pt x="1450727" y="1987233"/>
                </a:lnTo>
                <a:lnTo>
                  <a:pt x="1407968" y="2004755"/>
                </a:lnTo>
                <a:lnTo>
                  <a:pt x="1364279" y="2020402"/>
                </a:lnTo>
                <a:lnTo>
                  <a:pt x="1319712" y="2034124"/>
                </a:lnTo>
                <a:lnTo>
                  <a:pt x="1274314" y="2045871"/>
                </a:lnTo>
                <a:lnTo>
                  <a:pt x="1228137" y="2055595"/>
                </a:lnTo>
                <a:lnTo>
                  <a:pt x="1181229" y="2063244"/>
                </a:lnTo>
                <a:lnTo>
                  <a:pt x="1133642" y="2068769"/>
                </a:lnTo>
                <a:lnTo>
                  <a:pt x="1085423" y="2072121"/>
                </a:lnTo>
                <a:lnTo>
                  <a:pt x="1036624" y="2073249"/>
                </a:lnTo>
                <a:lnTo>
                  <a:pt x="987826" y="2072121"/>
                </a:lnTo>
                <a:lnTo>
                  <a:pt x="939609" y="2068769"/>
                </a:lnTo>
                <a:lnTo>
                  <a:pt x="892022" y="2063244"/>
                </a:lnTo>
                <a:lnTo>
                  <a:pt x="845115" y="2055595"/>
                </a:lnTo>
                <a:lnTo>
                  <a:pt x="798939" y="2045871"/>
                </a:lnTo>
                <a:lnTo>
                  <a:pt x="753542" y="2034124"/>
                </a:lnTo>
                <a:lnTo>
                  <a:pt x="708974" y="2020402"/>
                </a:lnTo>
                <a:lnTo>
                  <a:pt x="665286" y="2004755"/>
                </a:lnTo>
                <a:lnTo>
                  <a:pt x="622527" y="1987233"/>
                </a:lnTo>
                <a:lnTo>
                  <a:pt x="580747" y="1967886"/>
                </a:lnTo>
                <a:lnTo>
                  <a:pt x="539995" y="1946764"/>
                </a:lnTo>
                <a:lnTo>
                  <a:pt x="500322" y="1923916"/>
                </a:lnTo>
                <a:lnTo>
                  <a:pt x="461778" y="1899392"/>
                </a:lnTo>
                <a:lnTo>
                  <a:pt x="424411" y="1873242"/>
                </a:lnTo>
                <a:lnTo>
                  <a:pt x="388272" y="1845516"/>
                </a:lnTo>
                <a:lnTo>
                  <a:pt x="353411" y="1816263"/>
                </a:lnTo>
                <a:lnTo>
                  <a:pt x="319877" y="1785533"/>
                </a:lnTo>
                <a:lnTo>
                  <a:pt x="287720" y="1753377"/>
                </a:lnTo>
                <a:lnTo>
                  <a:pt x="256990" y="1719843"/>
                </a:lnTo>
                <a:lnTo>
                  <a:pt x="227737" y="1684982"/>
                </a:lnTo>
                <a:lnTo>
                  <a:pt x="200010" y="1648843"/>
                </a:lnTo>
                <a:lnTo>
                  <a:pt x="173860" y="1611477"/>
                </a:lnTo>
                <a:lnTo>
                  <a:pt x="149336" y="1572932"/>
                </a:lnTo>
                <a:lnTo>
                  <a:pt x="126488" y="1533259"/>
                </a:lnTo>
                <a:lnTo>
                  <a:pt x="105365" y="1492507"/>
                </a:lnTo>
                <a:lnTo>
                  <a:pt x="86017" y="1450727"/>
                </a:lnTo>
                <a:lnTo>
                  <a:pt x="68495" y="1407968"/>
                </a:lnTo>
                <a:lnTo>
                  <a:pt x="52848" y="1364279"/>
                </a:lnTo>
                <a:lnTo>
                  <a:pt x="39126" y="1319712"/>
                </a:lnTo>
                <a:lnTo>
                  <a:pt x="27378" y="1274314"/>
                </a:lnTo>
                <a:lnTo>
                  <a:pt x="17654" y="1228137"/>
                </a:lnTo>
                <a:lnTo>
                  <a:pt x="10005" y="1181229"/>
                </a:lnTo>
                <a:lnTo>
                  <a:pt x="4480" y="1133642"/>
                </a:lnTo>
                <a:lnTo>
                  <a:pt x="1128" y="1085423"/>
                </a:lnTo>
                <a:lnTo>
                  <a:pt x="0" y="1036624"/>
                </a:lnTo>
                <a:lnTo>
                  <a:pt x="1128" y="987825"/>
                </a:lnTo>
                <a:lnTo>
                  <a:pt x="4480" y="939607"/>
                </a:lnTo>
                <a:lnTo>
                  <a:pt x="10005" y="892019"/>
                </a:lnTo>
                <a:lnTo>
                  <a:pt x="17654" y="845112"/>
                </a:lnTo>
                <a:lnTo>
                  <a:pt x="27378" y="798935"/>
                </a:lnTo>
                <a:lnTo>
                  <a:pt x="39126" y="753537"/>
                </a:lnTo>
                <a:lnTo>
                  <a:pt x="52848" y="708969"/>
                </a:lnTo>
                <a:lnTo>
                  <a:pt x="68495" y="665281"/>
                </a:lnTo>
                <a:lnTo>
                  <a:pt x="86017" y="622522"/>
                </a:lnTo>
                <a:lnTo>
                  <a:pt x="105365" y="580741"/>
                </a:lnTo>
                <a:lnTo>
                  <a:pt x="126488" y="539990"/>
                </a:lnTo>
                <a:lnTo>
                  <a:pt x="149336" y="500317"/>
                </a:lnTo>
                <a:lnTo>
                  <a:pt x="173860" y="461772"/>
                </a:lnTo>
                <a:lnTo>
                  <a:pt x="200010" y="424405"/>
                </a:lnTo>
                <a:lnTo>
                  <a:pt x="227737" y="388267"/>
                </a:lnTo>
                <a:lnTo>
                  <a:pt x="256990" y="353406"/>
                </a:lnTo>
                <a:lnTo>
                  <a:pt x="287720" y="319872"/>
                </a:lnTo>
                <a:lnTo>
                  <a:pt x="319877" y="287715"/>
                </a:lnTo>
                <a:lnTo>
                  <a:pt x="353411" y="256986"/>
                </a:lnTo>
                <a:lnTo>
                  <a:pt x="388272" y="227733"/>
                </a:lnTo>
                <a:lnTo>
                  <a:pt x="424411" y="200007"/>
                </a:lnTo>
                <a:lnTo>
                  <a:pt x="461778" y="173857"/>
                </a:lnTo>
                <a:lnTo>
                  <a:pt x="500322" y="149333"/>
                </a:lnTo>
                <a:lnTo>
                  <a:pt x="539995" y="126485"/>
                </a:lnTo>
                <a:lnTo>
                  <a:pt x="580747" y="105363"/>
                </a:lnTo>
                <a:lnTo>
                  <a:pt x="622527" y="86016"/>
                </a:lnTo>
                <a:lnTo>
                  <a:pt x="665286" y="68494"/>
                </a:lnTo>
                <a:lnTo>
                  <a:pt x="708974" y="52847"/>
                </a:lnTo>
                <a:lnTo>
                  <a:pt x="753542" y="39125"/>
                </a:lnTo>
                <a:lnTo>
                  <a:pt x="798939" y="27377"/>
                </a:lnTo>
                <a:lnTo>
                  <a:pt x="845115" y="17654"/>
                </a:lnTo>
                <a:lnTo>
                  <a:pt x="892022" y="10005"/>
                </a:lnTo>
                <a:lnTo>
                  <a:pt x="939609" y="4480"/>
                </a:lnTo>
                <a:lnTo>
                  <a:pt x="987826" y="1128"/>
                </a:lnTo>
                <a:lnTo>
                  <a:pt x="1036624" y="0"/>
                </a:lnTo>
                <a:lnTo>
                  <a:pt x="1085423" y="1128"/>
                </a:lnTo>
                <a:lnTo>
                  <a:pt x="1133642" y="4480"/>
                </a:lnTo>
                <a:lnTo>
                  <a:pt x="1181229" y="10005"/>
                </a:lnTo>
                <a:lnTo>
                  <a:pt x="1228137" y="17654"/>
                </a:lnTo>
                <a:lnTo>
                  <a:pt x="1274314" y="27377"/>
                </a:lnTo>
                <a:lnTo>
                  <a:pt x="1319712" y="39125"/>
                </a:lnTo>
                <a:lnTo>
                  <a:pt x="1364279" y="52847"/>
                </a:lnTo>
                <a:lnTo>
                  <a:pt x="1407968" y="68494"/>
                </a:lnTo>
                <a:lnTo>
                  <a:pt x="1450727" y="86016"/>
                </a:lnTo>
                <a:lnTo>
                  <a:pt x="1492507" y="105363"/>
                </a:lnTo>
                <a:lnTo>
                  <a:pt x="1533259" y="126485"/>
                </a:lnTo>
                <a:lnTo>
                  <a:pt x="1572932" y="149333"/>
                </a:lnTo>
                <a:lnTo>
                  <a:pt x="1611477" y="173857"/>
                </a:lnTo>
                <a:lnTo>
                  <a:pt x="1648843" y="200007"/>
                </a:lnTo>
                <a:lnTo>
                  <a:pt x="1684982" y="227733"/>
                </a:lnTo>
                <a:lnTo>
                  <a:pt x="1719843" y="256986"/>
                </a:lnTo>
                <a:lnTo>
                  <a:pt x="1753377" y="287715"/>
                </a:lnTo>
                <a:lnTo>
                  <a:pt x="1785533" y="319872"/>
                </a:lnTo>
                <a:lnTo>
                  <a:pt x="1816263" y="353406"/>
                </a:lnTo>
                <a:lnTo>
                  <a:pt x="1845516" y="388267"/>
                </a:lnTo>
                <a:lnTo>
                  <a:pt x="1873242" y="424405"/>
                </a:lnTo>
                <a:lnTo>
                  <a:pt x="1899392" y="461772"/>
                </a:lnTo>
                <a:lnTo>
                  <a:pt x="1923916" y="500317"/>
                </a:lnTo>
                <a:lnTo>
                  <a:pt x="1946764" y="539990"/>
                </a:lnTo>
                <a:lnTo>
                  <a:pt x="1967886" y="580741"/>
                </a:lnTo>
                <a:lnTo>
                  <a:pt x="1987233" y="622522"/>
                </a:lnTo>
                <a:lnTo>
                  <a:pt x="2004755" y="665281"/>
                </a:lnTo>
                <a:lnTo>
                  <a:pt x="2020402" y="708969"/>
                </a:lnTo>
                <a:lnTo>
                  <a:pt x="2034124" y="753537"/>
                </a:lnTo>
                <a:lnTo>
                  <a:pt x="2045871" y="798935"/>
                </a:lnTo>
                <a:lnTo>
                  <a:pt x="2055595" y="845112"/>
                </a:lnTo>
                <a:lnTo>
                  <a:pt x="2063244" y="892019"/>
                </a:lnTo>
                <a:lnTo>
                  <a:pt x="2068769" y="939607"/>
                </a:lnTo>
                <a:lnTo>
                  <a:pt x="2072121" y="987825"/>
                </a:lnTo>
                <a:lnTo>
                  <a:pt x="2073249" y="1036624"/>
                </a:lnTo>
                <a:close/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867367" y="5997175"/>
            <a:ext cx="1699260" cy="1699260"/>
          </a:xfrm>
          <a:custGeom>
            <a:avLst/>
            <a:gdLst/>
            <a:ahLst/>
            <a:cxnLst/>
            <a:rect l="l" t="t" r="r" b="b"/>
            <a:pathLst>
              <a:path w="1699259" h="1699259">
                <a:moveTo>
                  <a:pt x="1699247" y="849629"/>
                </a:moveTo>
                <a:lnTo>
                  <a:pt x="1697902" y="897843"/>
                </a:lnTo>
                <a:lnTo>
                  <a:pt x="1693915" y="945350"/>
                </a:lnTo>
                <a:lnTo>
                  <a:pt x="1687357" y="992080"/>
                </a:lnTo>
                <a:lnTo>
                  <a:pt x="1678301" y="1037962"/>
                </a:lnTo>
                <a:lnTo>
                  <a:pt x="1666818" y="1082922"/>
                </a:lnTo>
                <a:lnTo>
                  <a:pt x="1652980" y="1126890"/>
                </a:lnTo>
                <a:lnTo>
                  <a:pt x="1636858" y="1169793"/>
                </a:lnTo>
                <a:lnTo>
                  <a:pt x="1618524" y="1211561"/>
                </a:lnTo>
                <a:lnTo>
                  <a:pt x="1598051" y="1252121"/>
                </a:lnTo>
                <a:lnTo>
                  <a:pt x="1575509" y="1291402"/>
                </a:lnTo>
                <a:lnTo>
                  <a:pt x="1550970" y="1329331"/>
                </a:lnTo>
                <a:lnTo>
                  <a:pt x="1524507" y="1365838"/>
                </a:lnTo>
                <a:lnTo>
                  <a:pt x="1496191" y="1400850"/>
                </a:lnTo>
                <a:lnTo>
                  <a:pt x="1466093" y="1434296"/>
                </a:lnTo>
                <a:lnTo>
                  <a:pt x="1434285" y="1466104"/>
                </a:lnTo>
                <a:lnTo>
                  <a:pt x="1400840" y="1496202"/>
                </a:lnTo>
                <a:lnTo>
                  <a:pt x="1365828" y="1524519"/>
                </a:lnTo>
                <a:lnTo>
                  <a:pt x="1329322" y="1550982"/>
                </a:lnTo>
                <a:lnTo>
                  <a:pt x="1291393" y="1575521"/>
                </a:lnTo>
                <a:lnTo>
                  <a:pt x="1252113" y="1598063"/>
                </a:lnTo>
                <a:lnTo>
                  <a:pt x="1211553" y="1618537"/>
                </a:lnTo>
                <a:lnTo>
                  <a:pt x="1169786" y="1636870"/>
                </a:lnTo>
                <a:lnTo>
                  <a:pt x="1126883" y="1652992"/>
                </a:lnTo>
                <a:lnTo>
                  <a:pt x="1082916" y="1666831"/>
                </a:lnTo>
                <a:lnTo>
                  <a:pt x="1037957" y="1678314"/>
                </a:lnTo>
                <a:lnTo>
                  <a:pt x="992077" y="1687370"/>
                </a:lnTo>
                <a:lnTo>
                  <a:pt x="945348" y="1693927"/>
                </a:lnTo>
                <a:lnTo>
                  <a:pt x="897841" y="1697915"/>
                </a:lnTo>
                <a:lnTo>
                  <a:pt x="849629" y="1699260"/>
                </a:lnTo>
                <a:lnTo>
                  <a:pt x="801416" y="1697915"/>
                </a:lnTo>
                <a:lnTo>
                  <a:pt x="753909" y="1693927"/>
                </a:lnTo>
                <a:lnTo>
                  <a:pt x="707179" y="1687370"/>
                </a:lnTo>
                <a:lnTo>
                  <a:pt x="661297" y="1678314"/>
                </a:lnTo>
                <a:lnTo>
                  <a:pt x="616337" y="1666831"/>
                </a:lnTo>
                <a:lnTo>
                  <a:pt x="572369" y="1652992"/>
                </a:lnTo>
                <a:lnTo>
                  <a:pt x="529466" y="1636870"/>
                </a:lnTo>
                <a:lnTo>
                  <a:pt x="487698" y="1618537"/>
                </a:lnTo>
                <a:lnTo>
                  <a:pt x="447138" y="1598063"/>
                </a:lnTo>
                <a:lnTo>
                  <a:pt x="407857" y="1575521"/>
                </a:lnTo>
                <a:lnTo>
                  <a:pt x="369928" y="1550982"/>
                </a:lnTo>
                <a:lnTo>
                  <a:pt x="333421" y="1524519"/>
                </a:lnTo>
                <a:lnTo>
                  <a:pt x="298409" y="1496202"/>
                </a:lnTo>
                <a:lnTo>
                  <a:pt x="264963" y="1466104"/>
                </a:lnTo>
                <a:lnTo>
                  <a:pt x="233155" y="1434296"/>
                </a:lnTo>
                <a:lnTo>
                  <a:pt x="203057" y="1400850"/>
                </a:lnTo>
                <a:lnTo>
                  <a:pt x="174740" y="1365838"/>
                </a:lnTo>
                <a:lnTo>
                  <a:pt x="148277" y="1329331"/>
                </a:lnTo>
                <a:lnTo>
                  <a:pt x="123738" y="1291402"/>
                </a:lnTo>
                <a:lnTo>
                  <a:pt x="101196" y="1252121"/>
                </a:lnTo>
                <a:lnTo>
                  <a:pt x="80722" y="1211561"/>
                </a:lnTo>
                <a:lnTo>
                  <a:pt x="62389" y="1169793"/>
                </a:lnTo>
                <a:lnTo>
                  <a:pt x="46267" y="1126890"/>
                </a:lnTo>
                <a:lnTo>
                  <a:pt x="32428" y="1082922"/>
                </a:lnTo>
                <a:lnTo>
                  <a:pt x="20945" y="1037962"/>
                </a:lnTo>
                <a:lnTo>
                  <a:pt x="11889" y="992080"/>
                </a:lnTo>
                <a:lnTo>
                  <a:pt x="5332" y="945350"/>
                </a:lnTo>
                <a:lnTo>
                  <a:pt x="1344" y="897843"/>
                </a:lnTo>
                <a:lnTo>
                  <a:pt x="0" y="849629"/>
                </a:lnTo>
                <a:lnTo>
                  <a:pt x="1344" y="801416"/>
                </a:lnTo>
                <a:lnTo>
                  <a:pt x="5332" y="753909"/>
                </a:lnTo>
                <a:lnTo>
                  <a:pt x="11889" y="707179"/>
                </a:lnTo>
                <a:lnTo>
                  <a:pt x="20945" y="661297"/>
                </a:lnTo>
                <a:lnTo>
                  <a:pt x="32428" y="616337"/>
                </a:lnTo>
                <a:lnTo>
                  <a:pt x="46267" y="572369"/>
                </a:lnTo>
                <a:lnTo>
                  <a:pt x="62389" y="529466"/>
                </a:lnTo>
                <a:lnTo>
                  <a:pt x="80722" y="487698"/>
                </a:lnTo>
                <a:lnTo>
                  <a:pt x="101196" y="447138"/>
                </a:lnTo>
                <a:lnTo>
                  <a:pt x="123738" y="407857"/>
                </a:lnTo>
                <a:lnTo>
                  <a:pt x="148277" y="369928"/>
                </a:lnTo>
                <a:lnTo>
                  <a:pt x="174740" y="333421"/>
                </a:lnTo>
                <a:lnTo>
                  <a:pt x="203057" y="298409"/>
                </a:lnTo>
                <a:lnTo>
                  <a:pt x="233155" y="264963"/>
                </a:lnTo>
                <a:lnTo>
                  <a:pt x="264963" y="233155"/>
                </a:lnTo>
                <a:lnTo>
                  <a:pt x="298409" y="203057"/>
                </a:lnTo>
                <a:lnTo>
                  <a:pt x="333421" y="174740"/>
                </a:lnTo>
                <a:lnTo>
                  <a:pt x="369928" y="148277"/>
                </a:lnTo>
                <a:lnTo>
                  <a:pt x="407857" y="123738"/>
                </a:lnTo>
                <a:lnTo>
                  <a:pt x="447138" y="101196"/>
                </a:lnTo>
                <a:lnTo>
                  <a:pt x="487698" y="80722"/>
                </a:lnTo>
                <a:lnTo>
                  <a:pt x="529466" y="62389"/>
                </a:lnTo>
                <a:lnTo>
                  <a:pt x="572369" y="46267"/>
                </a:lnTo>
                <a:lnTo>
                  <a:pt x="616337" y="32428"/>
                </a:lnTo>
                <a:lnTo>
                  <a:pt x="661297" y="20945"/>
                </a:lnTo>
                <a:lnTo>
                  <a:pt x="707179" y="11889"/>
                </a:lnTo>
                <a:lnTo>
                  <a:pt x="753909" y="5332"/>
                </a:lnTo>
                <a:lnTo>
                  <a:pt x="801416" y="1344"/>
                </a:lnTo>
                <a:lnTo>
                  <a:pt x="849629" y="0"/>
                </a:lnTo>
                <a:lnTo>
                  <a:pt x="897841" y="1344"/>
                </a:lnTo>
                <a:lnTo>
                  <a:pt x="945348" y="5332"/>
                </a:lnTo>
                <a:lnTo>
                  <a:pt x="992077" y="11889"/>
                </a:lnTo>
                <a:lnTo>
                  <a:pt x="1037957" y="20945"/>
                </a:lnTo>
                <a:lnTo>
                  <a:pt x="1082916" y="32428"/>
                </a:lnTo>
                <a:lnTo>
                  <a:pt x="1126883" y="46267"/>
                </a:lnTo>
                <a:lnTo>
                  <a:pt x="1169786" y="62389"/>
                </a:lnTo>
                <a:lnTo>
                  <a:pt x="1211553" y="80722"/>
                </a:lnTo>
                <a:lnTo>
                  <a:pt x="1252113" y="101196"/>
                </a:lnTo>
                <a:lnTo>
                  <a:pt x="1291393" y="123738"/>
                </a:lnTo>
                <a:lnTo>
                  <a:pt x="1329322" y="148277"/>
                </a:lnTo>
                <a:lnTo>
                  <a:pt x="1365828" y="174740"/>
                </a:lnTo>
                <a:lnTo>
                  <a:pt x="1400840" y="203057"/>
                </a:lnTo>
                <a:lnTo>
                  <a:pt x="1434285" y="233155"/>
                </a:lnTo>
                <a:lnTo>
                  <a:pt x="1466093" y="264963"/>
                </a:lnTo>
                <a:lnTo>
                  <a:pt x="1496191" y="298409"/>
                </a:lnTo>
                <a:lnTo>
                  <a:pt x="1524507" y="333421"/>
                </a:lnTo>
                <a:lnTo>
                  <a:pt x="1550970" y="369928"/>
                </a:lnTo>
                <a:lnTo>
                  <a:pt x="1575509" y="407857"/>
                </a:lnTo>
                <a:lnTo>
                  <a:pt x="1598051" y="447138"/>
                </a:lnTo>
                <a:lnTo>
                  <a:pt x="1618524" y="487698"/>
                </a:lnTo>
                <a:lnTo>
                  <a:pt x="1636858" y="529466"/>
                </a:lnTo>
                <a:lnTo>
                  <a:pt x="1652980" y="572369"/>
                </a:lnTo>
                <a:lnTo>
                  <a:pt x="1666818" y="616337"/>
                </a:lnTo>
                <a:lnTo>
                  <a:pt x="1678301" y="661297"/>
                </a:lnTo>
                <a:lnTo>
                  <a:pt x="1687357" y="707179"/>
                </a:lnTo>
                <a:lnTo>
                  <a:pt x="1693915" y="753909"/>
                </a:lnTo>
                <a:lnTo>
                  <a:pt x="1697902" y="801416"/>
                </a:lnTo>
                <a:lnTo>
                  <a:pt x="1699247" y="849629"/>
                </a:lnTo>
                <a:close/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714955" y="5999210"/>
            <a:ext cx="416559" cy="845819"/>
          </a:xfrm>
          <a:custGeom>
            <a:avLst/>
            <a:gdLst/>
            <a:ahLst/>
            <a:cxnLst/>
            <a:rect l="l" t="t" r="r" b="b"/>
            <a:pathLst>
              <a:path w="416560" h="845820">
                <a:moveTo>
                  <a:pt x="0" y="0"/>
                </a:moveTo>
                <a:lnTo>
                  <a:pt x="0" y="845566"/>
                </a:lnTo>
                <a:lnTo>
                  <a:pt x="415975" y="105524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284042" y="6113036"/>
            <a:ext cx="1284605" cy="748030"/>
          </a:xfrm>
          <a:custGeom>
            <a:avLst/>
            <a:gdLst/>
            <a:ahLst/>
            <a:cxnLst/>
            <a:rect l="l" t="t" r="r" b="b"/>
            <a:pathLst>
              <a:path w="1284604" h="748029">
                <a:moveTo>
                  <a:pt x="1284604" y="731735"/>
                </a:moveTo>
                <a:lnTo>
                  <a:pt x="430910" y="747991"/>
                </a:lnTo>
                <a:lnTo>
                  <a:pt x="0" y="0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5287403" y="6861033"/>
            <a:ext cx="427990" cy="719455"/>
          </a:xfrm>
          <a:custGeom>
            <a:avLst/>
            <a:gdLst/>
            <a:ahLst/>
            <a:cxnLst/>
            <a:rect l="l" t="t" r="r" b="b"/>
            <a:pathLst>
              <a:path w="427989" h="719454">
                <a:moveTo>
                  <a:pt x="0" y="718883"/>
                </a:moveTo>
                <a:lnTo>
                  <a:pt x="427545" y="0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714955" y="5893518"/>
            <a:ext cx="0" cy="106045"/>
          </a:xfrm>
          <a:custGeom>
            <a:avLst/>
            <a:gdLst/>
            <a:ahLst/>
            <a:cxnLst/>
            <a:rect l="l" t="t" r="r" b="b"/>
            <a:pathLst>
              <a:path h="106045">
                <a:moveTo>
                  <a:pt x="0" y="0"/>
                </a:moveTo>
                <a:lnTo>
                  <a:pt x="0" y="105689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714955" y="7698464"/>
            <a:ext cx="0" cy="106045"/>
          </a:xfrm>
          <a:custGeom>
            <a:avLst/>
            <a:gdLst/>
            <a:ahLst/>
            <a:cxnLst/>
            <a:rect l="l" t="t" r="r" b="b"/>
            <a:pathLst>
              <a:path h="106045">
                <a:moveTo>
                  <a:pt x="0" y="0"/>
                </a:moveTo>
                <a:lnTo>
                  <a:pt x="0" y="105689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560522" y="6844772"/>
            <a:ext cx="106045" cy="0"/>
          </a:xfrm>
          <a:custGeom>
            <a:avLst/>
            <a:gdLst/>
            <a:ahLst/>
            <a:cxnLst/>
            <a:rect l="l" t="t" r="r" b="b"/>
            <a:pathLst>
              <a:path w="106045">
                <a:moveTo>
                  <a:pt x="105689" y="0"/>
                </a:moveTo>
                <a:lnTo>
                  <a:pt x="0" y="0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4755578" y="6844772"/>
            <a:ext cx="106045" cy="0"/>
          </a:xfrm>
          <a:custGeom>
            <a:avLst/>
            <a:gdLst/>
            <a:ahLst/>
            <a:cxnLst/>
            <a:rect l="l" t="t" r="r" b="b"/>
            <a:pathLst>
              <a:path w="106045">
                <a:moveTo>
                  <a:pt x="105689" y="0"/>
                </a:moveTo>
                <a:lnTo>
                  <a:pt x="0" y="0"/>
                </a:lnTo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494741" y="5276839"/>
            <a:ext cx="444500" cy="442595"/>
          </a:xfrm>
          <a:custGeom>
            <a:avLst/>
            <a:gdLst/>
            <a:ahLst/>
            <a:cxnLst/>
            <a:rect l="l" t="t" r="r" b="b"/>
            <a:pathLst>
              <a:path w="444500" h="442595">
                <a:moveTo>
                  <a:pt x="255701" y="441972"/>
                </a:moveTo>
                <a:lnTo>
                  <a:pt x="255701" y="317195"/>
                </a:lnTo>
                <a:lnTo>
                  <a:pt x="307670" y="317195"/>
                </a:lnTo>
                <a:lnTo>
                  <a:pt x="307670" y="226656"/>
                </a:lnTo>
                <a:lnTo>
                  <a:pt x="132765" y="226656"/>
                </a:lnTo>
                <a:lnTo>
                  <a:pt x="132765" y="317195"/>
                </a:lnTo>
                <a:lnTo>
                  <a:pt x="184734" y="317195"/>
                </a:lnTo>
                <a:lnTo>
                  <a:pt x="184734" y="441261"/>
                </a:lnTo>
                <a:lnTo>
                  <a:pt x="141482" y="429284"/>
                </a:lnTo>
                <a:lnTo>
                  <a:pt x="102251" y="409276"/>
                </a:lnTo>
                <a:lnTo>
                  <a:pt x="68000" y="382192"/>
                </a:lnTo>
                <a:lnTo>
                  <a:pt x="39690" y="348990"/>
                </a:lnTo>
                <a:lnTo>
                  <a:pt x="18280" y="310625"/>
                </a:lnTo>
                <a:lnTo>
                  <a:pt x="4730" y="268056"/>
                </a:lnTo>
                <a:lnTo>
                  <a:pt x="0" y="222237"/>
                </a:lnTo>
                <a:lnTo>
                  <a:pt x="4515" y="177450"/>
                </a:lnTo>
                <a:lnTo>
                  <a:pt x="17465" y="135734"/>
                </a:lnTo>
                <a:lnTo>
                  <a:pt x="37956" y="97984"/>
                </a:lnTo>
                <a:lnTo>
                  <a:pt x="65095" y="65093"/>
                </a:lnTo>
                <a:lnTo>
                  <a:pt x="97987" y="37956"/>
                </a:lnTo>
                <a:lnTo>
                  <a:pt x="135740" y="17465"/>
                </a:lnTo>
                <a:lnTo>
                  <a:pt x="177458" y="4515"/>
                </a:lnTo>
                <a:lnTo>
                  <a:pt x="222250" y="0"/>
                </a:lnTo>
                <a:lnTo>
                  <a:pt x="267036" y="4515"/>
                </a:lnTo>
                <a:lnTo>
                  <a:pt x="308752" y="17465"/>
                </a:lnTo>
                <a:lnTo>
                  <a:pt x="346502" y="37956"/>
                </a:lnTo>
                <a:lnTo>
                  <a:pt x="379393" y="65093"/>
                </a:lnTo>
                <a:lnTo>
                  <a:pt x="406531" y="97984"/>
                </a:lnTo>
                <a:lnTo>
                  <a:pt x="427022" y="135734"/>
                </a:lnTo>
                <a:lnTo>
                  <a:pt x="439972" y="177450"/>
                </a:lnTo>
                <a:lnTo>
                  <a:pt x="444487" y="222237"/>
                </a:lnTo>
                <a:lnTo>
                  <a:pt x="439638" y="268632"/>
                </a:lnTo>
                <a:lnTo>
                  <a:pt x="425754" y="311686"/>
                </a:lnTo>
                <a:lnTo>
                  <a:pt x="403834" y="350403"/>
                </a:lnTo>
                <a:lnTo>
                  <a:pt x="374872" y="383786"/>
                </a:lnTo>
                <a:lnTo>
                  <a:pt x="339865" y="410839"/>
                </a:lnTo>
                <a:lnTo>
                  <a:pt x="299809" y="430567"/>
                </a:lnTo>
                <a:lnTo>
                  <a:pt x="255701" y="441972"/>
                </a:lnTo>
                <a:close/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5407581" y="5191698"/>
            <a:ext cx="615315" cy="615315"/>
          </a:xfrm>
          <a:custGeom>
            <a:avLst/>
            <a:gdLst/>
            <a:ahLst/>
            <a:cxnLst/>
            <a:rect l="l" t="t" r="r" b="b"/>
            <a:pathLst>
              <a:path w="615314" h="615314">
                <a:moveTo>
                  <a:pt x="307378" y="0"/>
                </a:moveTo>
                <a:lnTo>
                  <a:pt x="261955" y="3332"/>
                </a:lnTo>
                <a:lnTo>
                  <a:pt x="218603" y="13014"/>
                </a:lnTo>
                <a:lnTo>
                  <a:pt x="177794" y="28568"/>
                </a:lnTo>
                <a:lnTo>
                  <a:pt x="140007" y="49520"/>
                </a:lnTo>
                <a:lnTo>
                  <a:pt x="105715" y="75394"/>
                </a:lnTo>
                <a:lnTo>
                  <a:pt x="75394" y="105715"/>
                </a:lnTo>
                <a:lnTo>
                  <a:pt x="49520" y="140007"/>
                </a:lnTo>
                <a:lnTo>
                  <a:pt x="28568" y="177794"/>
                </a:lnTo>
                <a:lnTo>
                  <a:pt x="13014" y="218603"/>
                </a:lnTo>
                <a:lnTo>
                  <a:pt x="3332" y="261955"/>
                </a:lnTo>
                <a:lnTo>
                  <a:pt x="0" y="307378"/>
                </a:lnTo>
                <a:lnTo>
                  <a:pt x="3332" y="352803"/>
                </a:lnTo>
                <a:lnTo>
                  <a:pt x="13014" y="396157"/>
                </a:lnTo>
                <a:lnTo>
                  <a:pt x="28568" y="436966"/>
                </a:lnTo>
                <a:lnTo>
                  <a:pt x="49520" y="474754"/>
                </a:lnTo>
                <a:lnTo>
                  <a:pt x="75394" y="509046"/>
                </a:lnTo>
                <a:lnTo>
                  <a:pt x="105715" y="539366"/>
                </a:lnTo>
                <a:lnTo>
                  <a:pt x="140007" y="565239"/>
                </a:lnTo>
                <a:lnTo>
                  <a:pt x="177794" y="586189"/>
                </a:lnTo>
                <a:lnTo>
                  <a:pt x="218603" y="601743"/>
                </a:lnTo>
                <a:lnTo>
                  <a:pt x="261955" y="611423"/>
                </a:lnTo>
                <a:lnTo>
                  <a:pt x="307378" y="614756"/>
                </a:lnTo>
                <a:lnTo>
                  <a:pt x="352800" y="611423"/>
                </a:lnTo>
                <a:lnTo>
                  <a:pt x="396153" y="601743"/>
                </a:lnTo>
                <a:lnTo>
                  <a:pt x="436961" y="586189"/>
                </a:lnTo>
                <a:lnTo>
                  <a:pt x="474748" y="565239"/>
                </a:lnTo>
                <a:lnTo>
                  <a:pt x="509040" y="539366"/>
                </a:lnTo>
                <a:lnTo>
                  <a:pt x="539361" y="509046"/>
                </a:lnTo>
                <a:lnTo>
                  <a:pt x="565235" y="474754"/>
                </a:lnTo>
                <a:lnTo>
                  <a:pt x="586187" y="436966"/>
                </a:lnTo>
                <a:lnTo>
                  <a:pt x="601742" y="396157"/>
                </a:lnTo>
                <a:lnTo>
                  <a:pt x="611423" y="352803"/>
                </a:lnTo>
                <a:lnTo>
                  <a:pt x="614756" y="307378"/>
                </a:lnTo>
                <a:lnTo>
                  <a:pt x="611423" y="261955"/>
                </a:lnTo>
                <a:lnTo>
                  <a:pt x="601742" y="218603"/>
                </a:lnTo>
                <a:lnTo>
                  <a:pt x="586187" y="177794"/>
                </a:lnTo>
                <a:lnTo>
                  <a:pt x="565235" y="140007"/>
                </a:lnTo>
                <a:lnTo>
                  <a:pt x="539361" y="105715"/>
                </a:lnTo>
                <a:lnTo>
                  <a:pt x="509040" y="75394"/>
                </a:lnTo>
                <a:lnTo>
                  <a:pt x="474748" y="49520"/>
                </a:lnTo>
                <a:lnTo>
                  <a:pt x="436961" y="28568"/>
                </a:lnTo>
                <a:lnTo>
                  <a:pt x="396153" y="13014"/>
                </a:lnTo>
                <a:lnTo>
                  <a:pt x="352800" y="3332"/>
                </a:lnTo>
                <a:lnTo>
                  <a:pt x="307378" y="0"/>
                </a:lnTo>
                <a:close/>
              </a:path>
            </a:pathLst>
          </a:custGeom>
          <a:ln w="24371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499784" y="6848128"/>
            <a:ext cx="2424430" cy="172085"/>
          </a:xfrm>
          <a:custGeom>
            <a:avLst/>
            <a:gdLst/>
            <a:ahLst/>
            <a:cxnLst/>
            <a:rect l="l" t="t" r="r" b="b"/>
            <a:pathLst>
              <a:path w="2424430" h="172084">
                <a:moveTo>
                  <a:pt x="2337841" y="0"/>
                </a:moveTo>
                <a:lnTo>
                  <a:pt x="2336520" y="0"/>
                </a:lnTo>
                <a:lnTo>
                  <a:pt x="2335237" y="139"/>
                </a:lnTo>
                <a:lnTo>
                  <a:pt x="2333929" y="190"/>
                </a:lnTo>
                <a:lnTo>
                  <a:pt x="2333929" y="0"/>
                </a:lnTo>
                <a:lnTo>
                  <a:pt x="89915" y="0"/>
                </a:lnTo>
                <a:lnTo>
                  <a:pt x="89915" y="190"/>
                </a:lnTo>
                <a:lnTo>
                  <a:pt x="88607" y="139"/>
                </a:lnTo>
                <a:lnTo>
                  <a:pt x="87325" y="0"/>
                </a:lnTo>
                <a:lnTo>
                  <a:pt x="86004" y="0"/>
                </a:lnTo>
                <a:lnTo>
                  <a:pt x="52527" y="6758"/>
                </a:lnTo>
                <a:lnTo>
                  <a:pt x="25190" y="25190"/>
                </a:lnTo>
                <a:lnTo>
                  <a:pt x="6758" y="52527"/>
                </a:lnTo>
                <a:lnTo>
                  <a:pt x="0" y="86004"/>
                </a:lnTo>
                <a:lnTo>
                  <a:pt x="6758" y="119482"/>
                </a:lnTo>
                <a:lnTo>
                  <a:pt x="25190" y="146824"/>
                </a:lnTo>
                <a:lnTo>
                  <a:pt x="52527" y="165260"/>
                </a:lnTo>
                <a:lnTo>
                  <a:pt x="86004" y="172021"/>
                </a:lnTo>
                <a:lnTo>
                  <a:pt x="87325" y="172021"/>
                </a:lnTo>
                <a:lnTo>
                  <a:pt x="88607" y="171869"/>
                </a:lnTo>
                <a:lnTo>
                  <a:pt x="89915" y="171818"/>
                </a:lnTo>
                <a:lnTo>
                  <a:pt x="89915" y="172021"/>
                </a:lnTo>
                <a:lnTo>
                  <a:pt x="2333929" y="172021"/>
                </a:lnTo>
                <a:lnTo>
                  <a:pt x="2333929" y="171818"/>
                </a:lnTo>
                <a:lnTo>
                  <a:pt x="2335237" y="171869"/>
                </a:lnTo>
                <a:lnTo>
                  <a:pt x="2336520" y="172021"/>
                </a:lnTo>
                <a:lnTo>
                  <a:pt x="2337841" y="172021"/>
                </a:lnTo>
                <a:lnTo>
                  <a:pt x="2371317" y="165260"/>
                </a:lnTo>
                <a:lnTo>
                  <a:pt x="2398655" y="146824"/>
                </a:lnTo>
                <a:lnTo>
                  <a:pt x="2417087" y="119482"/>
                </a:lnTo>
                <a:lnTo>
                  <a:pt x="2423845" y="86004"/>
                </a:lnTo>
                <a:lnTo>
                  <a:pt x="2417087" y="52527"/>
                </a:lnTo>
                <a:lnTo>
                  <a:pt x="2398655" y="25190"/>
                </a:lnTo>
                <a:lnTo>
                  <a:pt x="2371317" y="6758"/>
                </a:lnTo>
                <a:lnTo>
                  <a:pt x="2337841" y="0"/>
                </a:lnTo>
                <a:close/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499784" y="5331265"/>
            <a:ext cx="2424430" cy="172085"/>
          </a:xfrm>
          <a:custGeom>
            <a:avLst/>
            <a:gdLst/>
            <a:ahLst/>
            <a:cxnLst/>
            <a:rect l="l" t="t" r="r" b="b"/>
            <a:pathLst>
              <a:path w="2424430" h="172085">
                <a:moveTo>
                  <a:pt x="2337841" y="0"/>
                </a:moveTo>
                <a:lnTo>
                  <a:pt x="2336520" y="0"/>
                </a:lnTo>
                <a:lnTo>
                  <a:pt x="2335237" y="139"/>
                </a:lnTo>
                <a:lnTo>
                  <a:pt x="2333929" y="190"/>
                </a:lnTo>
                <a:lnTo>
                  <a:pt x="2333929" y="0"/>
                </a:lnTo>
                <a:lnTo>
                  <a:pt x="89915" y="0"/>
                </a:lnTo>
                <a:lnTo>
                  <a:pt x="89915" y="190"/>
                </a:lnTo>
                <a:lnTo>
                  <a:pt x="88607" y="139"/>
                </a:lnTo>
                <a:lnTo>
                  <a:pt x="87325" y="0"/>
                </a:lnTo>
                <a:lnTo>
                  <a:pt x="86004" y="0"/>
                </a:lnTo>
                <a:lnTo>
                  <a:pt x="52527" y="6758"/>
                </a:lnTo>
                <a:lnTo>
                  <a:pt x="25190" y="25190"/>
                </a:lnTo>
                <a:lnTo>
                  <a:pt x="6758" y="52527"/>
                </a:lnTo>
                <a:lnTo>
                  <a:pt x="0" y="86004"/>
                </a:lnTo>
                <a:lnTo>
                  <a:pt x="6758" y="119482"/>
                </a:lnTo>
                <a:lnTo>
                  <a:pt x="25190" y="146824"/>
                </a:lnTo>
                <a:lnTo>
                  <a:pt x="52527" y="165260"/>
                </a:lnTo>
                <a:lnTo>
                  <a:pt x="86004" y="172021"/>
                </a:lnTo>
                <a:lnTo>
                  <a:pt x="87325" y="172021"/>
                </a:lnTo>
                <a:lnTo>
                  <a:pt x="88607" y="171869"/>
                </a:lnTo>
                <a:lnTo>
                  <a:pt x="89915" y="171818"/>
                </a:lnTo>
                <a:lnTo>
                  <a:pt x="89915" y="172021"/>
                </a:lnTo>
                <a:lnTo>
                  <a:pt x="2333929" y="172021"/>
                </a:lnTo>
                <a:lnTo>
                  <a:pt x="2333929" y="171818"/>
                </a:lnTo>
                <a:lnTo>
                  <a:pt x="2335237" y="171869"/>
                </a:lnTo>
                <a:lnTo>
                  <a:pt x="2336520" y="172021"/>
                </a:lnTo>
                <a:lnTo>
                  <a:pt x="2337841" y="172021"/>
                </a:lnTo>
                <a:lnTo>
                  <a:pt x="2371317" y="165260"/>
                </a:lnTo>
                <a:lnTo>
                  <a:pt x="2398655" y="146824"/>
                </a:lnTo>
                <a:lnTo>
                  <a:pt x="2417087" y="119482"/>
                </a:lnTo>
                <a:lnTo>
                  <a:pt x="2423845" y="86004"/>
                </a:lnTo>
                <a:lnTo>
                  <a:pt x="2417087" y="52527"/>
                </a:lnTo>
                <a:lnTo>
                  <a:pt x="2398655" y="25190"/>
                </a:lnTo>
                <a:lnTo>
                  <a:pt x="2371317" y="6758"/>
                </a:lnTo>
                <a:lnTo>
                  <a:pt x="2337841" y="0"/>
                </a:lnTo>
                <a:close/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628793" y="5507192"/>
            <a:ext cx="0" cy="1329690"/>
          </a:xfrm>
          <a:custGeom>
            <a:avLst/>
            <a:gdLst/>
            <a:ahLst/>
            <a:cxnLst/>
            <a:rect l="l" t="t" r="r" b="b"/>
            <a:pathLst>
              <a:path h="1329690">
                <a:moveTo>
                  <a:pt x="0" y="1329207"/>
                </a:moveTo>
                <a:lnTo>
                  <a:pt x="0" y="0"/>
                </a:lnTo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794623" y="5507189"/>
            <a:ext cx="0" cy="1329690"/>
          </a:xfrm>
          <a:custGeom>
            <a:avLst/>
            <a:gdLst/>
            <a:ahLst/>
            <a:cxnLst/>
            <a:rect l="l" t="t" r="r" b="b"/>
            <a:pathLst>
              <a:path h="1329690">
                <a:moveTo>
                  <a:pt x="0" y="0"/>
                </a:moveTo>
                <a:lnTo>
                  <a:pt x="0" y="1329207"/>
                </a:lnTo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541649" y="5977878"/>
            <a:ext cx="340360" cy="393065"/>
          </a:xfrm>
          <a:custGeom>
            <a:avLst/>
            <a:gdLst/>
            <a:ahLst/>
            <a:cxnLst/>
            <a:rect l="l" t="t" r="r" b="b"/>
            <a:pathLst>
              <a:path w="340359" h="393064">
                <a:moveTo>
                  <a:pt x="340118" y="196367"/>
                </a:moveTo>
                <a:lnTo>
                  <a:pt x="0" y="0"/>
                </a:lnTo>
                <a:lnTo>
                  <a:pt x="0" y="392734"/>
                </a:lnTo>
                <a:lnTo>
                  <a:pt x="340118" y="196367"/>
                </a:lnTo>
                <a:close/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751528" y="7016234"/>
            <a:ext cx="1920875" cy="740410"/>
          </a:xfrm>
          <a:custGeom>
            <a:avLst/>
            <a:gdLst/>
            <a:ahLst/>
            <a:cxnLst/>
            <a:rect l="l" t="t" r="r" b="b"/>
            <a:pathLst>
              <a:path w="1920875" h="740409">
                <a:moveTo>
                  <a:pt x="839134" y="0"/>
                </a:moveTo>
                <a:lnTo>
                  <a:pt x="839134" y="322135"/>
                </a:lnTo>
                <a:lnTo>
                  <a:pt x="62631" y="564857"/>
                </a:lnTo>
                <a:lnTo>
                  <a:pt x="31428" y="582046"/>
                </a:lnTo>
                <a:lnTo>
                  <a:pt x="9905" y="609014"/>
                </a:lnTo>
                <a:lnTo>
                  <a:pt x="0" y="642065"/>
                </a:lnTo>
                <a:lnTo>
                  <a:pt x="3652" y="677506"/>
                </a:lnTo>
                <a:lnTo>
                  <a:pt x="20835" y="708714"/>
                </a:lnTo>
                <a:lnTo>
                  <a:pt x="47802" y="730238"/>
                </a:lnTo>
                <a:lnTo>
                  <a:pt x="80852" y="740145"/>
                </a:lnTo>
                <a:lnTo>
                  <a:pt x="116288" y="736498"/>
                </a:lnTo>
                <a:lnTo>
                  <a:pt x="960178" y="472719"/>
                </a:lnTo>
                <a:lnTo>
                  <a:pt x="1804067" y="736498"/>
                </a:lnTo>
                <a:lnTo>
                  <a:pt x="1872554" y="730238"/>
                </a:lnTo>
                <a:lnTo>
                  <a:pt x="1916704" y="677506"/>
                </a:lnTo>
                <a:lnTo>
                  <a:pt x="1920350" y="642065"/>
                </a:lnTo>
                <a:lnTo>
                  <a:pt x="1910444" y="609014"/>
                </a:lnTo>
                <a:lnTo>
                  <a:pt x="1888920" y="582046"/>
                </a:lnTo>
                <a:lnTo>
                  <a:pt x="1857712" y="564857"/>
                </a:lnTo>
                <a:lnTo>
                  <a:pt x="1073703" y="319773"/>
                </a:lnTo>
                <a:lnTo>
                  <a:pt x="1073703" y="0"/>
                </a:lnTo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2594425" y="5190529"/>
            <a:ext cx="234950" cy="153035"/>
          </a:xfrm>
          <a:custGeom>
            <a:avLst/>
            <a:gdLst/>
            <a:ahLst/>
            <a:cxnLst/>
            <a:rect l="l" t="t" r="r" b="b"/>
            <a:pathLst>
              <a:path w="234950" h="153035">
                <a:moveTo>
                  <a:pt x="0" y="152463"/>
                </a:moveTo>
                <a:lnTo>
                  <a:pt x="0" y="0"/>
                </a:lnTo>
                <a:lnTo>
                  <a:pt x="234569" y="0"/>
                </a:lnTo>
                <a:lnTo>
                  <a:pt x="234569" y="152463"/>
                </a:lnTo>
              </a:path>
            </a:pathLst>
          </a:custGeom>
          <a:ln w="23456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286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12922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Tip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03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058530"/>
            <a:ext cx="443547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Including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references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readings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past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discussions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sometimes help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reorient  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 or give them grounding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context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99400" y="1271130"/>
            <a:ext cx="4258310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Tip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04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Having more </a:t>
            </a:r>
            <a:r>
              <a:rPr sz="1800" b="1" spc="-10" dirty="0">
                <a:latin typeface="Segoe UI Semibold"/>
                <a:cs typeface="Segoe UI Semibold"/>
              </a:rPr>
              <a:t>structure </a:t>
            </a:r>
            <a:r>
              <a:rPr sz="1800" b="1" spc="-5" dirty="0">
                <a:latin typeface="Segoe UI Semibold"/>
                <a:cs typeface="Segoe UI Semibold"/>
              </a:rPr>
              <a:t>in the </a:t>
            </a:r>
            <a:r>
              <a:rPr sz="1800" b="1" dirty="0">
                <a:latin typeface="Segoe UI Semibold"/>
                <a:cs typeface="Segoe UI Semibold"/>
              </a:rPr>
              <a:t>first few  discussions, </a:t>
            </a:r>
            <a:r>
              <a:rPr sz="1800" b="1" spc="-5" dirty="0">
                <a:latin typeface="Segoe UI Semibold"/>
                <a:cs typeface="Segoe UI Semibold"/>
              </a:rPr>
              <a:t>then </a:t>
            </a:r>
            <a:r>
              <a:rPr sz="1800" b="1" dirty="0">
                <a:latin typeface="Segoe UI Semibold"/>
                <a:cs typeface="Segoe UI Semibold"/>
              </a:rPr>
              <a:t>gradually </a:t>
            </a:r>
            <a:r>
              <a:rPr sz="1800" b="1" spc="-5" dirty="0">
                <a:latin typeface="Segoe UI Semibold"/>
                <a:cs typeface="Segoe UI Semibold"/>
              </a:rPr>
              <a:t>give students  more </a:t>
            </a:r>
            <a:r>
              <a:rPr sz="1800" b="1" spc="-10" dirty="0">
                <a:latin typeface="Segoe UI Semibold"/>
                <a:cs typeface="Segoe UI Semibold"/>
              </a:rPr>
              <a:t>room to </a:t>
            </a:r>
            <a:r>
              <a:rPr sz="1800" b="1" spc="-15" dirty="0">
                <a:latin typeface="Segoe UI Semibold"/>
                <a:cs typeface="Segoe UI Semibold"/>
              </a:rPr>
              <a:t>self-direct </a:t>
            </a:r>
            <a:r>
              <a:rPr sz="1800" b="1" spc="-5" dirty="0">
                <a:latin typeface="Segoe UI Semibold"/>
                <a:cs typeface="Segoe UI Semibold"/>
              </a:rPr>
              <a:t>lets the </a:t>
            </a:r>
            <a:r>
              <a:rPr sz="1800" b="1" spc="-10" dirty="0">
                <a:latin typeface="Segoe UI Semibold"/>
                <a:cs typeface="Segoe UI Semibold"/>
              </a:rPr>
              <a:t>group  </a:t>
            </a:r>
            <a:r>
              <a:rPr sz="1800" b="1" spc="-5" dirty="0">
                <a:latin typeface="Segoe UI Semibold"/>
                <a:cs typeface="Segoe UI Semibold"/>
              </a:rPr>
              <a:t>settle into its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dynamic.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4259308" y="6142531"/>
            <a:ext cx="1125855" cy="1558925"/>
          </a:xfrm>
          <a:custGeom>
            <a:avLst/>
            <a:gdLst/>
            <a:ahLst/>
            <a:cxnLst/>
            <a:rect l="l" t="t" r="r" b="b"/>
            <a:pathLst>
              <a:path w="1125854" h="1558925">
                <a:moveTo>
                  <a:pt x="0" y="331965"/>
                </a:moveTo>
                <a:lnTo>
                  <a:pt x="0" y="0"/>
                </a:lnTo>
                <a:lnTo>
                  <a:pt x="1125245" y="284543"/>
                </a:lnTo>
                <a:lnTo>
                  <a:pt x="1125245" y="1558531"/>
                </a:lnTo>
                <a:lnTo>
                  <a:pt x="0" y="1273987"/>
                </a:lnTo>
                <a:lnTo>
                  <a:pt x="0" y="918298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378089" y="6142531"/>
            <a:ext cx="1125855" cy="1558925"/>
          </a:xfrm>
          <a:custGeom>
            <a:avLst/>
            <a:gdLst/>
            <a:ahLst/>
            <a:cxnLst/>
            <a:rect l="l" t="t" r="r" b="b"/>
            <a:pathLst>
              <a:path w="1125854" h="1558925">
                <a:moveTo>
                  <a:pt x="1125245" y="330974"/>
                </a:moveTo>
                <a:lnTo>
                  <a:pt x="1125245" y="0"/>
                </a:lnTo>
                <a:lnTo>
                  <a:pt x="0" y="284543"/>
                </a:lnTo>
                <a:lnTo>
                  <a:pt x="0" y="1558531"/>
                </a:lnTo>
                <a:lnTo>
                  <a:pt x="1125245" y="1273987"/>
                </a:lnTo>
                <a:lnTo>
                  <a:pt x="1125245" y="918298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062069" y="6474503"/>
            <a:ext cx="440055" cy="586740"/>
          </a:xfrm>
          <a:custGeom>
            <a:avLst/>
            <a:gdLst/>
            <a:ahLst/>
            <a:cxnLst/>
            <a:rect l="l" t="t" r="r" b="b"/>
            <a:pathLst>
              <a:path w="440054" h="586740">
                <a:moveTo>
                  <a:pt x="439750" y="293166"/>
                </a:moveTo>
                <a:lnTo>
                  <a:pt x="436207" y="345864"/>
                </a:lnTo>
                <a:lnTo>
                  <a:pt x="425994" y="395462"/>
                </a:lnTo>
                <a:lnTo>
                  <a:pt x="409731" y="441134"/>
                </a:lnTo>
                <a:lnTo>
                  <a:pt x="388039" y="482050"/>
                </a:lnTo>
                <a:lnTo>
                  <a:pt x="361539" y="517384"/>
                </a:lnTo>
                <a:lnTo>
                  <a:pt x="330851" y="546307"/>
                </a:lnTo>
                <a:lnTo>
                  <a:pt x="296598" y="567992"/>
                </a:lnTo>
                <a:lnTo>
                  <a:pt x="259398" y="581610"/>
                </a:lnTo>
                <a:lnTo>
                  <a:pt x="219875" y="586333"/>
                </a:lnTo>
                <a:lnTo>
                  <a:pt x="180351" y="581610"/>
                </a:lnTo>
                <a:lnTo>
                  <a:pt x="143152" y="567992"/>
                </a:lnTo>
                <a:lnTo>
                  <a:pt x="108898" y="546307"/>
                </a:lnTo>
                <a:lnTo>
                  <a:pt x="78210" y="517384"/>
                </a:lnTo>
                <a:lnTo>
                  <a:pt x="51710" y="482050"/>
                </a:lnTo>
                <a:lnTo>
                  <a:pt x="30018" y="441134"/>
                </a:lnTo>
                <a:lnTo>
                  <a:pt x="13755" y="395462"/>
                </a:lnTo>
                <a:lnTo>
                  <a:pt x="3542" y="345864"/>
                </a:lnTo>
                <a:lnTo>
                  <a:pt x="0" y="293166"/>
                </a:lnTo>
                <a:lnTo>
                  <a:pt x="3542" y="240469"/>
                </a:lnTo>
                <a:lnTo>
                  <a:pt x="13755" y="190871"/>
                </a:lnTo>
                <a:lnTo>
                  <a:pt x="30018" y="145199"/>
                </a:lnTo>
                <a:lnTo>
                  <a:pt x="51710" y="104282"/>
                </a:lnTo>
                <a:lnTo>
                  <a:pt x="78210" y="68948"/>
                </a:lnTo>
                <a:lnTo>
                  <a:pt x="108898" y="40025"/>
                </a:lnTo>
                <a:lnTo>
                  <a:pt x="143152" y="18341"/>
                </a:lnTo>
                <a:lnTo>
                  <a:pt x="180351" y="4723"/>
                </a:lnTo>
                <a:lnTo>
                  <a:pt x="219875" y="0"/>
                </a:lnTo>
                <a:lnTo>
                  <a:pt x="259398" y="4723"/>
                </a:lnTo>
                <a:lnTo>
                  <a:pt x="296598" y="18341"/>
                </a:lnTo>
                <a:lnTo>
                  <a:pt x="330851" y="40025"/>
                </a:lnTo>
                <a:lnTo>
                  <a:pt x="361539" y="68948"/>
                </a:lnTo>
                <a:lnTo>
                  <a:pt x="388039" y="104282"/>
                </a:lnTo>
                <a:lnTo>
                  <a:pt x="409731" y="145199"/>
                </a:lnTo>
                <a:lnTo>
                  <a:pt x="425994" y="190871"/>
                </a:lnTo>
                <a:lnTo>
                  <a:pt x="436207" y="240469"/>
                </a:lnTo>
                <a:lnTo>
                  <a:pt x="439750" y="293166"/>
                </a:lnTo>
                <a:close/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6286695" y="6474503"/>
            <a:ext cx="440055" cy="586740"/>
          </a:xfrm>
          <a:custGeom>
            <a:avLst/>
            <a:gdLst/>
            <a:ahLst/>
            <a:cxnLst/>
            <a:rect l="l" t="t" r="r" b="b"/>
            <a:pathLst>
              <a:path w="440054" h="586740">
                <a:moveTo>
                  <a:pt x="439750" y="293166"/>
                </a:moveTo>
                <a:lnTo>
                  <a:pt x="436207" y="345864"/>
                </a:lnTo>
                <a:lnTo>
                  <a:pt x="425994" y="395462"/>
                </a:lnTo>
                <a:lnTo>
                  <a:pt x="409731" y="441134"/>
                </a:lnTo>
                <a:lnTo>
                  <a:pt x="388039" y="482050"/>
                </a:lnTo>
                <a:lnTo>
                  <a:pt x="361539" y="517384"/>
                </a:lnTo>
                <a:lnTo>
                  <a:pt x="330851" y="546307"/>
                </a:lnTo>
                <a:lnTo>
                  <a:pt x="296598" y="567992"/>
                </a:lnTo>
                <a:lnTo>
                  <a:pt x="259398" y="581610"/>
                </a:lnTo>
                <a:lnTo>
                  <a:pt x="219875" y="586333"/>
                </a:lnTo>
                <a:lnTo>
                  <a:pt x="180351" y="581610"/>
                </a:lnTo>
                <a:lnTo>
                  <a:pt x="143152" y="567992"/>
                </a:lnTo>
                <a:lnTo>
                  <a:pt x="108898" y="546307"/>
                </a:lnTo>
                <a:lnTo>
                  <a:pt x="78210" y="517384"/>
                </a:lnTo>
                <a:lnTo>
                  <a:pt x="51710" y="482050"/>
                </a:lnTo>
                <a:lnTo>
                  <a:pt x="30018" y="441134"/>
                </a:lnTo>
                <a:lnTo>
                  <a:pt x="13755" y="395462"/>
                </a:lnTo>
                <a:lnTo>
                  <a:pt x="3542" y="345864"/>
                </a:lnTo>
                <a:lnTo>
                  <a:pt x="0" y="293166"/>
                </a:lnTo>
                <a:lnTo>
                  <a:pt x="3542" y="240469"/>
                </a:lnTo>
                <a:lnTo>
                  <a:pt x="13755" y="190871"/>
                </a:lnTo>
                <a:lnTo>
                  <a:pt x="30018" y="145199"/>
                </a:lnTo>
                <a:lnTo>
                  <a:pt x="51710" y="104282"/>
                </a:lnTo>
                <a:lnTo>
                  <a:pt x="78210" y="68948"/>
                </a:lnTo>
                <a:lnTo>
                  <a:pt x="108898" y="40025"/>
                </a:lnTo>
                <a:lnTo>
                  <a:pt x="143152" y="18341"/>
                </a:lnTo>
                <a:lnTo>
                  <a:pt x="180351" y="4723"/>
                </a:lnTo>
                <a:lnTo>
                  <a:pt x="219875" y="0"/>
                </a:lnTo>
                <a:lnTo>
                  <a:pt x="259398" y="4723"/>
                </a:lnTo>
                <a:lnTo>
                  <a:pt x="296598" y="18341"/>
                </a:lnTo>
                <a:lnTo>
                  <a:pt x="330851" y="40025"/>
                </a:lnTo>
                <a:lnTo>
                  <a:pt x="361539" y="68948"/>
                </a:lnTo>
                <a:lnTo>
                  <a:pt x="388039" y="104282"/>
                </a:lnTo>
                <a:lnTo>
                  <a:pt x="409731" y="145199"/>
                </a:lnTo>
                <a:lnTo>
                  <a:pt x="425994" y="190871"/>
                </a:lnTo>
                <a:lnTo>
                  <a:pt x="436207" y="240469"/>
                </a:lnTo>
                <a:lnTo>
                  <a:pt x="439750" y="293166"/>
                </a:lnTo>
                <a:close/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497578" y="5916193"/>
            <a:ext cx="880744" cy="511175"/>
          </a:xfrm>
          <a:custGeom>
            <a:avLst/>
            <a:gdLst/>
            <a:ahLst/>
            <a:cxnLst/>
            <a:rect l="l" t="t" r="r" b="b"/>
            <a:pathLst>
              <a:path w="880745" h="511175">
                <a:moveTo>
                  <a:pt x="0" y="286588"/>
                </a:moveTo>
                <a:lnTo>
                  <a:pt x="1003" y="0"/>
                </a:lnTo>
                <a:lnTo>
                  <a:pt x="880503" y="510882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383542" y="5916193"/>
            <a:ext cx="880744" cy="511175"/>
          </a:xfrm>
          <a:custGeom>
            <a:avLst/>
            <a:gdLst/>
            <a:ahLst/>
            <a:cxnLst/>
            <a:rect l="l" t="t" r="r" b="b"/>
            <a:pathLst>
              <a:path w="880745" h="511175">
                <a:moveTo>
                  <a:pt x="880516" y="286588"/>
                </a:moveTo>
                <a:lnTo>
                  <a:pt x="879513" y="0"/>
                </a:lnTo>
                <a:lnTo>
                  <a:pt x="0" y="510882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4724927" y="5237157"/>
            <a:ext cx="1300480" cy="833119"/>
          </a:xfrm>
          <a:custGeom>
            <a:avLst/>
            <a:gdLst/>
            <a:ahLst/>
            <a:cxnLst/>
            <a:rect l="l" t="t" r="r" b="b"/>
            <a:pathLst>
              <a:path w="1300479" h="833120">
                <a:moveTo>
                  <a:pt x="22542" y="820229"/>
                </a:moveTo>
                <a:lnTo>
                  <a:pt x="12821" y="779012"/>
                </a:lnTo>
                <a:lnTo>
                  <a:pt x="5761" y="736825"/>
                </a:lnTo>
                <a:lnTo>
                  <a:pt x="1455" y="693767"/>
                </a:lnTo>
                <a:lnTo>
                  <a:pt x="0" y="649935"/>
                </a:lnTo>
                <a:lnTo>
                  <a:pt x="1782" y="601429"/>
                </a:lnTo>
                <a:lnTo>
                  <a:pt x="7046" y="553891"/>
                </a:lnTo>
                <a:lnTo>
                  <a:pt x="15666" y="507448"/>
                </a:lnTo>
                <a:lnTo>
                  <a:pt x="27517" y="462224"/>
                </a:lnTo>
                <a:lnTo>
                  <a:pt x="42472" y="418345"/>
                </a:lnTo>
                <a:lnTo>
                  <a:pt x="60405" y="375937"/>
                </a:lnTo>
                <a:lnTo>
                  <a:pt x="81192" y="335126"/>
                </a:lnTo>
                <a:lnTo>
                  <a:pt x="104707" y="296037"/>
                </a:lnTo>
                <a:lnTo>
                  <a:pt x="130823" y="258796"/>
                </a:lnTo>
                <a:lnTo>
                  <a:pt x="159415" y="223528"/>
                </a:lnTo>
                <a:lnTo>
                  <a:pt x="190358" y="190360"/>
                </a:lnTo>
                <a:lnTo>
                  <a:pt x="223526" y="159416"/>
                </a:lnTo>
                <a:lnTo>
                  <a:pt x="258793" y="130824"/>
                </a:lnTo>
                <a:lnTo>
                  <a:pt x="296033" y="104707"/>
                </a:lnTo>
                <a:lnTo>
                  <a:pt x="335122" y="81193"/>
                </a:lnTo>
                <a:lnTo>
                  <a:pt x="375932" y="60406"/>
                </a:lnTo>
                <a:lnTo>
                  <a:pt x="418339" y="42472"/>
                </a:lnTo>
                <a:lnTo>
                  <a:pt x="462217" y="27517"/>
                </a:lnTo>
                <a:lnTo>
                  <a:pt x="507439" y="15667"/>
                </a:lnTo>
                <a:lnTo>
                  <a:pt x="553882" y="7046"/>
                </a:lnTo>
                <a:lnTo>
                  <a:pt x="601418" y="1782"/>
                </a:lnTo>
                <a:lnTo>
                  <a:pt x="649922" y="0"/>
                </a:lnTo>
                <a:lnTo>
                  <a:pt x="698428" y="1782"/>
                </a:lnTo>
                <a:lnTo>
                  <a:pt x="745965" y="7046"/>
                </a:lnTo>
                <a:lnTo>
                  <a:pt x="792409" y="15667"/>
                </a:lnTo>
                <a:lnTo>
                  <a:pt x="837633" y="27517"/>
                </a:lnTo>
                <a:lnTo>
                  <a:pt x="881512" y="42472"/>
                </a:lnTo>
                <a:lnTo>
                  <a:pt x="923920" y="60406"/>
                </a:lnTo>
                <a:lnTo>
                  <a:pt x="964731" y="81193"/>
                </a:lnTo>
                <a:lnTo>
                  <a:pt x="1003820" y="104707"/>
                </a:lnTo>
                <a:lnTo>
                  <a:pt x="1041061" y="130824"/>
                </a:lnTo>
                <a:lnTo>
                  <a:pt x="1076329" y="159416"/>
                </a:lnTo>
                <a:lnTo>
                  <a:pt x="1109497" y="190360"/>
                </a:lnTo>
                <a:lnTo>
                  <a:pt x="1140440" y="223528"/>
                </a:lnTo>
                <a:lnTo>
                  <a:pt x="1169033" y="258796"/>
                </a:lnTo>
                <a:lnTo>
                  <a:pt x="1195150" y="296037"/>
                </a:lnTo>
                <a:lnTo>
                  <a:pt x="1218664" y="335126"/>
                </a:lnTo>
                <a:lnTo>
                  <a:pt x="1239451" y="375937"/>
                </a:lnTo>
                <a:lnTo>
                  <a:pt x="1257385" y="418345"/>
                </a:lnTo>
                <a:lnTo>
                  <a:pt x="1272340" y="462224"/>
                </a:lnTo>
                <a:lnTo>
                  <a:pt x="1284190" y="507448"/>
                </a:lnTo>
                <a:lnTo>
                  <a:pt x="1292810" y="553891"/>
                </a:lnTo>
                <a:lnTo>
                  <a:pt x="1298075" y="601429"/>
                </a:lnTo>
                <a:lnTo>
                  <a:pt x="1299857" y="649935"/>
                </a:lnTo>
                <a:lnTo>
                  <a:pt x="1298174" y="697074"/>
                </a:lnTo>
                <a:lnTo>
                  <a:pt x="1293201" y="743300"/>
                </a:lnTo>
                <a:lnTo>
                  <a:pt x="1285054" y="788500"/>
                </a:lnTo>
                <a:lnTo>
                  <a:pt x="1273848" y="832561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050008" y="5904995"/>
            <a:ext cx="164668" cy="1646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5567362" y="5904995"/>
            <a:ext cx="164668" cy="16465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279828" y="6059196"/>
            <a:ext cx="203987" cy="9353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4317512" y="6653417"/>
            <a:ext cx="165100" cy="0"/>
          </a:xfrm>
          <a:custGeom>
            <a:avLst/>
            <a:gdLst/>
            <a:ahLst/>
            <a:cxnLst/>
            <a:rect l="l" t="t" r="r" b="b"/>
            <a:pathLst>
              <a:path w="165100">
                <a:moveTo>
                  <a:pt x="0" y="0"/>
                </a:moveTo>
                <a:lnTo>
                  <a:pt x="164909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4317512" y="6776291"/>
            <a:ext cx="180340" cy="0"/>
          </a:xfrm>
          <a:custGeom>
            <a:avLst/>
            <a:gdLst/>
            <a:ahLst/>
            <a:cxnLst/>
            <a:rect l="l" t="t" r="r" b="b"/>
            <a:pathLst>
              <a:path w="180339">
                <a:moveTo>
                  <a:pt x="0" y="0"/>
                </a:moveTo>
                <a:lnTo>
                  <a:pt x="180060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4317512" y="6899165"/>
            <a:ext cx="165100" cy="0"/>
          </a:xfrm>
          <a:custGeom>
            <a:avLst/>
            <a:gdLst/>
            <a:ahLst/>
            <a:cxnLst/>
            <a:rect l="l" t="t" r="r" b="b"/>
            <a:pathLst>
              <a:path w="165100">
                <a:moveTo>
                  <a:pt x="0" y="0"/>
                </a:moveTo>
                <a:lnTo>
                  <a:pt x="164909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6311550" y="6653417"/>
            <a:ext cx="165100" cy="0"/>
          </a:xfrm>
          <a:custGeom>
            <a:avLst/>
            <a:gdLst/>
            <a:ahLst/>
            <a:cxnLst/>
            <a:rect l="l" t="t" r="r" b="b"/>
            <a:pathLst>
              <a:path w="165100">
                <a:moveTo>
                  <a:pt x="164909" y="0"/>
                </a:moveTo>
                <a:lnTo>
                  <a:pt x="0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6296399" y="6776291"/>
            <a:ext cx="180340" cy="0"/>
          </a:xfrm>
          <a:custGeom>
            <a:avLst/>
            <a:gdLst/>
            <a:ahLst/>
            <a:cxnLst/>
            <a:rect l="l" t="t" r="r" b="b"/>
            <a:pathLst>
              <a:path w="180339">
                <a:moveTo>
                  <a:pt x="180060" y="0"/>
                </a:moveTo>
                <a:lnTo>
                  <a:pt x="0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6311550" y="6899165"/>
            <a:ext cx="165100" cy="0"/>
          </a:xfrm>
          <a:custGeom>
            <a:avLst/>
            <a:gdLst/>
            <a:ahLst/>
            <a:cxnLst/>
            <a:rect l="l" t="t" r="r" b="b"/>
            <a:pathLst>
              <a:path w="165100">
                <a:moveTo>
                  <a:pt x="164909" y="0"/>
                </a:moveTo>
                <a:lnTo>
                  <a:pt x="0" y="0"/>
                </a:lnTo>
              </a:path>
            </a:pathLst>
          </a:custGeom>
          <a:ln w="2239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2587025" y="5202819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5" h="459104">
                <a:moveTo>
                  <a:pt x="458787" y="229387"/>
                </a:moveTo>
                <a:lnTo>
                  <a:pt x="454126" y="275619"/>
                </a:lnTo>
                <a:lnTo>
                  <a:pt x="440760" y="318678"/>
                </a:lnTo>
                <a:lnTo>
                  <a:pt x="419610" y="357643"/>
                </a:lnTo>
                <a:lnTo>
                  <a:pt x="391599" y="391591"/>
                </a:lnTo>
                <a:lnTo>
                  <a:pt x="357650" y="419601"/>
                </a:lnTo>
                <a:lnTo>
                  <a:pt x="318686" y="440749"/>
                </a:lnTo>
                <a:lnTo>
                  <a:pt x="275628" y="454114"/>
                </a:lnTo>
                <a:lnTo>
                  <a:pt x="229400" y="458774"/>
                </a:lnTo>
                <a:lnTo>
                  <a:pt x="183167" y="454114"/>
                </a:lnTo>
                <a:lnTo>
                  <a:pt x="140106" y="440749"/>
                </a:lnTo>
                <a:lnTo>
                  <a:pt x="101139" y="419601"/>
                </a:lnTo>
                <a:lnTo>
                  <a:pt x="67189" y="391591"/>
                </a:lnTo>
                <a:lnTo>
                  <a:pt x="39177" y="357643"/>
                </a:lnTo>
                <a:lnTo>
                  <a:pt x="18027" y="318678"/>
                </a:lnTo>
                <a:lnTo>
                  <a:pt x="4660" y="275619"/>
                </a:lnTo>
                <a:lnTo>
                  <a:pt x="0" y="229387"/>
                </a:lnTo>
                <a:lnTo>
                  <a:pt x="4660" y="183155"/>
                </a:lnTo>
                <a:lnTo>
                  <a:pt x="18027" y="140096"/>
                </a:lnTo>
                <a:lnTo>
                  <a:pt x="39177" y="101131"/>
                </a:lnTo>
                <a:lnTo>
                  <a:pt x="67189" y="67183"/>
                </a:lnTo>
                <a:lnTo>
                  <a:pt x="101139" y="39173"/>
                </a:lnTo>
                <a:lnTo>
                  <a:pt x="140106" y="18025"/>
                </a:lnTo>
                <a:lnTo>
                  <a:pt x="183167" y="4660"/>
                </a:lnTo>
                <a:lnTo>
                  <a:pt x="229400" y="0"/>
                </a:lnTo>
                <a:lnTo>
                  <a:pt x="275628" y="4660"/>
                </a:lnTo>
                <a:lnTo>
                  <a:pt x="318686" y="18025"/>
                </a:lnTo>
                <a:lnTo>
                  <a:pt x="357650" y="39173"/>
                </a:lnTo>
                <a:lnTo>
                  <a:pt x="391599" y="67183"/>
                </a:lnTo>
                <a:lnTo>
                  <a:pt x="419610" y="101131"/>
                </a:lnTo>
                <a:lnTo>
                  <a:pt x="440760" y="140096"/>
                </a:lnTo>
                <a:lnTo>
                  <a:pt x="454126" y="183155"/>
                </a:lnTo>
                <a:lnTo>
                  <a:pt x="458787" y="229387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2587025" y="6297508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5" h="459104">
                <a:moveTo>
                  <a:pt x="458787" y="229387"/>
                </a:moveTo>
                <a:lnTo>
                  <a:pt x="454126" y="275619"/>
                </a:lnTo>
                <a:lnTo>
                  <a:pt x="440760" y="318678"/>
                </a:lnTo>
                <a:lnTo>
                  <a:pt x="419610" y="357643"/>
                </a:lnTo>
                <a:lnTo>
                  <a:pt x="391599" y="391591"/>
                </a:lnTo>
                <a:lnTo>
                  <a:pt x="357650" y="419601"/>
                </a:lnTo>
                <a:lnTo>
                  <a:pt x="318686" y="440749"/>
                </a:lnTo>
                <a:lnTo>
                  <a:pt x="275628" y="454114"/>
                </a:lnTo>
                <a:lnTo>
                  <a:pt x="229400" y="458774"/>
                </a:lnTo>
                <a:lnTo>
                  <a:pt x="183167" y="454114"/>
                </a:lnTo>
                <a:lnTo>
                  <a:pt x="140106" y="440749"/>
                </a:lnTo>
                <a:lnTo>
                  <a:pt x="101139" y="419601"/>
                </a:lnTo>
                <a:lnTo>
                  <a:pt x="67189" y="391591"/>
                </a:lnTo>
                <a:lnTo>
                  <a:pt x="39177" y="357643"/>
                </a:lnTo>
                <a:lnTo>
                  <a:pt x="18027" y="318678"/>
                </a:lnTo>
                <a:lnTo>
                  <a:pt x="4660" y="275619"/>
                </a:lnTo>
                <a:lnTo>
                  <a:pt x="0" y="229387"/>
                </a:lnTo>
                <a:lnTo>
                  <a:pt x="4660" y="183155"/>
                </a:lnTo>
                <a:lnTo>
                  <a:pt x="18027" y="140096"/>
                </a:lnTo>
                <a:lnTo>
                  <a:pt x="39177" y="101131"/>
                </a:lnTo>
                <a:lnTo>
                  <a:pt x="67189" y="67182"/>
                </a:lnTo>
                <a:lnTo>
                  <a:pt x="101139" y="39173"/>
                </a:lnTo>
                <a:lnTo>
                  <a:pt x="140106" y="18025"/>
                </a:lnTo>
                <a:lnTo>
                  <a:pt x="183167" y="4660"/>
                </a:lnTo>
                <a:lnTo>
                  <a:pt x="229400" y="0"/>
                </a:lnTo>
                <a:lnTo>
                  <a:pt x="275628" y="4660"/>
                </a:lnTo>
                <a:lnTo>
                  <a:pt x="318686" y="18025"/>
                </a:lnTo>
                <a:lnTo>
                  <a:pt x="357650" y="39173"/>
                </a:lnTo>
                <a:lnTo>
                  <a:pt x="391599" y="67182"/>
                </a:lnTo>
                <a:lnTo>
                  <a:pt x="419610" y="101131"/>
                </a:lnTo>
                <a:lnTo>
                  <a:pt x="440760" y="140096"/>
                </a:lnTo>
                <a:lnTo>
                  <a:pt x="454126" y="183155"/>
                </a:lnTo>
                <a:lnTo>
                  <a:pt x="458787" y="229387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12587025" y="7413338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5" h="459104">
                <a:moveTo>
                  <a:pt x="458787" y="229387"/>
                </a:moveTo>
                <a:lnTo>
                  <a:pt x="454126" y="275619"/>
                </a:lnTo>
                <a:lnTo>
                  <a:pt x="440760" y="318678"/>
                </a:lnTo>
                <a:lnTo>
                  <a:pt x="419610" y="357643"/>
                </a:lnTo>
                <a:lnTo>
                  <a:pt x="391599" y="391591"/>
                </a:lnTo>
                <a:lnTo>
                  <a:pt x="357650" y="419601"/>
                </a:lnTo>
                <a:lnTo>
                  <a:pt x="318686" y="440749"/>
                </a:lnTo>
                <a:lnTo>
                  <a:pt x="275628" y="454114"/>
                </a:lnTo>
                <a:lnTo>
                  <a:pt x="229400" y="458774"/>
                </a:lnTo>
                <a:lnTo>
                  <a:pt x="183167" y="454114"/>
                </a:lnTo>
                <a:lnTo>
                  <a:pt x="140106" y="440749"/>
                </a:lnTo>
                <a:lnTo>
                  <a:pt x="101139" y="419601"/>
                </a:lnTo>
                <a:lnTo>
                  <a:pt x="67189" y="391591"/>
                </a:lnTo>
                <a:lnTo>
                  <a:pt x="39177" y="357643"/>
                </a:lnTo>
                <a:lnTo>
                  <a:pt x="18027" y="318678"/>
                </a:lnTo>
                <a:lnTo>
                  <a:pt x="4660" y="275619"/>
                </a:lnTo>
                <a:lnTo>
                  <a:pt x="0" y="229387"/>
                </a:lnTo>
                <a:lnTo>
                  <a:pt x="4660" y="183155"/>
                </a:lnTo>
                <a:lnTo>
                  <a:pt x="18027" y="140096"/>
                </a:lnTo>
                <a:lnTo>
                  <a:pt x="39177" y="101131"/>
                </a:lnTo>
                <a:lnTo>
                  <a:pt x="67189" y="67183"/>
                </a:lnTo>
                <a:lnTo>
                  <a:pt x="101139" y="39173"/>
                </a:lnTo>
                <a:lnTo>
                  <a:pt x="140106" y="18025"/>
                </a:lnTo>
                <a:lnTo>
                  <a:pt x="183167" y="4660"/>
                </a:lnTo>
                <a:lnTo>
                  <a:pt x="229400" y="0"/>
                </a:lnTo>
                <a:lnTo>
                  <a:pt x="275628" y="4660"/>
                </a:lnTo>
                <a:lnTo>
                  <a:pt x="318686" y="18025"/>
                </a:lnTo>
                <a:lnTo>
                  <a:pt x="357650" y="39173"/>
                </a:lnTo>
                <a:lnTo>
                  <a:pt x="391599" y="67183"/>
                </a:lnTo>
                <a:lnTo>
                  <a:pt x="419610" y="101131"/>
                </a:lnTo>
                <a:lnTo>
                  <a:pt x="440760" y="140096"/>
                </a:lnTo>
                <a:lnTo>
                  <a:pt x="454126" y="183155"/>
                </a:lnTo>
                <a:lnTo>
                  <a:pt x="458787" y="229387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11632760" y="5745019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4" h="459104">
                <a:moveTo>
                  <a:pt x="391598" y="391598"/>
                </a:moveTo>
                <a:lnTo>
                  <a:pt x="355615" y="420989"/>
                </a:lnTo>
                <a:lnTo>
                  <a:pt x="315718" y="441983"/>
                </a:lnTo>
                <a:lnTo>
                  <a:pt x="273211" y="454579"/>
                </a:lnTo>
                <a:lnTo>
                  <a:pt x="229398" y="458777"/>
                </a:lnTo>
                <a:lnTo>
                  <a:pt x="185585" y="454579"/>
                </a:lnTo>
                <a:lnTo>
                  <a:pt x="143076" y="441983"/>
                </a:lnTo>
                <a:lnTo>
                  <a:pt x="103175" y="420989"/>
                </a:lnTo>
                <a:lnTo>
                  <a:pt x="67189" y="391598"/>
                </a:lnTo>
                <a:lnTo>
                  <a:pt x="37794" y="355615"/>
                </a:lnTo>
                <a:lnTo>
                  <a:pt x="16797" y="315718"/>
                </a:lnTo>
                <a:lnTo>
                  <a:pt x="4199" y="273211"/>
                </a:lnTo>
                <a:lnTo>
                  <a:pt x="0" y="229398"/>
                </a:lnTo>
                <a:lnTo>
                  <a:pt x="4199" y="185585"/>
                </a:lnTo>
                <a:lnTo>
                  <a:pt x="16797" y="143076"/>
                </a:lnTo>
                <a:lnTo>
                  <a:pt x="37794" y="103175"/>
                </a:lnTo>
                <a:lnTo>
                  <a:pt x="67189" y="67189"/>
                </a:lnTo>
                <a:lnTo>
                  <a:pt x="103175" y="37794"/>
                </a:lnTo>
                <a:lnTo>
                  <a:pt x="143076" y="16797"/>
                </a:lnTo>
                <a:lnTo>
                  <a:pt x="185585" y="4199"/>
                </a:lnTo>
                <a:lnTo>
                  <a:pt x="229398" y="0"/>
                </a:lnTo>
                <a:lnTo>
                  <a:pt x="273211" y="4199"/>
                </a:lnTo>
                <a:lnTo>
                  <a:pt x="315718" y="16797"/>
                </a:lnTo>
                <a:lnTo>
                  <a:pt x="355615" y="37794"/>
                </a:lnTo>
                <a:lnTo>
                  <a:pt x="391598" y="67189"/>
                </a:lnTo>
                <a:lnTo>
                  <a:pt x="420989" y="103175"/>
                </a:lnTo>
                <a:lnTo>
                  <a:pt x="441983" y="143076"/>
                </a:lnTo>
                <a:lnTo>
                  <a:pt x="454579" y="185585"/>
                </a:lnTo>
                <a:lnTo>
                  <a:pt x="458777" y="229398"/>
                </a:lnTo>
                <a:lnTo>
                  <a:pt x="454579" y="273211"/>
                </a:lnTo>
                <a:lnTo>
                  <a:pt x="441983" y="315718"/>
                </a:lnTo>
                <a:lnTo>
                  <a:pt x="420989" y="355615"/>
                </a:lnTo>
                <a:lnTo>
                  <a:pt x="391598" y="391598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/>
          <p:nvPr/>
        </p:nvSpPr>
        <p:spPr>
          <a:xfrm>
            <a:off x="11632760" y="6861942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4" h="459104">
                <a:moveTo>
                  <a:pt x="391598" y="391598"/>
                </a:moveTo>
                <a:lnTo>
                  <a:pt x="355615" y="420993"/>
                </a:lnTo>
                <a:lnTo>
                  <a:pt x="315718" y="441990"/>
                </a:lnTo>
                <a:lnTo>
                  <a:pt x="273211" y="454588"/>
                </a:lnTo>
                <a:lnTo>
                  <a:pt x="229398" y="458787"/>
                </a:lnTo>
                <a:lnTo>
                  <a:pt x="185585" y="454588"/>
                </a:lnTo>
                <a:lnTo>
                  <a:pt x="143076" y="441990"/>
                </a:lnTo>
                <a:lnTo>
                  <a:pt x="103175" y="420993"/>
                </a:lnTo>
                <a:lnTo>
                  <a:pt x="67189" y="391598"/>
                </a:lnTo>
                <a:lnTo>
                  <a:pt x="37794" y="355615"/>
                </a:lnTo>
                <a:lnTo>
                  <a:pt x="16797" y="315718"/>
                </a:lnTo>
                <a:lnTo>
                  <a:pt x="4199" y="273211"/>
                </a:lnTo>
                <a:lnTo>
                  <a:pt x="0" y="229398"/>
                </a:lnTo>
                <a:lnTo>
                  <a:pt x="4199" y="185585"/>
                </a:lnTo>
                <a:lnTo>
                  <a:pt x="16797" y="143076"/>
                </a:lnTo>
                <a:lnTo>
                  <a:pt x="37794" y="103175"/>
                </a:lnTo>
                <a:lnTo>
                  <a:pt x="67189" y="67189"/>
                </a:lnTo>
                <a:lnTo>
                  <a:pt x="103175" y="37794"/>
                </a:lnTo>
                <a:lnTo>
                  <a:pt x="143076" y="16797"/>
                </a:lnTo>
                <a:lnTo>
                  <a:pt x="185585" y="4199"/>
                </a:lnTo>
                <a:lnTo>
                  <a:pt x="229398" y="0"/>
                </a:lnTo>
                <a:lnTo>
                  <a:pt x="273211" y="4199"/>
                </a:lnTo>
                <a:lnTo>
                  <a:pt x="315718" y="16797"/>
                </a:lnTo>
                <a:lnTo>
                  <a:pt x="355615" y="37794"/>
                </a:lnTo>
                <a:lnTo>
                  <a:pt x="391598" y="67189"/>
                </a:lnTo>
                <a:lnTo>
                  <a:pt x="420989" y="103175"/>
                </a:lnTo>
                <a:lnTo>
                  <a:pt x="441983" y="143076"/>
                </a:lnTo>
                <a:lnTo>
                  <a:pt x="454579" y="185585"/>
                </a:lnTo>
                <a:lnTo>
                  <a:pt x="458777" y="229398"/>
                </a:lnTo>
                <a:lnTo>
                  <a:pt x="454579" y="273211"/>
                </a:lnTo>
                <a:lnTo>
                  <a:pt x="441983" y="315718"/>
                </a:lnTo>
                <a:lnTo>
                  <a:pt x="420989" y="355615"/>
                </a:lnTo>
                <a:lnTo>
                  <a:pt x="391598" y="391598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8" name="object 28"/>
          <p:cNvSpPr/>
          <p:nvPr/>
        </p:nvSpPr>
        <p:spPr>
          <a:xfrm>
            <a:off x="13551324" y="5745019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5" h="459104">
                <a:moveTo>
                  <a:pt x="391598" y="391598"/>
                </a:moveTo>
                <a:lnTo>
                  <a:pt x="355615" y="420989"/>
                </a:lnTo>
                <a:lnTo>
                  <a:pt x="315718" y="441983"/>
                </a:lnTo>
                <a:lnTo>
                  <a:pt x="273211" y="454579"/>
                </a:lnTo>
                <a:lnTo>
                  <a:pt x="229398" y="458777"/>
                </a:lnTo>
                <a:lnTo>
                  <a:pt x="185585" y="454579"/>
                </a:lnTo>
                <a:lnTo>
                  <a:pt x="143076" y="441983"/>
                </a:lnTo>
                <a:lnTo>
                  <a:pt x="103175" y="420989"/>
                </a:lnTo>
                <a:lnTo>
                  <a:pt x="67189" y="391598"/>
                </a:lnTo>
                <a:lnTo>
                  <a:pt x="37794" y="355615"/>
                </a:lnTo>
                <a:lnTo>
                  <a:pt x="16797" y="315718"/>
                </a:lnTo>
                <a:lnTo>
                  <a:pt x="4199" y="273211"/>
                </a:lnTo>
                <a:lnTo>
                  <a:pt x="0" y="229398"/>
                </a:lnTo>
                <a:lnTo>
                  <a:pt x="4199" y="185585"/>
                </a:lnTo>
                <a:lnTo>
                  <a:pt x="16797" y="143076"/>
                </a:lnTo>
                <a:lnTo>
                  <a:pt x="37794" y="103175"/>
                </a:lnTo>
                <a:lnTo>
                  <a:pt x="67189" y="67189"/>
                </a:lnTo>
                <a:lnTo>
                  <a:pt x="103175" y="37794"/>
                </a:lnTo>
                <a:lnTo>
                  <a:pt x="143076" y="16797"/>
                </a:lnTo>
                <a:lnTo>
                  <a:pt x="185585" y="4199"/>
                </a:lnTo>
                <a:lnTo>
                  <a:pt x="229398" y="0"/>
                </a:lnTo>
                <a:lnTo>
                  <a:pt x="273211" y="4199"/>
                </a:lnTo>
                <a:lnTo>
                  <a:pt x="315718" y="16797"/>
                </a:lnTo>
                <a:lnTo>
                  <a:pt x="355615" y="37794"/>
                </a:lnTo>
                <a:lnTo>
                  <a:pt x="391598" y="67189"/>
                </a:lnTo>
                <a:lnTo>
                  <a:pt x="420989" y="103175"/>
                </a:lnTo>
                <a:lnTo>
                  <a:pt x="441983" y="143076"/>
                </a:lnTo>
                <a:lnTo>
                  <a:pt x="454579" y="185585"/>
                </a:lnTo>
                <a:lnTo>
                  <a:pt x="458777" y="229398"/>
                </a:lnTo>
                <a:lnTo>
                  <a:pt x="454579" y="273211"/>
                </a:lnTo>
                <a:lnTo>
                  <a:pt x="441983" y="315718"/>
                </a:lnTo>
                <a:lnTo>
                  <a:pt x="420989" y="355615"/>
                </a:lnTo>
                <a:lnTo>
                  <a:pt x="391598" y="391598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3551324" y="6861942"/>
            <a:ext cx="459105" cy="459105"/>
          </a:xfrm>
          <a:custGeom>
            <a:avLst/>
            <a:gdLst/>
            <a:ahLst/>
            <a:cxnLst/>
            <a:rect l="l" t="t" r="r" b="b"/>
            <a:pathLst>
              <a:path w="459105" h="459104">
                <a:moveTo>
                  <a:pt x="391598" y="391598"/>
                </a:moveTo>
                <a:lnTo>
                  <a:pt x="355615" y="420993"/>
                </a:lnTo>
                <a:lnTo>
                  <a:pt x="315718" y="441990"/>
                </a:lnTo>
                <a:lnTo>
                  <a:pt x="273211" y="454588"/>
                </a:lnTo>
                <a:lnTo>
                  <a:pt x="229398" y="458787"/>
                </a:lnTo>
                <a:lnTo>
                  <a:pt x="185585" y="454588"/>
                </a:lnTo>
                <a:lnTo>
                  <a:pt x="143076" y="441990"/>
                </a:lnTo>
                <a:lnTo>
                  <a:pt x="103175" y="420993"/>
                </a:lnTo>
                <a:lnTo>
                  <a:pt x="67189" y="391598"/>
                </a:lnTo>
                <a:lnTo>
                  <a:pt x="37794" y="355615"/>
                </a:lnTo>
                <a:lnTo>
                  <a:pt x="16797" y="315718"/>
                </a:lnTo>
                <a:lnTo>
                  <a:pt x="4199" y="273211"/>
                </a:lnTo>
                <a:lnTo>
                  <a:pt x="0" y="229398"/>
                </a:lnTo>
                <a:lnTo>
                  <a:pt x="4199" y="185585"/>
                </a:lnTo>
                <a:lnTo>
                  <a:pt x="16797" y="143076"/>
                </a:lnTo>
                <a:lnTo>
                  <a:pt x="37794" y="103175"/>
                </a:lnTo>
                <a:lnTo>
                  <a:pt x="67189" y="67189"/>
                </a:lnTo>
                <a:lnTo>
                  <a:pt x="103175" y="37794"/>
                </a:lnTo>
                <a:lnTo>
                  <a:pt x="143076" y="16797"/>
                </a:lnTo>
                <a:lnTo>
                  <a:pt x="185585" y="4199"/>
                </a:lnTo>
                <a:lnTo>
                  <a:pt x="229398" y="0"/>
                </a:lnTo>
                <a:lnTo>
                  <a:pt x="273211" y="4199"/>
                </a:lnTo>
                <a:lnTo>
                  <a:pt x="315718" y="16797"/>
                </a:lnTo>
                <a:lnTo>
                  <a:pt x="355615" y="37794"/>
                </a:lnTo>
                <a:lnTo>
                  <a:pt x="391598" y="67189"/>
                </a:lnTo>
                <a:lnTo>
                  <a:pt x="420989" y="103175"/>
                </a:lnTo>
                <a:lnTo>
                  <a:pt x="441983" y="143076"/>
                </a:lnTo>
                <a:lnTo>
                  <a:pt x="454579" y="185585"/>
                </a:lnTo>
                <a:lnTo>
                  <a:pt x="458777" y="229398"/>
                </a:lnTo>
                <a:lnTo>
                  <a:pt x="454579" y="273211"/>
                </a:lnTo>
                <a:lnTo>
                  <a:pt x="441983" y="315718"/>
                </a:lnTo>
                <a:lnTo>
                  <a:pt x="420989" y="355615"/>
                </a:lnTo>
                <a:lnTo>
                  <a:pt x="391598" y="391598"/>
                </a:lnTo>
                <a:close/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861307" y="6203802"/>
            <a:ext cx="0" cy="652145"/>
          </a:xfrm>
          <a:custGeom>
            <a:avLst/>
            <a:gdLst/>
            <a:ahLst/>
            <a:cxnLst/>
            <a:rect l="l" t="t" r="r" b="b"/>
            <a:pathLst>
              <a:path h="652145">
                <a:moveTo>
                  <a:pt x="0" y="0"/>
                </a:moveTo>
                <a:lnTo>
                  <a:pt x="0" y="651535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2064522" y="5546895"/>
            <a:ext cx="553720" cy="319405"/>
          </a:xfrm>
          <a:custGeom>
            <a:avLst/>
            <a:gdLst/>
            <a:ahLst/>
            <a:cxnLst/>
            <a:rect l="l" t="t" r="r" b="b"/>
            <a:pathLst>
              <a:path w="553720" h="319404">
                <a:moveTo>
                  <a:pt x="553224" y="0"/>
                </a:moveTo>
                <a:lnTo>
                  <a:pt x="0" y="319405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/>
          <p:nvPr/>
        </p:nvSpPr>
        <p:spPr>
          <a:xfrm>
            <a:off x="13017144" y="5543270"/>
            <a:ext cx="561340" cy="323850"/>
          </a:xfrm>
          <a:custGeom>
            <a:avLst/>
            <a:gdLst/>
            <a:ahLst/>
            <a:cxnLst/>
            <a:rect l="l" t="t" r="r" b="b"/>
            <a:pathLst>
              <a:path w="561340" h="323850">
                <a:moveTo>
                  <a:pt x="560806" y="323773"/>
                </a:moveTo>
                <a:lnTo>
                  <a:pt x="0" y="0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3" name="object 33"/>
          <p:cNvSpPr/>
          <p:nvPr/>
        </p:nvSpPr>
        <p:spPr>
          <a:xfrm>
            <a:off x="13779870" y="6203793"/>
            <a:ext cx="0" cy="658495"/>
          </a:xfrm>
          <a:custGeom>
            <a:avLst/>
            <a:gdLst/>
            <a:ahLst/>
            <a:cxnLst/>
            <a:rect l="l" t="t" r="r" b="b"/>
            <a:pathLst>
              <a:path h="658495">
                <a:moveTo>
                  <a:pt x="0" y="658152"/>
                </a:moveTo>
                <a:lnTo>
                  <a:pt x="0" y="0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017154" y="7206660"/>
            <a:ext cx="563245" cy="325120"/>
          </a:xfrm>
          <a:custGeom>
            <a:avLst/>
            <a:gdLst/>
            <a:ahLst/>
            <a:cxnLst/>
            <a:rect l="l" t="t" r="r" b="b"/>
            <a:pathLst>
              <a:path w="563244" h="325120">
                <a:moveTo>
                  <a:pt x="0" y="325005"/>
                </a:moveTo>
                <a:lnTo>
                  <a:pt x="562927" y="0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2060639" y="7206390"/>
            <a:ext cx="557530" cy="321945"/>
          </a:xfrm>
          <a:custGeom>
            <a:avLst/>
            <a:gdLst/>
            <a:ahLst/>
            <a:cxnLst/>
            <a:rect l="l" t="t" r="r" b="b"/>
            <a:pathLst>
              <a:path w="557529" h="321945">
                <a:moveTo>
                  <a:pt x="0" y="0"/>
                </a:moveTo>
                <a:lnTo>
                  <a:pt x="557098" y="321640"/>
                </a:lnTo>
              </a:path>
            </a:pathLst>
          </a:custGeom>
          <a:ln w="24193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/>
          <p:nvPr/>
        </p:nvSpPr>
        <p:spPr>
          <a:xfrm>
            <a:off x="12801598" y="5917436"/>
            <a:ext cx="0" cy="209550"/>
          </a:xfrm>
          <a:custGeom>
            <a:avLst/>
            <a:gdLst/>
            <a:ahLst/>
            <a:cxnLst/>
            <a:rect l="l" t="t" r="r" b="b"/>
            <a:pathLst>
              <a:path h="209550">
                <a:moveTo>
                  <a:pt x="0" y="0"/>
                </a:moveTo>
                <a:lnTo>
                  <a:pt x="0" y="209169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7" name="object 37"/>
          <p:cNvSpPr/>
          <p:nvPr/>
        </p:nvSpPr>
        <p:spPr>
          <a:xfrm>
            <a:off x="12801598" y="5777991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2801598" y="6196329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2801598" y="7042150"/>
            <a:ext cx="0" cy="209550"/>
          </a:xfrm>
          <a:custGeom>
            <a:avLst/>
            <a:gdLst/>
            <a:ahLst/>
            <a:cxnLst/>
            <a:rect l="l" t="t" r="r" b="b"/>
            <a:pathLst>
              <a:path h="209550">
                <a:moveTo>
                  <a:pt x="0" y="0"/>
                </a:moveTo>
                <a:lnTo>
                  <a:pt x="0" y="209169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/>
          <p:nvPr/>
        </p:nvSpPr>
        <p:spPr>
          <a:xfrm>
            <a:off x="12801598" y="6902704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1" name="object 41"/>
          <p:cNvSpPr/>
          <p:nvPr/>
        </p:nvSpPr>
        <p:spPr>
          <a:xfrm>
            <a:off x="12801598" y="7321042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2" name="object 42"/>
          <p:cNvSpPr/>
          <p:nvPr/>
        </p:nvSpPr>
        <p:spPr>
          <a:xfrm>
            <a:off x="13162198" y="6189421"/>
            <a:ext cx="178435" cy="109855"/>
          </a:xfrm>
          <a:custGeom>
            <a:avLst/>
            <a:gdLst/>
            <a:ahLst/>
            <a:cxnLst/>
            <a:rect l="l" t="t" r="r" b="b"/>
            <a:pathLst>
              <a:path w="178434" h="109854">
                <a:moveTo>
                  <a:pt x="178346" y="0"/>
                </a:moveTo>
                <a:lnTo>
                  <a:pt x="0" y="109283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3" name="object 43"/>
          <p:cNvSpPr/>
          <p:nvPr/>
        </p:nvSpPr>
        <p:spPr>
          <a:xfrm>
            <a:off x="13459438" y="6116559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4" name="object 44"/>
          <p:cNvSpPr/>
          <p:nvPr/>
        </p:nvSpPr>
        <p:spPr>
          <a:xfrm>
            <a:off x="13102745" y="6335139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5" name="object 45"/>
          <p:cNvSpPr/>
          <p:nvPr/>
        </p:nvSpPr>
        <p:spPr>
          <a:xfrm>
            <a:off x="12203224" y="6777080"/>
            <a:ext cx="178435" cy="109855"/>
          </a:xfrm>
          <a:custGeom>
            <a:avLst/>
            <a:gdLst/>
            <a:ahLst/>
            <a:cxnLst/>
            <a:rect l="l" t="t" r="r" b="b"/>
            <a:pathLst>
              <a:path w="178434" h="109854">
                <a:moveTo>
                  <a:pt x="178346" y="0"/>
                </a:moveTo>
                <a:lnTo>
                  <a:pt x="0" y="109283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6" name="object 46"/>
          <p:cNvSpPr/>
          <p:nvPr/>
        </p:nvSpPr>
        <p:spPr>
          <a:xfrm>
            <a:off x="12500464" y="6704221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7" name="object 47"/>
          <p:cNvSpPr/>
          <p:nvPr/>
        </p:nvSpPr>
        <p:spPr>
          <a:xfrm>
            <a:off x="12143772" y="692280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8" name="object 48"/>
          <p:cNvSpPr/>
          <p:nvPr/>
        </p:nvSpPr>
        <p:spPr>
          <a:xfrm>
            <a:off x="12262656" y="6202121"/>
            <a:ext cx="178435" cy="109855"/>
          </a:xfrm>
          <a:custGeom>
            <a:avLst/>
            <a:gdLst/>
            <a:ahLst/>
            <a:cxnLst/>
            <a:rect l="l" t="t" r="r" b="b"/>
            <a:pathLst>
              <a:path w="178434" h="109854">
                <a:moveTo>
                  <a:pt x="0" y="0"/>
                </a:moveTo>
                <a:lnTo>
                  <a:pt x="178346" y="109283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9" name="object 49"/>
          <p:cNvSpPr/>
          <p:nvPr/>
        </p:nvSpPr>
        <p:spPr>
          <a:xfrm>
            <a:off x="12143761" y="6129259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0" name="object 50"/>
          <p:cNvSpPr/>
          <p:nvPr/>
        </p:nvSpPr>
        <p:spPr>
          <a:xfrm>
            <a:off x="12500454" y="6347839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1" name="object 51"/>
          <p:cNvSpPr/>
          <p:nvPr/>
        </p:nvSpPr>
        <p:spPr>
          <a:xfrm>
            <a:off x="13221630" y="6789780"/>
            <a:ext cx="178435" cy="109855"/>
          </a:xfrm>
          <a:custGeom>
            <a:avLst/>
            <a:gdLst/>
            <a:ahLst/>
            <a:cxnLst/>
            <a:rect l="l" t="t" r="r" b="b"/>
            <a:pathLst>
              <a:path w="178434" h="109854">
                <a:moveTo>
                  <a:pt x="0" y="0"/>
                </a:moveTo>
                <a:lnTo>
                  <a:pt x="178346" y="109283"/>
                </a:lnTo>
              </a:path>
            </a:pathLst>
          </a:custGeom>
          <a:ln w="50800">
            <a:solidFill>
              <a:srgbClr val="0078D4"/>
            </a:solidFill>
            <a:prstDash val="dot"/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2" name="object 52"/>
          <p:cNvSpPr/>
          <p:nvPr/>
        </p:nvSpPr>
        <p:spPr>
          <a:xfrm>
            <a:off x="13102735" y="6716921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3" name="object 53"/>
          <p:cNvSpPr/>
          <p:nvPr/>
        </p:nvSpPr>
        <p:spPr>
          <a:xfrm>
            <a:off x="13459426" y="6935500"/>
            <a:ext cx="0" cy="0"/>
          </a:xfrm>
          <a:custGeom>
            <a:avLst/>
            <a:gdLst/>
            <a:ahLst/>
            <a:cxnLst/>
            <a:rect l="l" t="t" r="r" b="b"/>
            <a:pathLst>
              <a:path>
                <a:moveTo>
                  <a:pt x="0" y="0"/>
                </a:moveTo>
                <a:lnTo>
                  <a:pt x="0" y="0"/>
                </a:lnTo>
              </a:path>
            </a:pathLst>
          </a:custGeom>
          <a:ln w="508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4" name="object 54"/>
          <p:cNvSpPr txBox="1"/>
          <p:nvPr/>
        </p:nvSpPr>
        <p:spPr>
          <a:xfrm>
            <a:off x="647655" y="7742421"/>
            <a:ext cx="24701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287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12922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Tip</a:t>
            </a:r>
            <a:r>
              <a:rPr sz="3600" b="1" spc="-125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05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058530"/>
            <a:ext cx="457263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It </a:t>
            </a:r>
            <a:r>
              <a:rPr sz="1800" b="1" spc="-5" dirty="0">
                <a:latin typeface="Segoe UI Semibold"/>
                <a:cs typeface="Segoe UI Semibold"/>
              </a:rPr>
              <a:t>is often easier to </a:t>
            </a:r>
            <a:r>
              <a:rPr sz="1800" b="1" dirty="0">
                <a:latin typeface="Segoe UI Semibold"/>
                <a:cs typeface="Segoe UI Semibold"/>
              </a:rPr>
              <a:t>get people </a:t>
            </a:r>
            <a:r>
              <a:rPr sz="1800" b="1" spc="-5" dirty="0">
                <a:latin typeface="Segoe UI Semibold"/>
                <a:cs typeface="Segoe UI Semibold"/>
              </a:rPr>
              <a:t>talking in the  larger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spc="-5" dirty="0">
                <a:latin typeface="Segoe UI Semibold"/>
                <a:cs typeface="Segoe UI Semibold"/>
              </a:rPr>
              <a:t>if they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dirty="0">
                <a:latin typeface="Segoe UI Semibold"/>
                <a:cs typeface="Segoe UI Semibold"/>
              </a:rPr>
              <a:t>first </a:t>
            </a:r>
            <a:r>
              <a:rPr sz="1800" b="1" spc="-5" dirty="0">
                <a:latin typeface="Segoe UI Semibold"/>
                <a:cs typeface="Segoe UI Semibold"/>
              </a:rPr>
              <a:t>had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chance  </a:t>
            </a:r>
            <a:r>
              <a:rPr sz="1800" b="1" spc="-10" dirty="0">
                <a:latin typeface="Segoe UI Semibold"/>
                <a:cs typeface="Segoe UI Semibold"/>
              </a:rPr>
              <a:t>to share </a:t>
            </a:r>
            <a:r>
              <a:rPr sz="1800" b="1" spc="-5" dirty="0">
                <a:latin typeface="Segoe UI Semibold"/>
                <a:cs typeface="Segoe UI Semibold"/>
              </a:rPr>
              <a:t>their thoughts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hear </a:t>
            </a:r>
            <a:r>
              <a:rPr sz="1800" b="1" spc="-10" dirty="0">
                <a:latin typeface="Segoe UI Semibold"/>
                <a:cs typeface="Segoe UI Semibold"/>
              </a:rPr>
              <a:t>from  </a:t>
            </a:r>
            <a:r>
              <a:rPr sz="1800" b="1" spc="-5" dirty="0">
                <a:latin typeface="Segoe UI Semibold"/>
                <a:cs typeface="Segoe UI Semibold"/>
              </a:rPr>
              <a:t>others 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25" dirty="0">
                <a:latin typeface="Segoe UI Semibold"/>
                <a:cs typeface="Segoe UI Semibold"/>
              </a:rPr>
              <a:t>smaller, </a:t>
            </a:r>
            <a:r>
              <a:rPr sz="1800" b="1" spc="-5" dirty="0">
                <a:latin typeface="Segoe UI Semibold"/>
                <a:cs typeface="Segoe UI Semibold"/>
              </a:rPr>
              <a:t>more informal, </a:t>
            </a:r>
            <a:r>
              <a:rPr sz="1800" b="1" spc="-10" dirty="0">
                <a:latin typeface="Segoe UI Semibold"/>
                <a:cs typeface="Segoe UI Semibold"/>
              </a:rPr>
              <a:t>group  </a:t>
            </a:r>
            <a:r>
              <a:rPr sz="1800" b="1" spc="-5" dirty="0">
                <a:latin typeface="Segoe UI Semibold"/>
                <a:cs typeface="Segoe UI Semibold"/>
              </a:rPr>
              <a:t>setting. Consider breaking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latin typeface="Segoe UI Semibold"/>
                <a:cs typeface="Segoe UI Semibold"/>
              </a:rPr>
              <a:t>into pairs  or small groups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get </a:t>
            </a:r>
            <a:r>
              <a:rPr sz="1800" b="1" spc="-5" dirty="0">
                <a:latin typeface="Segoe UI Semibold"/>
                <a:cs typeface="Segoe UI Semibold"/>
              </a:rPr>
              <a:t>them warmed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up.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5000852" y="5869124"/>
            <a:ext cx="936625" cy="936625"/>
          </a:xfrm>
          <a:custGeom>
            <a:avLst/>
            <a:gdLst/>
            <a:ahLst/>
            <a:cxnLst/>
            <a:rect l="l" t="t" r="r" b="b"/>
            <a:pathLst>
              <a:path w="936625" h="936625">
                <a:moveTo>
                  <a:pt x="936142" y="468071"/>
                </a:moveTo>
                <a:lnTo>
                  <a:pt x="933725" y="515928"/>
                </a:lnTo>
                <a:lnTo>
                  <a:pt x="926632" y="562403"/>
                </a:lnTo>
                <a:lnTo>
                  <a:pt x="915098" y="607261"/>
                </a:lnTo>
                <a:lnTo>
                  <a:pt x="899359" y="650265"/>
                </a:lnTo>
                <a:lnTo>
                  <a:pt x="879648" y="691181"/>
                </a:lnTo>
                <a:lnTo>
                  <a:pt x="856203" y="729774"/>
                </a:lnTo>
                <a:lnTo>
                  <a:pt x="829257" y="765807"/>
                </a:lnTo>
                <a:lnTo>
                  <a:pt x="799047" y="799047"/>
                </a:lnTo>
                <a:lnTo>
                  <a:pt x="765807" y="829257"/>
                </a:lnTo>
                <a:lnTo>
                  <a:pt x="729774" y="856203"/>
                </a:lnTo>
                <a:lnTo>
                  <a:pt x="691181" y="879648"/>
                </a:lnTo>
                <a:lnTo>
                  <a:pt x="650265" y="899359"/>
                </a:lnTo>
                <a:lnTo>
                  <a:pt x="607261" y="915098"/>
                </a:lnTo>
                <a:lnTo>
                  <a:pt x="562403" y="926632"/>
                </a:lnTo>
                <a:lnTo>
                  <a:pt x="515928" y="933725"/>
                </a:lnTo>
                <a:lnTo>
                  <a:pt x="468071" y="936142"/>
                </a:lnTo>
                <a:lnTo>
                  <a:pt x="420213" y="933725"/>
                </a:lnTo>
                <a:lnTo>
                  <a:pt x="373738" y="926632"/>
                </a:lnTo>
                <a:lnTo>
                  <a:pt x="328881" y="915098"/>
                </a:lnTo>
                <a:lnTo>
                  <a:pt x="285876" y="899359"/>
                </a:lnTo>
                <a:lnTo>
                  <a:pt x="244960" y="879648"/>
                </a:lnTo>
                <a:lnTo>
                  <a:pt x="206368" y="856203"/>
                </a:lnTo>
                <a:lnTo>
                  <a:pt x="170334" y="829257"/>
                </a:lnTo>
                <a:lnTo>
                  <a:pt x="137094" y="799047"/>
                </a:lnTo>
                <a:lnTo>
                  <a:pt x="106884" y="765807"/>
                </a:lnTo>
                <a:lnTo>
                  <a:pt x="79939" y="729774"/>
                </a:lnTo>
                <a:lnTo>
                  <a:pt x="56493" y="691181"/>
                </a:lnTo>
                <a:lnTo>
                  <a:pt x="36783" y="650265"/>
                </a:lnTo>
                <a:lnTo>
                  <a:pt x="21043" y="607261"/>
                </a:lnTo>
                <a:lnTo>
                  <a:pt x="9509" y="562403"/>
                </a:lnTo>
                <a:lnTo>
                  <a:pt x="2416" y="515928"/>
                </a:lnTo>
                <a:lnTo>
                  <a:pt x="0" y="468071"/>
                </a:lnTo>
                <a:lnTo>
                  <a:pt x="2416" y="420213"/>
                </a:lnTo>
                <a:lnTo>
                  <a:pt x="9509" y="373738"/>
                </a:lnTo>
                <a:lnTo>
                  <a:pt x="21043" y="328881"/>
                </a:lnTo>
                <a:lnTo>
                  <a:pt x="36783" y="285876"/>
                </a:lnTo>
                <a:lnTo>
                  <a:pt x="56493" y="244960"/>
                </a:lnTo>
                <a:lnTo>
                  <a:pt x="79939" y="206368"/>
                </a:lnTo>
                <a:lnTo>
                  <a:pt x="106884" y="170334"/>
                </a:lnTo>
                <a:lnTo>
                  <a:pt x="137094" y="137094"/>
                </a:lnTo>
                <a:lnTo>
                  <a:pt x="170334" y="106884"/>
                </a:lnTo>
                <a:lnTo>
                  <a:pt x="206368" y="79939"/>
                </a:lnTo>
                <a:lnTo>
                  <a:pt x="244960" y="56493"/>
                </a:lnTo>
                <a:lnTo>
                  <a:pt x="285876" y="36783"/>
                </a:lnTo>
                <a:lnTo>
                  <a:pt x="328881" y="21043"/>
                </a:lnTo>
                <a:lnTo>
                  <a:pt x="373738" y="9509"/>
                </a:lnTo>
                <a:lnTo>
                  <a:pt x="420213" y="2416"/>
                </a:lnTo>
                <a:lnTo>
                  <a:pt x="468071" y="0"/>
                </a:lnTo>
                <a:lnTo>
                  <a:pt x="515928" y="2416"/>
                </a:lnTo>
                <a:lnTo>
                  <a:pt x="562403" y="9509"/>
                </a:lnTo>
                <a:lnTo>
                  <a:pt x="607261" y="21043"/>
                </a:lnTo>
                <a:lnTo>
                  <a:pt x="650265" y="36783"/>
                </a:lnTo>
                <a:lnTo>
                  <a:pt x="691181" y="56493"/>
                </a:lnTo>
                <a:lnTo>
                  <a:pt x="729774" y="79939"/>
                </a:lnTo>
                <a:lnTo>
                  <a:pt x="765807" y="106884"/>
                </a:lnTo>
                <a:lnTo>
                  <a:pt x="799047" y="137094"/>
                </a:lnTo>
                <a:lnTo>
                  <a:pt x="829257" y="170334"/>
                </a:lnTo>
                <a:lnTo>
                  <a:pt x="856203" y="206368"/>
                </a:lnTo>
                <a:lnTo>
                  <a:pt x="879648" y="244960"/>
                </a:lnTo>
                <a:lnTo>
                  <a:pt x="899359" y="285876"/>
                </a:lnTo>
                <a:lnTo>
                  <a:pt x="915098" y="328881"/>
                </a:lnTo>
                <a:lnTo>
                  <a:pt x="926632" y="373738"/>
                </a:lnTo>
                <a:lnTo>
                  <a:pt x="933725" y="420213"/>
                </a:lnTo>
                <a:lnTo>
                  <a:pt x="936142" y="468071"/>
                </a:lnTo>
                <a:close/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798733" y="6943562"/>
            <a:ext cx="1340485" cy="755650"/>
          </a:xfrm>
          <a:custGeom>
            <a:avLst/>
            <a:gdLst/>
            <a:ahLst/>
            <a:cxnLst/>
            <a:rect l="l" t="t" r="r" b="b"/>
            <a:pathLst>
              <a:path w="1340485" h="755650">
                <a:moveTo>
                  <a:pt x="1328331" y="755294"/>
                </a:moveTo>
                <a:lnTo>
                  <a:pt x="1333530" y="727089"/>
                </a:lnTo>
                <a:lnTo>
                  <a:pt x="1337305" y="698428"/>
                </a:lnTo>
                <a:lnTo>
                  <a:pt x="1339605" y="669346"/>
                </a:lnTo>
                <a:lnTo>
                  <a:pt x="1340383" y="639876"/>
                </a:lnTo>
                <a:lnTo>
                  <a:pt x="1340383" y="562203"/>
                </a:lnTo>
                <a:lnTo>
                  <a:pt x="1338309" y="513875"/>
                </a:lnTo>
                <a:lnTo>
                  <a:pt x="1332203" y="466654"/>
                </a:lnTo>
                <a:lnTo>
                  <a:pt x="1322235" y="420711"/>
                </a:lnTo>
                <a:lnTo>
                  <a:pt x="1308580" y="376220"/>
                </a:lnTo>
                <a:lnTo>
                  <a:pt x="1291407" y="333351"/>
                </a:lnTo>
                <a:lnTo>
                  <a:pt x="1270891" y="292278"/>
                </a:lnTo>
                <a:lnTo>
                  <a:pt x="1247202" y="253172"/>
                </a:lnTo>
                <a:lnTo>
                  <a:pt x="1220514" y="216206"/>
                </a:lnTo>
                <a:lnTo>
                  <a:pt x="1190997" y="181551"/>
                </a:lnTo>
                <a:lnTo>
                  <a:pt x="1158825" y="149380"/>
                </a:lnTo>
                <a:lnTo>
                  <a:pt x="1124169" y="119864"/>
                </a:lnTo>
                <a:lnTo>
                  <a:pt x="1087201" y="93176"/>
                </a:lnTo>
                <a:lnTo>
                  <a:pt x="1048095" y="69489"/>
                </a:lnTo>
                <a:lnTo>
                  <a:pt x="1007021" y="48973"/>
                </a:lnTo>
                <a:lnTo>
                  <a:pt x="964152" y="31801"/>
                </a:lnTo>
                <a:lnTo>
                  <a:pt x="919659" y="18146"/>
                </a:lnTo>
                <a:lnTo>
                  <a:pt x="873716" y="8179"/>
                </a:lnTo>
                <a:lnTo>
                  <a:pt x="826495" y="2073"/>
                </a:lnTo>
                <a:lnTo>
                  <a:pt x="778167" y="0"/>
                </a:lnTo>
                <a:lnTo>
                  <a:pt x="562216" y="0"/>
                </a:lnTo>
                <a:lnTo>
                  <a:pt x="513888" y="2073"/>
                </a:lnTo>
                <a:lnTo>
                  <a:pt x="466666" y="8179"/>
                </a:lnTo>
                <a:lnTo>
                  <a:pt x="420723" y="18146"/>
                </a:lnTo>
                <a:lnTo>
                  <a:pt x="376231" y="31801"/>
                </a:lnTo>
                <a:lnTo>
                  <a:pt x="333362" y="48973"/>
                </a:lnTo>
                <a:lnTo>
                  <a:pt x="292288" y="69489"/>
                </a:lnTo>
                <a:lnTo>
                  <a:pt x="253181" y="93176"/>
                </a:lnTo>
                <a:lnTo>
                  <a:pt x="216214" y="119864"/>
                </a:lnTo>
                <a:lnTo>
                  <a:pt x="181558" y="149380"/>
                </a:lnTo>
                <a:lnTo>
                  <a:pt x="149385" y="181551"/>
                </a:lnTo>
                <a:lnTo>
                  <a:pt x="119869" y="216206"/>
                </a:lnTo>
                <a:lnTo>
                  <a:pt x="93180" y="253172"/>
                </a:lnTo>
                <a:lnTo>
                  <a:pt x="69492" y="292278"/>
                </a:lnTo>
                <a:lnTo>
                  <a:pt x="48975" y="333351"/>
                </a:lnTo>
                <a:lnTo>
                  <a:pt x="31803" y="376220"/>
                </a:lnTo>
                <a:lnTo>
                  <a:pt x="18147" y="420711"/>
                </a:lnTo>
                <a:lnTo>
                  <a:pt x="8180" y="466654"/>
                </a:lnTo>
                <a:lnTo>
                  <a:pt x="2073" y="513875"/>
                </a:lnTo>
                <a:lnTo>
                  <a:pt x="0" y="562203"/>
                </a:lnTo>
                <a:lnTo>
                  <a:pt x="0" y="639876"/>
                </a:lnTo>
                <a:lnTo>
                  <a:pt x="777" y="669346"/>
                </a:lnTo>
                <a:lnTo>
                  <a:pt x="3078" y="698428"/>
                </a:lnTo>
                <a:lnTo>
                  <a:pt x="6852" y="727089"/>
                </a:lnTo>
                <a:lnTo>
                  <a:pt x="12052" y="755294"/>
                </a:lnTo>
                <a:lnTo>
                  <a:pt x="1328331" y="755294"/>
                </a:lnTo>
                <a:close/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465833" y="6257402"/>
            <a:ext cx="727075" cy="737870"/>
          </a:xfrm>
          <a:custGeom>
            <a:avLst/>
            <a:gdLst/>
            <a:ahLst/>
            <a:cxnLst/>
            <a:rect l="l" t="t" r="r" b="b"/>
            <a:pathLst>
              <a:path w="727075" h="737870">
                <a:moveTo>
                  <a:pt x="726719" y="457555"/>
                </a:moveTo>
                <a:lnTo>
                  <a:pt x="711708" y="504454"/>
                </a:lnTo>
                <a:lnTo>
                  <a:pt x="690837" y="548394"/>
                </a:lnTo>
                <a:lnTo>
                  <a:pt x="664570" y="588909"/>
                </a:lnTo>
                <a:lnTo>
                  <a:pt x="633374" y="625533"/>
                </a:lnTo>
                <a:lnTo>
                  <a:pt x="597714" y="657801"/>
                </a:lnTo>
                <a:lnTo>
                  <a:pt x="558055" y="685246"/>
                </a:lnTo>
                <a:lnTo>
                  <a:pt x="514863" y="707403"/>
                </a:lnTo>
                <a:lnTo>
                  <a:pt x="468604" y="723807"/>
                </a:lnTo>
                <a:lnTo>
                  <a:pt x="419742" y="733990"/>
                </a:lnTo>
                <a:lnTo>
                  <a:pt x="368744" y="737489"/>
                </a:lnTo>
                <a:lnTo>
                  <a:pt x="322488" y="734616"/>
                </a:lnTo>
                <a:lnTo>
                  <a:pt x="277948" y="726227"/>
                </a:lnTo>
                <a:lnTo>
                  <a:pt x="235467" y="712668"/>
                </a:lnTo>
                <a:lnTo>
                  <a:pt x="195393" y="694285"/>
                </a:lnTo>
                <a:lnTo>
                  <a:pt x="158070" y="671423"/>
                </a:lnTo>
                <a:lnTo>
                  <a:pt x="123844" y="644428"/>
                </a:lnTo>
                <a:lnTo>
                  <a:pt x="93060" y="613644"/>
                </a:lnTo>
                <a:lnTo>
                  <a:pt x="66065" y="579418"/>
                </a:lnTo>
                <a:lnTo>
                  <a:pt x="43203" y="542095"/>
                </a:lnTo>
                <a:lnTo>
                  <a:pt x="24820" y="502021"/>
                </a:lnTo>
                <a:lnTo>
                  <a:pt x="11261" y="459540"/>
                </a:lnTo>
                <a:lnTo>
                  <a:pt x="2872" y="415000"/>
                </a:lnTo>
                <a:lnTo>
                  <a:pt x="0" y="368744"/>
                </a:lnTo>
                <a:lnTo>
                  <a:pt x="2872" y="322491"/>
                </a:lnTo>
                <a:lnTo>
                  <a:pt x="11261" y="277952"/>
                </a:lnTo>
                <a:lnTo>
                  <a:pt x="24820" y="235473"/>
                </a:lnTo>
                <a:lnTo>
                  <a:pt x="43203" y="195399"/>
                </a:lnTo>
                <a:lnTo>
                  <a:pt x="66065" y="158076"/>
                </a:lnTo>
                <a:lnTo>
                  <a:pt x="93060" y="123849"/>
                </a:lnTo>
                <a:lnTo>
                  <a:pt x="123844" y="93065"/>
                </a:lnTo>
                <a:lnTo>
                  <a:pt x="158070" y="66068"/>
                </a:lnTo>
                <a:lnTo>
                  <a:pt x="195393" y="43205"/>
                </a:lnTo>
                <a:lnTo>
                  <a:pt x="235467" y="24821"/>
                </a:lnTo>
                <a:lnTo>
                  <a:pt x="277948" y="11262"/>
                </a:lnTo>
                <a:lnTo>
                  <a:pt x="322488" y="2873"/>
                </a:lnTo>
                <a:lnTo>
                  <a:pt x="368744" y="0"/>
                </a:lnTo>
                <a:lnTo>
                  <a:pt x="412937" y="2623"/>
                </a:lnTo>
                <a:lnTo>
                  <a:pt x="455587" y="10291"/>
                </a:lnTo>
                <a:lnTo>
                  <a:pt x="496389" y="22701"/>
                </a:lnTo>
                <a:lnTo>
                  <a:pt x="535038" y="39547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306603" y="7103840"/>
            <a:ext cx="1046480" cy="595630"/>
          </a:xfrm>
          <a:custGeom>
            <a:avLst/>
            <a:gdLst/>
            <a:ahLst/>
            <a:cxnLst/>
            <a:rect l="l" t="t" r="r" b="b"/>
            <a:pathLst>
              <a:path w="1046479" h="595629">
                <a:moveTo>
                  <a:pt x="659714" y="2463"/>
                </a:moveTo>
                <a:lnTo>
                  <a:pt x="648158" y="1387"/>
                </a:lnTo>
                <a:lnTo>
                  <a:pt x="636525" y="617"/>
                </a:lnTo>
                <a:lnTo>
                  <a:pt x="624818" y="154"/>
                </a:lnTo>
                <a:lnTo>
                  <a:pt x="613041" y="0"/>
                </a:lnTo>
                <a:lnTo>
                  <a:pt x="442899" y="0"/>
                </a:lnTo>
                <a:lnTo>
                  <a:pt x="394818" y="2611"/>
                </a:lnTo>
                <a:lnTo>
                  <a:pt x="348194" y="10262"/>
                </a:lnTo>
                <a:lnTo>
                  <a:pt x="303301" y="22677"/>
                </a:lnTo>
                <a:lnTo>
                  <a:pt x="260415" y="39580"/>
                </a:lnTo>
                <a:lnTo>
                  <a:pt x="219813" y="60695"/>
                </a:lnTo>
                <a:lnTo>
                  <a:pt x="181769" y="85747"/>
                </a:lnTo>
                <a:lnTo>
                  <a:pt x="146560" y="114461"/>
                </a:lnTo>
                <a:lnTo>
                  <a:pt x="114461" y="146560"/>
                </a:lnTo>
                <a:lnTo>
                  <a:pt x="85747" y="181769"/>
                </a:lnTo>
                <a:lnTo>
                  <a:pt x="60695" y="219813"/>
                </a:lnTo>
                <a:lnTo>
                  <a:pt x="39580" y="260415"/>
                </a:lnTo>
                <a:lnTo>
                  <a:pt x="22677" y="303301"/>
                </a:lnTo>
                <a:lnTo>
                  <a:pt x="10262" y="348194"/>
                </a:lnTo>
                <a:lnTo>
                  <a:pt x="2611" y="394818"/>
                </a:lnTo>
                <a:lnTo>
                  <a:pt x="0" y="442899"/>
                </a:lnTo>
                <a:lnTo>
                  <a:pt x="0" y="504088"/>
                </a:lnTo>
                <a:lnTo>
                  <a:pt x="612" y="527306"/>
                </a:lnTo>
                <a:lnTo>
                  <a:pt x="2424" y="550216"/>
                </a:lnTo>
                <a:lnTo>
                  <a:pt x="5395" y="572795"/>
                </a:lnTo>
                <a:lnTo>
                  <a:pt x="9486" y="595020"/>
                </a:lnTo>
                <a:lnTo>
                  <a:pt x="1046441" y="59502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5733964" y="6257404"/>
            <a:ext cx="725170" cy="737870"/>
          </a:xfrm>
          <a:custGeom>
            <a:avLst/>
            <a:gdLst/>
            <a:ahLst/>
            <a:cxnLst/>
            <a:rect l="l" t="t" r="r" b="b"/>
            <a:pathLst>
              <a:path w="725170" h="737870">
                <a:moveTo>
                  <a:pt x="203022" y="33083"/>
                </a:moveTo>
                <a:lnTo>
                  <a:pt x="238886" y="18955"/>
                </a:lnTo>
                <a:lnTo>
                  <a:pt x="276471" y="8578"/>
                </a:lnTo>
                <a:lnTo>
                  <a:pt x="315548" y="2183"/>
                </a:lnTo>
                <a:lnTo>
                  <a:pt x="355892" y="0"/>
                </a:lnTo>
                <a:lnTo>
                  <a:pt x="402145" y="2873"/>
                </a:lnTo>
                <a:lnTo>
                  <a:pt x="446684" y="11262"/>
                </a:lnTo>
                <a:lnTo>
                  <a:pt x="489163" y="24821"/>
                </a:lnTo>
                <a:lnTo>
                  <a:pt x="529237" y="43205"/>
                </a:lnTo>
                <a:lnTo>
                  <a:pt x="566560" y="66068"/>
                </a:lnTo>
                <a:lnTo>
                  <a:pt x="600787" y="93065"/>
                </a:lnTo>
                <a:lnTo>
                  <a:pt x="631571" y="123849"/>
                </a:lnTo>
                <a:lnTo>
                  <a:pt x="658567" y="158076"/>
                </a:lnTo>
                <a:lnTo>
                  <a:pt x="681430" y="195399"/>
                </a:lnTo>
                <a:lnTo>
                  <a:pt x="699814" y="235473"/>
                </a:lnTo>
                <a:lnTo>
                  <a:pt x="713374" y="277952"/>
                </a:lnTo>
                <a:lnTo>
                  <a:pt x="721763" y="322491"/>
                </a:lnTo>
                <a:lnTo>
                  <a:pt x="724636" y="368744"/>
                </a:lnTo>
                <a:lnTo>
                  <a:pt x="721763" y="414997"/>
                </a:lnTo>
                <a:lnTo>
                  <a:pt x="713374" y="459536"/>
                </a:lnTo>
                <a:lnTo>
                  <a:pt x="699814" y="502015"/>
                </a:lnTo>
                <a:lnTo>
                  <a:pt x="681430" y="542089"/>
                </a:lnTo>
                <a:lnTo>
                  <a:pt x="658567" y="579412"/>
                </a:lnTo>
                <a:lnTo>
                  <a:pt x="631571" y="613639"/>
                </a:lnTo>
                <a:lnTo>
                  <a:pt x="600787" y="644423"/>
                </a:lnTo>
                <a:lnTo>
                  <a:pt x="566560" y="671420"/>
                </a:lnTo>
                <a:lnTo>
                  <a:pt x="529237" y="694283"/>
                </a:lnTo>
                <a:lnTo>
                  <a:pt x="489163" y="712667"/>
                </a:lnTo>
                <a:lnTo>
                  <a:pt x="446684" y="726226"/>
                </a:lnTo>
                <a:lnTo>
                  <a:pt x="402145" y="734615"/>
                </a:lnTo>
                <a:lnTo>
                  <a:pt x="355892" y="737488"/>
                </a:lnTo>
                <a:lnTo>
                  <a:pt x="305734" y="734106"/>
                </a:lnTo>
                <a:lnTo>
                  <a:pt x="257634" y="724253"/>
                </a:lnTo>
                <a:lnTo>
                  <a:pt x="212033" y="708373"/>
                </a:lnTo>
                <a:lnTo>
                  <a:pt x="169375" y="686907"/>
                </a:lnTo>
                <a:lnTo>
                  <a:pt x="130101" y="660299"/>
                </a:lnTo>
                <a:lnTo>
                  <a:pt x="94656" y="628992"/>
                </a:lnTo>
                <a:lnTo>
                  <a:pt x="63480" y="593428"/>
                </a:lnTo>
                <a:lnTo>
                  <a:pt x="37017" y="554049"/>
                </a:lnTo>
                <a:lnTo>
                  <a:pt x="15709" y="511299"/>
                </a:lnTo>
                <a:lnTo>
                  <a:pt x="0" y="46562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5571376" y="7103836"/>
            <a:ext cx="1046480" cy="595630"/>
          </a:xfrm>
          <a:custGeom>
            <a:avLst/>
            <a:gdLst/>
            <a:ahLst/>
            <a:cxnLst/>
            <a:rect l="l" t="t" r="r" b="b"/>
            <a:pathLst>
              <a:path w="1046479" h="595629">
                <a:moveTo>
                  <a:pt x="0" y="595020"/>
                </a:moveTo>
                <a:lnTo>
                  <a:pt x="1036955" y="595020"/>
                </a:lnTo>
                <a:lnTo>
                  <a:pt x="1041053" y="572800"/>
                </a:lnTo>
                <a:lnTo>
                  <a:pt x="1044028" y="550221"/>
                </a:lnTo>
                <a:lnTo>
                  <a:pt x="1045841" y="527308"/>
                </a:lnTo>
                <a:lnTo>
                  <a:pt x="1046454" y="504088"/>
                </a:lnTo>
                <a:lnTo>
                  <a:pt x="1046454" y="442912"/>
                </a:lnTo>
                <a:lnTo>
                  <a:pt x="1043843" y="394829"/>
                </a:lnTo>
                <a:lnTo>
                  <a:pt x="1036192" y="348202"/>
                </a:lnTo>
                <a:lnTo>
                  <a:pt x="1023777" y="303307"/>
                </a:lnTo>
                <a:lnTo>
                  <a:pt x="1006874" y="260420"/>
                </a:lnTo>
                <a:lnTo>
                  <a:pt x="985758" y="219817"/>
                </a:lnTo>
                <a:lnTo>
                  <a:pt x="960705" y="181772"/>
                </a:lnTo>
                <a:lnTo>
                  <a:pt x="931991" y="146562"/>
                </a:lnTo>
                <a:lnTo>
                  <a:pt x="899891" y="114462"/>
                </a:lnTo>
                <a:lnTo>
                  <a:pt x="864681" y="85748"/>
                </a:lnTo>
                <a:lnTo>
                  <a:pt x="826637" y="60696"/>
                </a:lnTo>
                <a:lnTo>
                  <a:pt x="786033" y="39580"/>
                </a:lnTo>
                <a:lnTo>
                  <a:pt x="743146" y="22677"/>
                </a:lnTo>
                <a:lnTo>
                  <a:pt x="698252" y="10262"/>
                </a:lnTo>
                <a:lnTo>
                  <a:pt x="651625" y="2611"/>
                </a:lnTo>
                <a:lnTo>
                  <a:pt x="603542" y="0"/>
                </a:lnTo>
                <a:lnTo>
                  <a:pt x="433412" y="0"/>
                </a:lnTo>
                <a:lnTo>
                  <a:pt x="424752" y="85"/>
                </a:lnTo>
                <a:lnTo>
                  <a:pt x="416129" y="338"/>
                </a:lnTo>
                <a:lnTo>
                  <a:pt x="407547" y="755"/>
                </a:lnTo>
                <a:lnTo>
                  <a:pt x="399008" y="1333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74743" y="5390921"/>
            <a:ext cx="342265" cy="433705"/>
          </a:xfrm>
          <a:custGeom>
            <a:avLst/>
            <a:gdLst/>
            <a:ahLst/>
            <a:cxnLst/>
            <a:rect l="l" t="t" r="r" b="b"/>
            <a:pathLst>
              <a:path w="342264" h="433704">
                <a:moveTo>
                  <a:pt x="341680" y="170840"/>
                </a:moveTo>
                <a:lnTo>
                  <a:pt x="335578" y="125425"/>
                </a:lnTo>
                <a:lnTo>
                  <a:pt x="318357" y="84615"/>
                </a:lnTo>
                <a:lnTo>
                  <a:pt x="291645" y="50039"/>
                </a:lnTo>
                <a:lnTo>
                  <a:pt x="257070" y="23325"/>
                </a:lnTo>
                <a:lnTo>
                  <a:pt x="216259" y="6102"/>
                </a:lnTo>
                <a:lnTo>
                  <a:pt x="170840" y="0"/>
                </a:lnTo>
                <a:lnTo>
                  <a:pt x="125421" y="6102"/>
                </a:lnTo>
                <a:lnTo>
                  <a:pt x="84610" y="23325"/>
                </a:lnTo>
                <a:lnTo>
                  <a:pt x="50034" y="50039"/>
                </a:lnTo>
                <a:lnTo>
                  <a:pt x="23322" y="84615"/>
                </a:lnTo>
                <a:lnTo>
                  <a:pt x="6101" y="125425"/>
                </a:lnTo>
                <a:lnTo>
                  <a:pt x="0" y="170840"/>
                </a:lnTo>
                <a:lnTo>
                  <a:pt x="3162" y="203705"/>
                </a:lnTo>
                <a:lnTo>
                  <a:pt x="12250" y="234448"/>
                </a:lnTo>
                <a:lnTo>
                  <a:pt x="26665" y="262476"/>
                </a:lnTo>
                <a:lnTo>
                  <a:pt x="45808" y="287197"/>
                </a:lnTo>
                <a:lnTo>
                  <a:pt x="65221" y="315026"/>
                </a:lnTo>
                <a:lnTo>
                  <a:pt x="86159" y="351291"/>
                </a:lnTo>
                <a:lnTo>
                  <a:pt x="102912" y="392085"/>
                </a:lnTo>
                <a:lnTo>
                  <a:pt x="109766" y="433501"/>
                </a:lnTo>
                <a:lnTo>
                  <a:pt x="171145" y="433501"/>
                </a:lnTo>
                <a:lnTo>
                  <a:pt x="232524" y="433501"/>
                </a:lnTo>
                <a:lnTo>
                  <a:pt x="240116" y="389721"/>
                </a:lnTo>
                <a:lnTo>
                  <a:pt x="258400" y="346889"/>
                </a:lnTo>
                <a:lnTo>
                  <a:pt x="280637" y="309613"/>
                </a:lnTo>
                <a:lnTo>
                  <a:pt x="300088" y="282498"/>
                </a:lnTo>
                <a:lnTo>
                  <a:pt x="317511" y="258417"/>
                </a:lnTo>
                <a:lnTo>
                  <a:pt x="330595" y="231446"/>
                </a:lnTo>
                <a:lnTo>
                  <a:pt x="338823" y="202086"/>
                </a:lnTo>
                <a:lnTo>
                  <a:pt x="341680" y="170840"/>
                </a:lnTo>
                <a:close/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6183381" y="5921037"/>
            <a:ext cx="124460" cy="83820"/>
          </a:xfrm>
          <a:custGeom>
            <a:avLst/>
            <a:gdLst/>
            <a:ahLst/>
            <a:cxnLst/>
            <a:rect l="l" t="t" r="r" b="b"/>
            <a:pathLst>
              <a:path w="124460" h="83820">
                <a:moveTo>
                  <a:pt x="123850" y="83388"/>
                </a:moveTo>
                <a:lnTo>
                  <a:pt x="0" y="83388"/>
                </a:lnTo>
                <a:lnTo>
                  <a:pt x="0" y="0"/>
                </a:lnTo>
                <a:lnTo>
                  <a:pt x="123850" y="0"/>
                </a:lnTo>
                <a:lnTo>
                  <a:pt x="123850" y="83388"/>
                </a:lnTo>
                <a:close/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245993" y="5153414"/>
            <a:ext cx="0" cy="111125"/>
          </a:xfrm>
          <a:custGeom>
            <a:avLst/>
            <a:gdLst/>
            <a:ahLst/>
            <a:cxnLst/>
            <a:rect l="l" t="t" r="r" b="b"/>
            <a:pathLst>
              <a:path h="111125">
                <a:moveTo>
                  <a:pt x="0" y="0"/>
                </a:moveTo>
                <a:lnTo>
                  <a:pt x="0" y="110807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5828524" y="5572900"/>
            <a:ext cx="111125" cy="0"/>
          </a:xfrm>
          <a:custGeom>
            <a:avLst/>
            <a:gdLst/>
            <a:ahLst/>
            <a:cxnLst/>
            <a:rect l="l" t="t" r="r" b="b"/>
            <a:pathLst>
              <a:path w="111125">
                <a:moveTo>
                  <a:pt x="110807" y="0"/>
                </a:moveTo>
                <a:lnTo>
                  <a:pt x="0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551833" y="5572900"/>
            <a:ext cx="111125" cy="0"/>
          </a:xfrm>
          <a:custGeom>
            <a:avLst/>
            <a:gdLst/>
            <a:ahLst/>
            <a:cxnLst/>
            <a:rect l="l" t="t" r="r" b="b"/>
            <a:pathLst>
              <a:path w="111125">
                <a:moveTo>
                  <a:pt x="110807" y="0"/>
                </a:moveTo>
                <a:lnTo>
                  <a:pt x="0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5951085" y="5277992"/>
            <a:ext cx="78740" cy="78740"/>
          </a:xfrm>
          <a:custGeom>
            <a:avLst/>
            <a:gdLst/>
            <a:ahLst/>
            <a:cxnLst/>
            <a:rect l="l" t="t" r="r" b="b"/>
            <a:pathLst>
              <a:path w="78739" h="78739">
                <a:moveTo>
                  <a:pt x="78359" y="78358"/>
                </a:moveTo>
                <a:lnTo>
                  <a:pt x="0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6462541" y="5789447"/>
            <a:ext cx="78740" cy="78740"/>
          </a:xfrm>
          <a:custGeom>
            <a:avLst/>
            <a:gdLst/>
            <a:ahLst/>
            <a:cxnLst/>
            <a:rect l="l" t="t" r="r" b="b"/>
            <a:pathLst>
              <a:path w="78740" h="78739">
                <a:moveTo>
                  <a:pt x="78359" y="78358"/>
                </a:moveTo>
                <a:lnTo>
                  <a:pt x="0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6462546" y="5277992"/>
            <a:ext cx="78740" cy="78740"/>
          </a:xfrm>
          <a:custGeom>
            <a:avLst/>
            <a:gdLst/>
            <a:ahLst/>
            <a:cxnLst/>
            <a:rect l="l" t="t" r="r" b="b"/>
            <a:pathLst>
              <a:path w="78740" h="78739">
                <a:moveTo>
                  <a:pt x="0" y="78358"/>
                </a:moveTo>
                <a:lnTo>
                  <a:pt x="78359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5951091" y="5789447"/>
            <a:ext cx="78740" cy="78740"/>
          </a:xfrm>
          <a:custGeom>
            <a:avLst/>
            <a:gdLst/>
            <a:ahLst/>
            <a:cxnLst/>
            <a:rect l="l" t="t" r="r" b="b"/>
            <a:pathLst>
              <a:path w="78739" h="78739">
                <a:moveTo>
                  <a:pt x="0" y="78358"/>
                </a:moveTo>
                <a:lnTo>
                  <a:pt x="78346" y="0"/>
                </a:lnTo>
              </a:path>
            </a:pathLst>
          </a:custGeom>
          <a:ln w="22885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 txBox="1"/>
          <p:nvPr/>
        </p:nvSpPr>
        <p:spPr>
          <a:xfrm>
            <a:off x="7899400" y="1333303"/>
            <a:ext cx="4950460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ways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format a discussion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 warm up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larger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setting.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sample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 favorites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here.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Deciding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format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depend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considerations, such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size, topic, time constraints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group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dynamics. This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choice will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easier with  experience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familiarity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your</a:t>
            </a:r>
            <a:r>
              <a:rPr sz="18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288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289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22338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0078D4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7571" y="1282103"/>
            <a:ext cx="4627245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40" dirty="0">
                <a:latin typeface="Calibri"/>
                <a:cs typeface="Calibri"/>
              </a:rPr>
              <a:t>Advantages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10" dirty="0">
                <a:latin typeface="Segoe UI Semibold"/>
                <a:cs typeface="Segoe UI Semibold"/>
              </a:rPr>
              <a:t>Provides </a:t>
            </a:r>
            <a:r>
              <a:rPr sz="1800" b="1" dirty="0">
                <a:latin typeface="Segoe UI Semibold"/>
                <a:cs typeface="Segoe UI Semibold"/>
              </a:rPr>
              <a:t>opportunity for everyone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gather  </a:t>
            </a:r>
            <a:r>
              <a:rPr sz="1800" b="1" spc="-5" dirty="0">
                <a:latin typeface="Segoe UI Semibold"/>
                <a:cs typeface="Segoe UI Semibold"/>
              </a:rPr>
              <a:t>their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thoughts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136116"/>
            <a:ext cx="577278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22860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Allows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0" dirty="0">
                <a:latin typeface="Segoe UI Semibold"/>
                <a:cs typeface="Segoe UI Semibold"/>
              </a:rPr>
              <a:t>express themselves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context  where </a:t>
            </a:r>
            <a:r>
              <a:rPr sz="1800" b="1" spc="-5" dirty="0">
                <a:latin typeface="Segoe UI Semibold"/>
                <a:cs typeface="Segoe UI Semibold"/>
              </a:rPr>
              <a:t>they </a:t>
            </a:r>
            <a:r>
              <a:rPr sz="1800" b="1" dirty="0">
                <a:latin typeface="Segoe UI Semibold"/>
                <a:cs typeface="Segoe UI Semibold"/>
              </a:rPr>
              <a:t>know </a:t>
            </a:r>
            <a:r>
              <a:rPr sz="1800" b="1" spc="-5" dirty="0">
                <a:latin typeface="Segoe UI Semibold"/>
                <a:cs typeface="Segoe UI Semibold"/>
              </a:rPr>
              <a:t>their contributions won’t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judged  </a:t>
            </a:r>
            <a:r>
              <a:rPr sz="1800" b="1" dirty="0">
                <a:latin typeface="Segoe UI Semibold"/>
                <a:cs typeface="Segoe UI Semibold"/>
              </a:rPr>
              <a:t>by</a:t>
            </a:r>
            <a:r>
              <a:rPr sz="1800" b="1" spc="-5" dirty="0">
                <a:latin typeface="Segoe UI Semibold"/>
                <a:cs typeface="Segoe UI Semibold"/>
              </a:rPr>
              <a:t> others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latin typeface="Segoe UI Semibold"/>
                <a:cs typeface="Segoe UI Semibold"/>
              </a:rPr>
              <a:t>More </a:t>
            </a:r>
            <a:r>
              <a:rPr sz="1800" b="1" spc="-5" dirty="0">
                <a:latin typeface="Segoe UI Semibold"/>
                <a:cs typeface="Segoe UI Semibold"/>
              </a:rPr>
              <a:t>engaging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those who are </a:t>
            </a:r>
            <a:r>
              <a:rPr sz="1800" b="1" spc="-10" dirty="0">
                <a:latin typeface="Segoe UI Semibold"/>
                <a:cs typeface="Segoe UI Semibold"/>
              </a:rPr>
              <a:t>tend to </a:t>
            </a:r>
            <a:r>
              <a:rPr sz="1800" b="1" spc="-5" dirty="0">
                <a:latin typeface="Segoe UI Semibold"/>
                <a:cs typeface="Segoe UI Semibold"/>
              </a:rPr>
              <a:t>sit back in 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dirty="0">
                <a:latin typeface="Segoe UI Semibold"/>
                <a:cs typeface="Segoe UI Semibold"/>
              </a:rPr>
              <a:t>discussions, </a:t>
            </a:r>
            <a:r>
              <a:rPr sz="1800" b="1" spc="-5" dirty="0">
                <a:latin typeface="Segoe UI Semibold"/>
                <a:cs typeface="Segoe UI Semibold"/>
              </a:rPr>
              <a:t>letting others </a:t>
            </a:r>
            <a:r>
              <a:rPr sz="1800" b="1" spc="10" dirty="0">
                <a:latin typeface="Segoe UI Semibold"/>
                <a:cs typeface="Segoe UI Semibold"/>
              </a:rPr>
              <a:t>carry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conversation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784514"/>
            <a:ext cx="2467610" cy="16414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5" dirty="0">
                <a:latin typeface="Segoe UI Semibold"/>
                <a:cs typeface="Segoe UI Semibold"/>
              </a:rPr>
              <a:t>Remember you  </a:t>
            </a:r>
            <a:r>
              <a:rPr sz="2600" b="1" spc="-10" dirty="0">
                <a:latin typeface="Segoe UI Semibold"/>
                <a:cs typeface="Segoe UI Semibold"/>
              </a:rPr>
              <a:t>can </a:t>
            </a:r>
            <a:r>
              <a:rPr sz="2600" b="1" spc="-15" dirty="0">
                <a:latin typeface="Segoe UI Semibold"/>
                <a:cs typeface="Segoe UI Semibold"/>
              </a:rPr>
              <a:t>always</a:t>
            </a:r>
            <a:r>
              <a:rPr sz="2600" b="1" spc="-130" dirty="0">
                <a:latin typeface="Segoe UI Semibold"/>
                <a:cs typeface="Segoe UI Semibold"/>
              </a:rPr>
              <a:t> </a:t>
            </a:r>
            <a:r>
              <a:rPr sz="2600" b="1" spc="-20" dirty="0">
                <a:latin typeface="Segoe UI Semibold"/>
                <a:cs typeface="Segoe UI Semibold"/>
              </a:rPr>
              <a:t>circle  back </a:t>
            </a:r>
            <a:r>
              <a:rPr sz="2600" b="1" spc="-15" dirty="0">
                <a:latin typeface="Segoe UI Semibold"/>
                <a:cs typeface="Segoe UI Semibold"/>
              </a:rPr>
              <a:t>to </a:t>
            </a:r>
            <a:r>
              <a:rPr sz="2600" b="1" spc="-10" dirty="0">
                <a:latin typeface="Segoe UI Semibold"/>
                <a:cs typeface="Segoe UI Semibold"/>
              </a:rPr>
              <a:t>clarify  </a:t>
            </a:r>
            <a:r>
              <a:rPr sz="2600" b="1" spc="-15" dirty="0">
                <a:latin typeface="Segoe UI Semibold"/>
                <a:cs typeface="Segoe UI Semibold"/>
              </a:rPr>
              <a:t>expectations.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250" y="4323267"/>
            <a:ext cx="2603500" cy="32670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212725">
              <a:lnSpc>
                <a:spcPct val="102600"/>
              </a:lnSpc>
              <a:spcBef>
                <a:spcPts val="15"/>
              </a:spcBef>
            </a:pP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Being clear on  what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role 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is and is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not</a:t>
            </a:r>
            <a:r>
              <a:rPr sz="2600" b="1" spc="-1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will</a:t>
            </a:r>
            <a:endParaRPr sz="2600">
              <a:latin typeface="Segoe UI Semibold"/>
              <a:cs typeface="Segoe UI Semibold"/>
            </a:endParaRPr>
          </a:p>
          <a:p>
            <a:pPr marL="12700" marR="5080">
              <a:lnSpc>
                <a:spcPct val="102600"/>
              </a:lnSpc>
            </a:pP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help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2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make 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informed (and 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more accurate) 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decisions </a:t>
            </a: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move</a:t>
            </a:r>
            <a:r>
              <a:rPr sz="2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forward.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293423" y="785505"/>
            <a:ext cx="2675255" cy="24542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It is not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possible  to generate or  talk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through  </a:t>
            </a:r>
            <a:r>
              <a:rPr sz="26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every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possible  situation </a:t>
            </a:r>
            <a:r>
              <a:rPr sz="2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26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may  </a:t>
            </a:r>
            <a:r>
              <a:rPr sz="2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encounter.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3423" y="4324258"/>
            <a:ext cx="2625725" cy="2047875"/>
          </a:xfrm>
          <a:prstGeom prst="rect">
            <a:avLst/>
          </a:prstGeom>
        </p:spPr>
        <p:txBody>
          <a:bodyPr vert="horz" wrap="square" lIns="0" tIns="1905" rIns="0" bIns="0" rtlCol="0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15"/>
              </a:spcBef>
            </a:pPr>
            <a:r>
              <a:rPr sz="2600" b="1" spc="-20" dirty="0">
                <a:latin typeface="Segoe UI Semibold"/>
                <a:cs typeface="Segoe UI Semibold"/>
              </a:rPr>
              <a:t>Please </a:t>
            </a:r>
            <a:r>
              <a:rPr sz="2600" b="1" spc="-15" dirty="0">
                <a:latin typeface="Segoe UI Semibold"/>
                <a:cs typeface="Segoe UI Semibold"/>
              </a:rPr>
              <a:t>ask  questions </a:t>
            </a:r>
            <a:r>
              <a:rPr sz="2600" b="1" spc="-30" dirty="0">
                <a:latin typeface="Segoe UI Semibold"/>
                <a:cs typeface="Segoe UI Semibold"/>
              </a:rPr>
              <a:t>of</a:t>
            </a:r>
            <a:r>
              <a:rPr sz="2600" b="1" spc="-125" dirty="0">
                <a:latin typeface="Segoe UI Semibold"/>
                <a:cs typeface="Segoe UI Semibold"/>
              </a:rPr>
              <a:t> </a:t>
            </a:r>
            <a:r>
              <a:rPr sz="2600" b="1" spc="-15" dirty="0">
                <a:latin typeface="Segoe UI Semibold"/>
                <a:cs typeface="Segoe UI Semibold"/>
              </a:rPr>
              <a:t>each  other </a:t>
            </a:r>
            <a:r>
              <a:rPr sz="2600" b="1" spc="-10" dirty="0">
                <a:latin typeface="Segoe UI Semibold"/>
                <a:cs typeface="Segoe UI Semibold"/>
              </a:rPr>
              <a:t>and </a:t>
            </a:r>
            <a:r>
              <a:rPr sz="2600" b="1" spc="-30" dirty="0">
                <a:latin typeface="Segoe UI Semibold"/>
                <a:cs typeface="Segoe UI Semibold"/>
              </a:rPr>
              <a:t>of</a:t>
            </a:r>
            <a:r>
              <a:rPr sz="2600" b="1" spc="-145" dirty="0">
                <a:latin typeface="Segoe UI Semibold"/>
                <a:cs typeface="Segoe UI Semibold"/>
              </a:rPr>
              <a:t> </a:t>
            </a:r>
            <a:r>
              <a:rPr sz="2600" b="1" spc="-20" dirty="0">
                <a:latin typeface="Segoe UI Semibold"/>
                <a:cs typeface="Segoe UI Semibold"/>
              </a:rPr>
              <a:t>your  </a:t>
            </a:r>
            <a:r>
              <a:rPr sz="2600" b="1" spc="-5" dirty="0">
                <a:latin typeface="Segoe UI Semibold"/>
                <a:cs typeface="Segoe UI Semibold"/>
              </a:rPr>
              <a:t>supervisor </a:t>
            </a:r>
            <a:r>
              <a:rPr sz="2600" b="1" spc="-10" dirty="0">
                <a:latin typeface="Segoe UI Semibold"/>
                <a:cs typeface="Segoe UI Semibold"/>
              </a:rPr>
              <a:t>as </a:t>
            </a:r>
            <a:r>
              <a:rPr sz="2600" b="1" spc="-25" dirty="0">
                <a:latin typeface="Segoe UI Semibold"/>
                <a:cs typeface="Segoe UI Semibold"/>
              </a:rPr>
              <a:t>you  </a:t>
            </a:r>
            <a:r>
              <a:rPr sz="2600" b="1" spc="-20" dirty="0">
                <a:latin typeface="Segoe UI Semibold"/>
                <a:cs typeface="Segoe UI Semibold"/>
              </a:rPr>
              <a:t>move</a:t>
            </a:r>
            <a:r>
              <a:rPr sz="2600" b="1" spc="-45" dirty="0">
                <a:latin typeface="Segoe UI Semibold"/>
                <a:cs typeface="Segoe UI Semibold"/>
              </a:rPr>
              <a:t> </a:t>
            </a:r>
            <a:r>
              <a:rPr sz="2600" b="1" spc="-5" dirty="0">
                <a:latin typeface="Segoe UI Semibold"/>
                <a:cs typeface="Segoe UI Semibold"/>
              </a:rPr>
              <a:t>forward.</a:t>
            </a:r>
            <a:endParaRPr sz="26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8111"/>
            <a:ext cx="49009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Establishing</a:t>
            </a:r>
            <a:r>
              <a:rPr sz="3600" b="1" spc="-11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Boundaries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417452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204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22338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0078D4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7571" y="1282103"/>
            <a:ext cx="5443855" cy="187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20" dirty="0">
                <a:solidFill>
                  <a:srgbClr val="FFFFFF"/>
                </a:solidFill>
                <a:latin typeface="Calibri"/>
                <a:cs typeface="Calibri"/>
              </a:rPr>
              <a:t>Limitations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 way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actually doing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 they are supposed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doing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(especially if they are  working on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devices)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415465"/>
            <a:ext cx="540004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Harder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those who are confused or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“stuck”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inspiration from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22338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0078D4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7571" y="1282103"/>
            <a:ext cx="5093970" cy="1645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30" dirty="0">
                <a:solidFill>
                  <a:srgbClr val="FFFFFF"/>
                </a:solidFill>
                <a:latin typeface="Calibri"/>
                <a:cs typeface="Calibri"/>
              </a:rPr>
              <a:t>Tips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Encourage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use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medium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which  they 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comfortable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(paper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pencil,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laptop,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tablet,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etc.)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186865"/>
            <a:ext cx="5334000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clear 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or will not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collecting  what they write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it will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to them how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they want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their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classmates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24193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Often a good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warm up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discussion,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especially  one which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suspect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slow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start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566991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55" dirty="0">
                <a:solidFill>
                  <a:srgbClr val="0078D4"/>
                </a:solidFill>
                <a:latin typeface="Segoe UI Semibold"/>
                <a:cs typeface="Segoe UI Semibold"/>
              </a:rPr>
              <a:t>Think-Pair-Share</a:t>
            </a:r>
            <a:r>
              <a:rPr sz="3600" b="1" spc="-11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7118" y="2769730"/>
            <a:ext cx="15932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60" dirty="0">
                <a:latin typeface="Segoe UI Semibold"/>
                <a:cs typeface="Segoe UI Semibold"/>
              </a:rPr>
              <a:t>IN</a:t>
            </a:r>
            <a:r>
              <a:rPr sz="1800" b="1" spc="65" dirty="0">
                <a:latin typeface="Segoe UI Semibold"/>
                <a:cs typeface="Segoe UI Semibold"/>
              </a:rPr>
              <a:t>S</a:t>
            </a:r>
            <a:r>
              <a:rPr sz="1800" b="1" spc="60" dirty="0">
                <a:latin typeface="Segoe UI Semibold"/>
                <a:cs typeface="Segoe UI Semibold"/>
              </a:rPr>
              <a:t>TRUCTION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5131" y="3546326"/>
            <a:ext cx="2218690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1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Reflect </a:t>
            </a:r>
            <a:r>
              <a:rPr sz="1800" b="1" spc="-5" dirty="0">
                <a:latin typeface="Segoe UI Semibold"/>
                <a:cs typeface="Segoe UI Semibold"/>
              </a:rPr>
              <a:t>or brainstorm  individually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130675" y="3546326"/>
            <a:ext cx="1907539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2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Pair </a:t>
            </a:r>
            <a:r>
              <a:rPr sz="1800" b="1" spc="-5" dirty="0">
                <a:latin typeface="Segoe UI Semibold"/>
                <a:cs typeface="Segoe UI Semibold"/>
              </a:rPr>
              <a:t>up or </a:t>
            </a:r>
            <a:r>
              <a:rPr sz="1800" b="1" spc="-10" dirty="0">
                <a:latin typeface="Segoe UI Semibold"/>
                <a:cs typeface="Segoe UI Semibold"/>
              </a:rPr>
              <a:t>share </a:t>
            </a:r>
            <a:r>
              <a:rPr sz="1800" b="1" spc="-5" dirty="0">
                <a:latin typeface="Segoe UI Semibold"/>
                <a:cs typeface="Segoe UI Semibold"/>
              </a:rPr>
              <a:t>in  small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groups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250" y="3546326"/>
            <a:ext cx="2282190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3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Come </a:t>
            </a:r>
            <a:r>
              <a:rPr sz="1800" b="1" spc="-10" dirty="0">
                <a:latin typeface="Segoe UI Semibold"/>
                <a:cs typeface="Segoe UI Semibold"/>
              </a:rPr>
              <a:t>back to </a:t>
            </a:r>
            <a:r>
              <a:rPr sz="1800" b="1" spc="-5" dirty="0">
                <a:latin typeface="Segoe UI Semibold"/>
                <a:cs typeface="Segoe UI Semibold"/>
              </a:rPr>
              <a:t>the  larger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each  </a:t>
            </a:r>
            <a:r>
              <a:rPr sz="1800" b="1" spc="-10" dirty="0">
                <a:latin typeface="Segoe UI Semibold"/>
                <a:cs typeface="Segoe UI Semibold"/>
              </a:rPr>
              <a:t>pair </a:t>
            </a:r>
            <a:r>
              <a:rPr sz="1800" b="1" spc="-5" dirty="0">
                <a:latin typeface="Segoe UI Semibold"/>
                <a:cs typeface="Segoe UI Semibold"/>
              </a:rPr>
              <a:t>or small group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to  share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5" dirty="0">
                <a:latin typeface="Segoe UI Semibold"/>
                <a:cs typeface="Segoe UI Semibold"/>
              </a:rPr>
              <a:t>summary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698500" y="3229352"/>
            <a:ext cx="182880" cy="18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143375" y="3229352"/>
            <a:ext cx="182879" cy="18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7600950" y="3229352"/>
            <a:ext cx="182880" cy="1828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89940" y="3314426"/>
            <a:ext cx="6902450" cy="0"/>
          </a:xfrm>
          <a:custGeom>
            <a:avLst/>
            <a:gdLst/>
            <a:ahLst/>
            <a:cxnLst/>
            <a:rect l="l" t="t" r="r" b="b"/>
            <a:pathLst>
              <a:path w="6902450">
                <a:moveTo>
                  <a:pt x="0" y="0"/>
                </a:moveTo>
                <a:lnTo>
                  <a:pt x="6902450" y="0"/>
                </a:lnTo>
              </a:path>
            </a:pathLst>
          </a:custGeom>
          <a:ln w="127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292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566991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55" dirty="0">
                <a:solidFill>
                  <a:srgbClr val="0078D4"/>
                </a:solidFill>
                <a:latin typeface="Segoe UI Semibold"/>
                <a:cs typeface="Segoe UI Semibold"/>
              </a:rPr>
              <a:t>Think-Pair-Share</a:t>
            </a:r>
            <a:r>
              <a:rPr sz="3600" b="1" spc="-11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7571" y="1282068"/>
            <a:ext cx="5695315" cy="187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40" dirty="0">
                <a:latin typeface="Calibri"/>
                <a:cs typeface="Calibri"/>
              </a:rPr>
              <a:t>Advantages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5" dirty="0">
                <a:latin typeface="Segoe UI Semibold"/>
                <a:cs typeface="Segoe UI Semibold"/>
              </a:rPr>
              <a:t>Allows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gather </a:t>
            </a:r>
            <a:r>
              <a:rPr sz="1800" b="1" spc="-5" dirty="0">
                <a:latin typeface="Segoe UI Semibold"/>
                <a:cs typeface="Segoe UI Semibold"/>
              </a:rPr>
              <a:t>their thoughts before they are  expected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discuss </a:t>
            </a:r>
            <a:r>
              <a:rPr sz="1800" b="1" spc="-5" dirty="0">
                <a:latin typeface="Segoe UI Semibold"/>
                <a:cs typeface="Segoe UI Semibold"/>
              </a:rPr>
              <a:t>topic or </a:t>
            </a:r>
            <a:r>
              <a:rPr sz="1800" b="1" spc="-10" dirty="0">
                <a:latin typeface="Segoe UI Semibold"/>
                <a:cs typeface="Segoe UI Semibold"/>
              </a:rPr>
              <a:t>prompts </a:t>
            </a:r>
            <a:r>
              <a:rPr sz="1800" b="1" spc="-5" dirty="0">
                <a:latin typeface="Segoe UI Semibold"/>
                <a:cs typeface="Segoe UI Semibold"/>
              </a:rPr>
              <a:t>with one other  </a:t>
            </a:r>
            <a:r>
              <a:rPr sz="1800" b="1" dirty="0">
                <a:latin typeface="Segoe UI Semibold"/>
                <a:cs typeface="Segoe UI Semibold"/>
              </a:rPr>
              <a:t>person and </a:t>
            </a:r>
            <a:r>
              <a:rPr sz="1800" b="1" spc="-5" dirty="0">
                <a:latin typeface="Segoe UI Semibold"/>
                <a:cs typeface="Segoe UI Semibold"/>
              </a:rPr>
              <a:t>then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larger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people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6989445" marR="5080">
              <a:lnSpc>
                <a:spcPct val="101800"/>
              </a:lnSpc>
              <a:spcBef>
                <a:spcPts val="60"/>
              </a:spcBef>
            </a:pPr>
            <a:r>
              <a:rPr spc="-10" dirty="0"/>
              <a:t>Provides </a:t>
            </a:r>
            <a:r>
              <a:rPr spc="-5" dirty="0"/>
              <a:t>ways to engage material in </a:t>
            </a:r>
            <a:r>
              <a:rPr dirty="0"/>
              <a:t>a </a:t>
            </a:r>
            <a:r>
              <a:rPr spc="10" dirty="0"/>
              <a:t>very </a:t>
            </a:r>
            <a:r>
              <a:rPr spc="-5" dirty="0"/>
              <a:t>low risk way  initially </a:t>
            </a:r>
            <a:r>
              <a:rPr dirty="0"/>
              <a:t>and gradually </a:t>
            </a:r>
            <a:r>
              <a:rPr spc="-5" dirty="0"/>
              <a:t>works up </a:t>
            </a:r>
            <a:r>
              <a:rPr spc="-10" dirty="0"/>
              <a:t>to </a:t>
            </a:r>
            <a:r>
              <a:rPr spc="-5" dirty="0"/>
              <a:t>higher risk </a:t>
            </a:r>
            <a:r>
              <a:rPr dirty="0"/>
              <a:t>by </a:t>
            </a:r>
            <a:r>
              <a:rPr spc="-5" dirty="0"/>
              <a:t>sharing  out with the larger </a:t>
            </a:r>
            <a:r>
              <a:rPr spc="-10" dirty="0"/>
              <a:t>group</a:t>
            </a:r>
          </a:p>
          <a:p>
            <a:pPr marL="6976745">
              <a:lnSpc>
                <a:spcPct val="100000"/>
              </a:lnSpc>
              <a:spcBef>
                <a:spcPts val="5"/>
              </a:spcBef>
            </a:pPr>
            <a:endParaRPr sz="1650"/>
          </a:p>
          <a:p>
            <a:pPr marL="6989445" marR="30480">
              <a:lnSpc>
                <a:spcPct val="101800"/>
              </a:lnSpc>
            </a:pPr>
            <a:r>
              <a:rPr dirty="0"/>
              <a:t>Encourages a deeper </a:t>
            </a:r>
            <a:r>
              <a:rPr spc="-5" dirty="0"/>
              <a:t>engagement with opportunities to  </a:t>
            </a:r>
            <a:r>
              <a:rPr spc="-10" dirty="0"/>
              <a:t>explore </a:t>
            </a:r>
            <a:r>
              <a:rPr spc="-30" dirty="0"/>
              <a:t>one’s </a:t>
            </a:r>
            <a:r>
              <a:rPr spc="-5" dirty="0"/>
              <a:t>own perspective </a:t>
            </a:r>
            <a:r>
              <a:rPr dirty="0"/>
              <a:t>and also be </a:t>
            </a:r>
            <a:r>
              <a:rPr spc="-10" dirty="0"/>
              <a:t>inspired </a:t>
            </a:r>
            <a:r>
              <a:rPr dirty="0"/>
              <a:t>by  </a:t>
            </a:r>
            <a:r>
              <a:rPr spc="-5" dirty="0"/>
              <a:t>other</a:t>
            </a:r>
            <a:r>
              <a:rPr spc="-10" dirty="0"/>
              <a:t> </a:t>
            </a:r>
            <a:r>
              <a:rPr spc="-5" dirty="0"/>
              <a:t>perspectives</a:t>
            </a:r>
          </a:p>
          <a:p>
            <a:pPr marL="6976745">
              <a:lnSpc>
                <a:spcPct val="100000"/>
              </a:lnSpc>
              <a:spcBef>
                <a:spcPts val="5"/>
              </a:spcBef>
            </a:pPr>
            <a:endParaRPr sz="1650"/>
          </a:p>
          <a:p>
            <a:pPr marL="6989445" marR="121920">
              <a:lnSpc>
                <a:spcPct val="101800"/>
              </a:lnSpc>
            </a:pPr>
            <a:r>
              <a:rPr spc="-5" dirty="0"/>
              <a:t>Even if </a:t>
            </a:r>
            <a:r>
              <a:rPr dirty="0"/>
              <a:t>people do </a:t>
            </a:r>
            <a:r>
              <a:rPr spc="-5" dirty="0"/>
              <a:t>not ultimately </a:t>
            </a:r>
            <a:r>
              <a:rPr dirty="0"/>
              <a:t>report </a:t>
            </a:r>
            <a:r>
              <a:rPr spc="-5" dirty="0"/>
              <a:t>out </a:t>
            </a:r>
            <a:r>
              <a:rPr dirty="0"/>
              <a:t>for </a:t>
            </a:r>
            <a:r>
              <a:rPr spc="-5" dirty="0"/>
              <a:t>the </a:t>
            </a:r>
            <a:r>
              <a:rPr spc="-35" dirty="0"/>
              <a:t>pair,  </a:t>
            </a:r>
            <a:r>
              <a:rPr spc="-5" dirty="0"/>
              <a:t>quieter </a:t>
            </a:r>
            <a:r>
              <a:rPr dirty="0"/>
              <a:t>members </a:t>
            </a:r>
            <a:r>
              <a:rPr spc="-10" dirty="0"/>
              <a:t>tend to </a:t>
            </a:r>
            <a:r>
              <a:rPr spc="-5" dirty="0"/>
              <a:t>engage in this </a:t>
            </a:r>
            <a:r>
              <a:rPr dirty="0"/>
              <a:t>activity</a:t>
            </a:r>
            <a:r>
              <a:rPr spc="-20" dirty="0"/>
              <a:t> </a:t>
            </a:r>
            <a:r>
              <a:rPr spc="-5" dirty="0"/>
              <a:t>with</a:t>
            </a:r>
          </a:p>
          <a:p>
            <a:pPr marL="6989445">
              <a:lnSpc>
                <a:spcPct val="100000"/>
              </a:lnSpc>
              <a:spcBef>
                <a:spcPts val="40"/>
              </a:spcBef>
            </a:pPr>
            <a:r>
              <a:rPr dirty="0"/>
              <a:t>a</a:t>
            </a:r>
            <a:r>
              <a:rPr spc="-5" dirty="0"/>
              <a:t> </a:t>
            </a:r>
            <a:r>
              <a:rPr dirty="0"/>
              <a:t>partner</a:t>
            </a:r>
          </a:p>
          <a:p>
            <a:pPr marL="6976745">
              <a:lnSpc>
                <a:spcPct val="100000"/>
              </a:lnSpc>
              <a:spcBef>
                <a:spcPts val="45"/>
              </a:spcBef>
            </a:pPr>
            <a:endParaRPr sz="1650"/>
          </a:p>
          <a:p>
            <a:pPr marL="6989445">
              <a:lnSpc>
                <a:spcPct val="100000"/>
              </a:lnSpc>
            </a:pPr>
            <a:r>
              <a:rPr spc="-40" dirty="0"/>
              <a:t>Tends </a:t>
            </a:r>
            <a:r>
              <a:rPr spc="-5" dirty="0"/>
              <a:t>to </a:t>
            </a:r>
            <a:r>
              <a:rPr dirty="0"/>
              <a:t>be an </a:t>
            </a:r>
            <a:r>
              <a:rPr spc="-10" dirty="0"/>
              <a:t>excellent </a:t>
            </a:r>
            <a:r>
              <a:rPr spc="-5" dirty="0"/>
              <a:t>warm up</a:t>
            </a:r>
            <a:r>
              <a:rPr spc="25" dirty="0"/>
              <a:t> </a:t>
            </a:r>
            <a:r>
              <a:rPr spc="-10" dirty="0"/>
              <a:t>exercise</a:t>
            </a:r>
          </a:p>
        </p:txBody>
      </p:sp>
    </p:spTree>
  </p:cSld>
  <p:clrMapOvr>
    <a:masterClrMapping/>
  </p:clrMapOvr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566991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55" dirty="0">
                <a:solidFill>
                  <a:srgbClr val="0078D4"/>
                </a:solidFill>
                <a:latin typeface="Segoe UI Semibold"/>
                <a:cs typeface="Segoe UI Semibold"/>
              </a:rPr>
              <a:t>Think-Pair-Share</a:t>
            </a:r>
            <a:r>
              <a:rPr sz="3600" b="1" spc="-11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7571" y="1282068"/>
            <a:ext cx="5604510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20" dirty="0">
                <a:solidFill>
                  <a:srgbClr val="FFFFFF"/>
                </a:solidFill>
                <a:latin typeface="Calibri"/>
                <a:cs typeface="Calibri"/>
              </a:rPr>
              <a:t>Limitations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Tends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longer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same number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discussion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items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136116"/>
            <a:ext cx="5753100" cy="197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Difficult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facilitators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monitor conversation in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pairs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349250">
              <a:lnSpc>
                <a:spcPct val="101800"/>
              </a:lnSpc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Potential 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interpersonal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friction,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power imbalance,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etc.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pairs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366395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May need to monitor if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few people always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tend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report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out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566991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55" dirty="0">
                <a:solidFill>
                  <a:srgbClr val="0078D4"/>
                </a:solidFill>
                <a:latin typeface="Segoe UI Semibold"/>
                <a:cs typeface="Segoe UI Semibold"/>
              </a:rPr>
              <a:t>Think-Pair-Share</a:t>
            </a:r>
            <a:r>
              <a:rPr sz="3600" b="1" spc="-11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95845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1282068"/>
            <a:ext cx="5232400" cy="134434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30" dirty="0">
                <a:solidFill>
                  <a:srgbClr val="FFFFFF"/>
                </a:solidFill>
                <a:latin typeface="Calibri"/>
                <a:cs typeface="Calibri"/>
              </a:rPr>
              <a:t>Tips</a:t>
            </a:r>
            <a:endParaRPr sz="3600" dirty="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Give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limit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full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shares</a:t>
            </a:r>
            <a:r>
              <a:rPr lang="en-US"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and give a warning when the time is up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</p:txBody>
      </p:sp>
      <p:graphicFrame>
        <p:nvGraphicFramePr>
          <p:cNvPr id="9" name="object 5">
            <a:extLst>
              <a:ext uri="{FF2B5EF4-FFF2-40B4-BE49-F238E27FC236}">
                <a16:creationId xmlns:a16="http://schemas.microsoft.com/office/drawing/2014/main" id="{E00E6685-9F44-4E5D-9829-6EF472A1E14E}"/>
              </a:ext>
            </a:extLst>
          </p:cNvPr>
          <p:cNvGraphicFramePr>
            <a:graphicFrameLocks noGrp="1"/>
          </p:cNvGraphicFramePr>
          <p:nvPr/>
        </p:nvGraphicFramePr>
        <p:xfrm>
          <a:off x="7899158" y="3501897"/>
          <a:ext cx="5588243" cy="14964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475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07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003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0440">
                <a:tc gridSpan="2">
                  <a:txBody>
                    <a:bodyPr/>
                    <a:lstStyle/>
                    <a:p>
                      <a:pPr>
                        <a:lnSpc>
                          <a:spcPts val="3685"/>
                        </a:lnSpc>
                      </a:pPr>
                      <a:r>
                        <a:rPr sz="3600" b="1" spc="15" dirty="0">
                          <a:latin typeface="Calibri"/>
                          <a:cs typeface="Calibri"/>
                        </a:rPr>
                        <a:t>“You’ll </a:t>
                      </a:r>
                      <a:r>
                        <a:rPr sz="3600" b="1" spc="105" dirty="0">
                          <a:latin typeface="Calibri"/>
                          <a:cs typeface="Calibri"/>
                        </a:rPr>
                        <a:t>each </a:t>
                      </a:r>
                      <a:r>
                        <a:rPr sz="3600" b="1" spc="80" dirty="0">
                          <a:latin typeface="Calibri"/>
                          <a:cs typeface="Calibri"/>
                        </a:rPr>
                        <a:t>have </a:t>
                      </a:r>
                      <a:r>
                        <a:rPr sz="3600" b="1" spc="155" dirty="0">
                          <a:latin typeface="Calibri"/>
                          <a:cs typeface="Calibri"/>
                        </a:rPr>
                        <a:t>5</a:t>
                      </a:r>
                      <a:r>
                        <a:rPr lang="en-US" sz="3600" b="1" spc="1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55" dirty="0">
                          <a:latin typeface="Calibri"/>
                          <a:cs typeface="Calibri"/>
                        </a:rPr>
                        <a:t>min</a:t>
                      </a:r>
                      <a:r>
                        <a:rPr sz="3600" b="1" spc="-29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10" dirty="0">
                          <a:latin typeface="Calibri"/>
                          <a:cs typeface="Calibri"/>
                        </a:rPr>
                        <a:t>to</a:t>
                      </a:r>
                      <a:endParaRPr sz="36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82041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82041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1455">
                <a:tc>
                  <a:txBody>
                    <a:bodyPr/>
                    <a:lstStyle/>
                    <a:p>
                      <a:pPr marL="191135">
                        <a:lnSpc>
                          <a:spcPts val="3960"/>
                        </a:lnSpc>
                      </a:pPr>
                      <a:r>
                        <a:rPr sz="3600" b="1" spc="15" dirty="0">
                          <a:latin typeface="Calibri"/>
                          <a:cs typeface="Calibri"/>
                        </a:rPr>
                        <a:t>share. </a:t>
                      </a:r>
                      <a:r>
                        <a:rPr lang="en-US" sz="3600" b="1" spc="15" dirty="0">
                          <a:latin typeface="Calibri"/>
                          <a:cs typeface="Calibri"/>
                        </a:rPr>
                        <a:t>I’ll give you a 30 second warning.”</a:t>
                      </a:r>
                      <a:endParaRPr sz="36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82041">
                      <a:solidFill>
                        <a:srgbClr val="FFFFFF"/>
                      </a:solidFill>
                      <a:prstDash val="solid"/>
                    </a:lnT>
                    <a:lnB w="82029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6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82041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82029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1685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Jigsaw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7118" y="2769730"/>
            <a:ext cx="15932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60" dirty="0">
                <a:latin typeface="Segoe UI Semibold"/>
                <a:cs typeface="Segoe UI Semibold"/>
              </a:rPr>
              <a:t>IN</a:t>
            </a:r>
            <a:r>
              <a:rPr sz="1800" b="1" spc="65" dirty="0">
                <a:latin typeface="Segoe UI Semibold"/>
                <a:cs typeface="Segoe UI Semibold"/>
              </a:rPr>
              <a:t>S</a:t>
            </a:r>
            <a:r>
              <a:rPr sz="1800" b="1" spc="60" dirty="0">
                <a:latin typeface="Segoe UI Semibold"/>
                <a:cs typeface="Segoe UI Semibold"/>
              </a:rPr>
              <a:t>TRUCTION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5131" y="3535657"/>
            <a:ext cx="2073910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1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Divide </a:t>
            </a:r>
            <a:r>
              <a:rPr sz="1800" b="1" spc="-10" dirty="0">
                <a:latin typeface="Segoe UI Semibold"/>
                <a:cs typeface="Segoe UI Semibold"/>
              </a:rPr>
              <a:t>your content  </a:t>
            </a:r>
            <a:r>
              <a:rPr sz="1800" b="1" spc="-5" dirty="0">
                <a:latin typeface="Segoe UI Semibold"/>
                <a:cs typeface="Segoe UI Semibold"/>
              </a:rPr>
              <a:t>into 5-6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pieces.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425444" y="3535657"/>
            <a:ext cx="1907539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2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Pair </a:t>
            </a:r>
            <a:r>
              <a:rPr sz="1800" b="1" spc="-5" dirty="0">
                <a:latin typeface="Segoe UI Semibold"/>
                <a:cs typeface="Segoe UI Semibold"/>
              </a:rPr>
              <a:t>up or </a:t>
            </a:r>
            <a:r>
              <a:rPr sz="1800" b="1" spc="-10" dirty="0">
                <a:latin typeface="Segoe UI Semibold"/>
                <a:cs typeface="Segoe UI Semibold"/>
              </a:rPr>
              <a:t>share </a:t>
            </a:r>
            <a:r>
              <a:rPr sz="1800" b="1" spc="-5" dirty="0">
                <a:latin typeface="Segoe UI Semibold"/>
                <a:cs typeface="Segoe UI Semibold"/>
              </a:rPr>
              <a:t>in  small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groups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35789" y="3535657"/>
            <a:ext cx="2240915" cy="3042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3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Divide participants  into </a:t>
            </a:r>
            <a:r>
              <a:rPr sz="1800" b="1" spc="-10" dirty="0">
                <a:latin typeface="Segoe UI Semibold"/>
                <a:cs typeface="Segoe UI Semibold"/>
              </a:rPr>
              <a:t>groups </a:t>
            </a:r>
            <a:r>
              <a:rPr sz="1800" b="1" spc="-5" dirty="0">
                <a:latin typeface="Segoe UI Semibold"/>
                <a:cs typeface="Segoe UI Semibold"/>
              </a:rPr>
              <a:t>such that  </a:t>
            </a:r>
            <a:r>
              <a:rPr sz="1800" b="1" spc="-10" dirty="0">
                <a:latin typeface="Segoe UI Semibold"/>
                <a:cs typeface="Segoe UI Semibold"/>
              </a:rPr>
              <a:t>there are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equal  number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content  </a:t>
            </a:r>
            <a:r>
              <a:rPr sz="1800" b="1" dirty="0">
                <a:latin typeface="Segoe UI Semibold"/>
                <a:cs typeface="Segoe UI Semibold"/>
              </a:rPr>
              <a:t>pieces and members  </a:t>
            </a:r>
            <a:r>
              <a:rPr sz="1800" b="1" spc="-5" dirty="0">
                <a:latin typeface="Segoe UI Semibold"/>
                <a:cs typeface="Segoe UI Semibold"/>
              </a:rPr>
              <a:t>in each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group.</a:t>
            </a:r>
            <a:endParaRPr sz="1800">
              <a:latin typeface="Segoe UI Semibold"/>
              <a:cs typeface="Segoe UI Semibold"/>
            </a:endParaRPr>
          </a:p>
          <a:p>
            <a:pPr marL="12700" marR="55245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These </a:t>
            </a:r>
            <a:r>
              <a:rPr sz="1800" b="1" spc="-10" dirty="0">
                <a:latin typeface="Segoe UI Semibold"/>
                <a:cs typeface="Segoe UI Semibold"/>
              </a:rPr>
              <a:t>are your  </a:t>
            </a:r>
            <a:r>
              <a:rPr sz="1800" b="1" spc="-5" dirty="0">
                <a:latin typeface="Segoe UI Semibold"/>
                <a:cs typeface="Segoe UI Semibold"/>
              </a:rPr>
              <a:t>“jigsaw</a:t>
            </a:r>
            <a:r>
              <a:rPr sz="1800" b="1" spc="-60" dirty="0">
                <a:latin typeface="Segoe UI Semibold"/>
                <a:cs typeface="Segoe UI Semibold"/>
              </a:rPr>
              <a:t> </a:t>
            </a:r>
            <a:r>
              <a:rPr sz="1800" b="1" spc="-30" dirty="0">
                <a:latin typeface="Segoe UI Semibold"/>
                <a:cs typeface="Segoe UI Semibold"/>
              </a:rPr>
              <a:t>groups.”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753220" y="3535657"/>
            <a:ext cx="2277110" cy="4160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4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Regroup </a:t>
            </a:r>
            <a:r>
              <a:rPr sz="1800" b="1" spc="-5" dirty="0">
                <a:latin typeface="Segoe UI Semibold"/>
                <a:cs typeface="Segoe UI Semibold"/>
              </a:rPr>
              <a:t>participants  into </a:t>
            </a:r>
            <a:r>
              <a:rPr sz="1800" b="1" spc="-15" dirty="0">
                <a:latin typeface="Segoe UI Semibold"/>
                <a:cs typeface="Segoe UI Semibold"/>
              </a:rPr>
              <a:t>“expert </a:t>
            </a:r>
            <a:r>
              <a:rPr sz="1800" b="1" spc="-10" dirty="0">
                <a:latin typeface="Segoe UI Semibold"/>
                <a:cs typeface="Segoe UI Semibold"/>
              </a:rPr>
              <a:t>groups”  where </a:t>
            </a:r>
            <a:r>
              <a:rPr sz="1800" b="1" spc="5" dirty="0">
                <a:latin typeface="Segoe UI Semibold"/>
                <a:cs typeface="Segoe UI Semibold"/>
              </a:rPr>
              <a:t>every </a:t>
            </a:r>
            <a:r>
              <a:rPr sz="1800" b="1" dirty="0">
                <a:latin typeface="Segoe UI Semibold"/>
                <a:cs typeface="Segoe UI Semibold"/>
              </a:rPr>
              <a:t>member  </a:t>
            </a:r>
            <a:r>
              <a:rPr sz="1800" b="1" spc="-5" dirty="0">
                <a:latin typeface="Segoe UI Semibold"/>
                <a:cs typeface="Segoe UI Semibold"/>
              </a:rPr>
              <a:t>has studied the same  </a:t>
            </a:r>
            <a:r>
              <a:rPr sz="1800" b="1" dirty="0">
                <a:latin typeface="Segoe UI Semibold"/>
                <a:cs typeface="Segoe UI Semibold"/>
              </a:rPr>
              <a:t>piece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content.  </a:t>
            </a:r>
            <a:r>
              <a:rPr sz="1800" b="1" spc="-5" dirty="0">
                <a:latin typeface="Segoe UI Semibold"/>
                <a:cs typeface="Segoe UI Semibold"/>
              </a:rPr>
              <a:t>Participants </a:t>
            </a:r>
            <a:r>
              <a:rPr sz="1800" b="1" dirty="0">
                <a:latin typeface="Segoe UI Semibold"/>
                <a:cs typeface="Segoe UI Semibold"/>
              </a:rPr>
              <a:t>discuss  </a:t>
            </a:r>
            <a:r>
              <a:rPr sz="1800" b="1" spc="-5" dirty="0">
                <a:latin typeface="Segoe UI Semibold"/>
                <a:cs typeface="Segoe UI Semibold"/>
              </a:rPr>
              <a:t>their understanding  with their </a:t>
            </a:r>
            <a:r>
              <a:rPr sz="1800" b="1" spc="5" dirty="0">
                <a:latin typeface="Segoe UI Semibold"/>
                <a:cs typeface="Segoe UI Semibold"/>
              </a:rPr>
              <a:t>expert 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dirty="0">
                <a:latin typeface="Segoe UI Semibold"/>
                <a:cs typeface="Segoe UI Semibold"/>
              </a:rPr>
              <a:t>and plan </a:t>
            </a:r>
            <a:r>
              <a:rPr sz="1800" b="1" spc="-5" dirty="0">
                <a:latin typeface="Segoe UI Semibold"/>
                <a:cs typeface="Segoe UI Semibold"/>
              </a:rPr>
              <a:t>how  they will present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their  content to their  jigsaw</a:t>
            </a:r>
            <a:r>
              <a:rPr sz="1800" b="1" spc="-10" dirty="0">
                <a:latin typeface="Segoe UI Semibold"/>
                <a:cs typeface="Segoe UI Semibold"/>
              </a:rPr>
              <a:t> groups.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500673" y="3535657"/>
            <a:ext cx="2288540" cy="2484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dirty="0">
                <a:latin typeface="Segoe UI Semibold"/>
                <a:cs typeface="Segoe UI Semibold"/>
              </a:rPr>
              <a:t>5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80"/>
              </a:spcBef>
            </a:pPr>
            <a:r>
              <a:rPr sz="1800" b="1" spc="-5" dirty="0">
                <a:latin typeface="Segoe UI Semibold"/>
                <a:cs typeface="Segoe UI Semibold"/>
              </a:rPr>
              <a:t>Participants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return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their jigsaw </a:t>
            </a:r>
            <a:r>
              <a:rPr sz="1800" b="1" spc="-10" dirty="0">
                <a:latin typeface="Segoe UI Semibold"/>
                <a:cs typeface="Segoe UI Semibold"/>
              </a:rPr>
              <a:t>groups 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turns  </a:t>
            </a:r>
            <a:r>
              <a:rPr sz="1800" b="1" spc="-10" dirty="0">
                <a:latin typeface="Segoe UI Semibold"/>
                <a:cs typeface="Segoe UI Semibold"/>
              </a:rPr>
              <a:t>presenting </a:t>
            </a:r>
            <a:r>
              <a:rPr sz="1800" b="1" spc="-5" dirty="0">
                <a:latin typeface="Segoe UI Semibold"/>
                <a:cs typeface="Segoe UI Semibold"/>
              </a:rPr>
              <a:t>their </a:t>
            </a:r>
            <a:r>
              <a:rPr sz="1800" b="1" dirty="0">
                <a:latin typeface="Segoe UI Semibold"/>
                <a:cs typeface="Segoe UI Semibold"/>
              </a:rPr>
              <a:t>piece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content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to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group.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3438144" y="3218685"/>
            <a:ext cx="182879" cy="18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98500" y="3218685"/>
            <a:ext cx="182880" cy="18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948489" y="3218685"/>
            <a:ext cx="182879" cy="182879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513375" y="3218685"/>
            <a:ext cx="182880" cy="1828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8765920" y="3218685"/>
            <a:ext cx="182880" cy="182879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89940" y="3310111"/>
            <a:ext cx="10808970" cy="0"/>
          </a:xfrm>
          <a:custGeom>
            <a:avLst/>
            <a:gdLst/>
            <a:ahLst/>
            <a:cxnLst/>
            <a:rect l="l" t="t" r="r" b="b"/>
            <a:pathLst>
              <a:path w="10808970">
                <a:moveTo>
                  <a:pt x="0" y="0"/>
                </a:moveTo>
                <a:lnTo>
                  <a:pt x="10808525" y="0"/>
                </a:lnTo>
              </a:path>
            </a:pathLst>
          </a:custGeom>
          <a:ln w="12700">
            <a:solidFill>
              <a:srgbClr val="0078D4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296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1271130"/>
            <a:ext cx="1685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Formats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Jigsaw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77571" y="1282068"/>
            <a:ext cx="24282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204" dirty="0">
                <a:solidFill>
                  <a:srgbClr val="000000"/>
                </a:solidFill>
                <a:latin typeface="Calibri"/>
                <a:cs typeface="Calibri"/>
              </a:rPr>
              <a:t>Ad</a:t>
            </a:r>
            <a:r>
              <a:rPr sz="3600" b="1" spc="80" dirty="0">
                <a:solidFill>
                  <a:srgbClr val="000000"/>
                </a:solidFill>
                <a:latin typeface="Calibri"/>
                <a:cs typeface="Calibri"/>
              </a:rPr>
              <a:t>v</a:t>
            </a:r>
            <a:r>
              <a:rPr sz="3600" b="1" spc="130" dirty="0">
                <a:solidFill>
                  <a:srgbClr val="000000"/>
                </a:solidFill>
                <a:latin typeface="Calibri"/>
                <a:cs typeface="Calibri"/>
              </a:rPr>
              <a:t>antages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2298068"/>
            <a:ext cx="5527040" cy="36525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Participants </a:t>
            </a:r>
            <a:r>
              <a:rPr sz="1800" b="1" dirty="0">
                <a:latin typeface="Segoe UI Semibold"/>
                <a:cs typeface="Segoe UI Semibold"/>
              </a:rPr>
              <a:t>get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5" dirty="0">
                <a:latin typeface="Segoe UI Semibold"/>
                <a:cs typeface="Segoe UI Semibold"/>
              </a:rPr>
              <a:t>take </a:t>
            </a:r>
            <a:r>
              <a:rPr sz="1800" b="1" spc="-5" dirty="0">
                <a:latin typeface="Segoe UI Semibold"/>
                <a:cs typeface="Segoe UI Semibold"/>
              </a:rPr>
              <a:t>ownership </a:t>
            </a:r>
            <a:r>
              <a:rPr sz="1800" b="1" spc="-10" dirty="0">
                <a:latin typeface="Segoe UI Semibold"/>
                <a:cs typeface="Segoe UI Semibold"/>
              </a:rPr>
              <a:t>over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component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content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5024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responsibility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teaching </a:t>
            </a:r>
            <a:r>
              <a:rPr sz="1800" b="1" spc="-5" dirty="0">
                <a:latin typeface="Segoe UI Semibold"/>
                <a:cs typeface="Segoe UI Semibold"/>
              </a:rPr>
              <a:t>others </a:t>
            </a:r>
            <a:r>
              <a:rPr sz="1800" b="1" spc="-10" dirty="0">
                <a:latin typeface="Segoe UI Semibold"/>
                <a:cs typeface="Segoe UI Semibold"/>
              </a:rPr>
              <a:t>motivates  </a:t>
            </a:r>
            <a:r>
              <a:rPr sz="1800" b="1" spc="-5" dirty="0">
                <a:latin typeface="Segoe UI Semibold"/>
                <a:cs typeface="Segoe UI Semibold"/>
              </a:rPr>
              <a:t>close</a:t>
            </a:r>
            <a:r>
              <a:rPr sz="1800" b="1" spc="-10" dirty="0">
                <a:latin typeface="Segoe UI Semibold"/>
                <a:cs typeface="Segoe UI Semibold"/>
              </a:rPr>
              <a:t> reading</a:t>
            </a:r>
            <a:endParaRPr sz="1800">
              <a:latin typeface="Segoe UI Semibold"/>
              <a:cs typeface="Segoe UI Semibold"/>
            </a:endParaRPr>
          </a:p>
          <a:p>
            <a:pPr marL="12700" marR="295910">
              <a:lnSpc>
                <a:spcPct val="203700"/>
              </a:lnSpc>
            </a:pPr>
            <a:r>
              <a:rPr sz="1800" b="1" spc="-5" dirty="0">
                <a:latin typeface="Segoe UI Semibold"/>
                <a:cs typeface="Segoe UI Semibold"/>
              </a:rPr>
              <a:t>Incorporates </a:t>
            </a:r>
            <a:r>
              <a:rPr sz="1800" b="1" dirty="0">
                <a:latin typeface="Segoe UI Semibold"/>
                <a:cs typeface="Segoe UI Semibold"/>
              </a:rPr>
              <a:t>both </a:t>
            </a:r>
            <a:r>
              <a:rPr sz="1800" b="1" spc="-5" dirty="0">
                <a:latin typeface="Segoe UI Semibold"/>
                <a:cs typeface="Segoe UI Semibold"/>
              </a:rPr>
              <a:t>individual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group </a:t>
            </a:r>
            <a:r>
              <a:rPr sz="1800" b="1" spc="-10" dirty="0">
                <a:latin typeface="Segoe UI Semibold"/>
                <a:cs typeface="Segoe UI Semibold"/>
              </a:rPr>
              <a:t>work  </a:t>
            </a:r>
            <a:r>
              <a:rPr sz="1800" b="1" spc="-5" dirty="0">
                <a:latin typeface="Segoe UI Semibold"/>
                <a:cs typeface="Segoe UI Semibold"/>
              </a:rPr>
              <a:t>Even if </a:t>
            </a:r>
            <a:r>
              <a:rPr sz="1800" b="1" dirty="0">
                <a:latin typeface="Segoe UI Semibold"/>
                <a:cs typeface="Segoe UI Semibold"/>
              </a:rPr>
              <a:t>people do </a:t>
            </a:r>
            <a:r>
              <a:rPr sz="1800" b="1" spc="-5" dirty="0">
                <a:latin typeface="Segoe UI Semibold"/>
                <a:cs typeface="Segoe UI Semibold"/>
              </a:rPr>
              <a:t>not ultimately </a:t>
            </a:r>
            <a:r>
              <a:rPr sz="1800" b="1" dirty="0">
                <a:latin typeface="Segoe UI Semibold"/>
                <a:cs typeface="Segoe UI Semibold"/>
              </a:rPr>
              <a:t>report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for</a:t>
            </a:r>
            <a:r>
              <a:rPr sz="1800" b="1" spc="-7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endParaRPr sz="1800">
              <a:latin typeface="Segoe UI Semibold"/>
              <a:cs typeface="Segoe UI Semibold"/>
            </a:endParaRPr>
          </a:p>
          <a:p>
            <a:pPr marL="12700" marR="85090">
              <a:lnSpc>
                <a:spcPct val="101800"/>
              </a:lnSpc>
            </a:pPr>
            <a:r>
              <a:rPr sz="1800" b="1" spc="-35" dirty="0">
                <a:latin typeface="Segoe UI Semibold"/>
                <a:cs typeface="Segoe UI Semibold"/>
              </a:rPr>
              <a:t>pair, </a:t>
            </a:r>
            <a:r>
              <a:rPr sz="1800" b="1" spc="-5" dirty="0">
                <a:latin typeface="Segoe UI Semibold"/>
                <a:cs typeface="Segoe UI Semibold"/>
              </a:rPr>
              <a:t>quieter </a:t>
            </a:r>
            <a:r>
              <a:rPr sz="1800" b="1" dirty="0">
                <a:latin typeface="Segoe UI Semibold"/>
                <a:cs typeface="Segoe UI Semibold"/>
              </a:rPr>
              <a:t>members </a:t>
            </a:r>
            <a:r>
              <a:rPr sz="1800" b="1" spc="-10" dirty="0">
                <a:latin typeface="Segoe UI Semibold"/>
                <a:cs typeface="Segoe UI Semibold"/>
              </a:rPr>
              <a:t>tend to </a:t>
            </a:r>
            <a:r>
              <a:rPr sz="1800" b="1" spc="-5" dirty="0">
                <a:latin typeface="Segoe UI Semibold"/>
                <a:cs typeface="Segoe UI Semibold"/>
              </a:rPr>
              <a:t>engage in this </a:t>
            </a:r>
            <a:r>
              <a:rPr sz="1800" b="1" dirty="0">
                <a:latin typeface="Segoe UI Semibold"/>
                <a:cs typeface="Segoe UI Semibold"/>
              </a:rPr>
              <a:t>activity  </a:t>
            </a:r>
            <a:r>
              <a:rPr sz="1800" b="1" spc="-5" dirty="0">
                <a:latin typeface="Segoe UI Semibold"/>
                <a:cs typeface="Segoe UI Semibold"/>
              </a:rPr>
              <a:t>with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partner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spc="-40" dirty="0">
                <a:latin typeface="Segoe UI Semibold"/>
                <a:cs typeface="Segoe UI Semibold"/>
              </a:rPr>
              <a:t>Tends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an </a:t>
            </a:r>
            <a:r>
              <a:rPr sz="1800" b="1" spc="-10" dirty="0">
                <a:latin typeface="Segoe UI Semibold"/>
                <a:cs typeface="Segoe UI Semibold"/>
              </a:rPr>
              <a:t>excellent </a:t>
            </a:r>
            <a:r>
              <a:rPr sz="1800" b="1" spc="-5" dirty="0">
                <a:latin typeface="Segoe UI Semibold"/>
                <a:cs typeface="Segoe UI Semibold"/>
              </a:rPr>
              <a:t>warm up</a:t>
            </a:r>
            <a:r>
              <a:rPr sz="1800" b="1" spc="2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exercise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1271130"/>
            <a:ext cx="1685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Formats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Jigsaw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77571" y="1282068"/>
            <a:ext cx="23145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20" dirty="0">
                <a:latin typeface="Calibri"/>
                <a:cs typeface="Calibri"/>
              </a:rPr>
              <a:t>Limitations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2298068"/>
            <a:ext cx="4861560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 determine what is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concepts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missed by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students  without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intervention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4897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participants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relies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  communication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knowledge by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8869680" y="2871216"/>
            <a:ext cx="4224655" cy="4083050"/>
          </a:xfrm>
          <a:custGeom>
            <a:avLst/>
            <a:gdLst/>
            <a:ahLst/>
            <a:cxnLst/>
            <a:rect l="l" t="t" r="r" b="b"/>
            <a:pathLst>
              <a:path w="4224655" h="4083050">
                <a:moveTo>
                  <a:pt x="4224528" y="0"/>
                </a:moveTo>
                <a:lnTo>
                  <a:pt x="0" y="0"/>
                </a:lnTo>
                <a:lnTo>
                  <a:pt x="0" y="4082440"/>
                </a:lnTo>
                <a:lnTo>
                  <a:pt x="4224528" y="4082440"/>
                </a:lnTo>
                <a:lnTo>
                  <a:pt x="4224528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869680" y="2871216"/>
            <a:ext cx="4223651" cy="306056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1271130"/>
            <a:ext cx="168592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Formats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Jigsaw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877571" y="1282068"/>
            <a:ext cx="86042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30" dirty="0">
                <a:latin typeface="Calibri"/>
                <a:cs typeface="Calibri"/>
              </a:rPr>
              <a:t>Tips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77571" y="2069468"/>
            <a:ext cx="262445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2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Watch </a:t>
            </a:r>
            <a:r>
              <a:rPr sz="1800" b="1" u="heavy" spc="-5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video</a:t>
            </a:r>
            <a:r>
              <a:rPr sz="1800" b="1" u="heavy" spc="-60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sz="1800" b="1" u="heavy" spc="-5" dirty="0">
                <a:solidFill>
                  <a:schemeClr val="bg1"/>
                </a:solidFill>
                <a:uFill>
                  <a:solidFill>
                    <a:srgbClr val="FFFFFF"/>
                  </a:solidFill>
                </a:uFill>
                <a:latin typeface="Segoe UI Semibold"/>
                <a:cs typeface="Segoe UI Semibol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tutorial.</a:t>
            </a:r>
            <a:endParaRPr sz="18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69680" y="6090192"/>
            <a:ext cx="4224655" cy="5499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212090">
              <a:lnSpc>
                <a:spcPts val="2039"/>
              </a:lnSpc>
              <a:spcBef>
                <a:spcPts val="135"/>
              </a:spcBef>
            </a:pPr>
            <a:r>
              <a:rPr sz="1750" b="1" spc="10" dirty="0">
                <a:latin typeface="Segoe UI Semibold"/>
                <a:cs typeface="Segoe UI Semibold"/>
              </a:rPr>
              <a:t>What</a:t>
            </a:r>
            <a:r>
              <a:rPr sz="1750" b="1" spc="-15" dirty="0">
                <a:latin typeface="Segoe UI Semibold"/>
                <a:cs typeface="Segoe UI Semibold"/>
              </a:rPr>
              <a:t> </a:t>
            </a:r>
            <a:r>
              <a:rPr sz="1750" b="1" dirty="0">
                <a:latin typeface="Segoe UI Semibold"/>
                <a:cs typeface="Segoe UI Semibold"/>
              </a:rPr>
              <a:t>is</a:t>
            </a:r>
            <a:endParaRPr sz="1750">
              <a:latin typeface="Segoe UI Semibold"/>
              <a:cs typeface="Segoe UI Semibold"/>
            </a:endParaRPr>
          </a:p>
          <a:p>
            <a:pPr marL="212090">
              <a:lnSpc>
                <a:spcPts val="2039"/>
              </a:lnSpc>
            </a:pPr>
            <a:r>
              <a:rPr sz="1750" b="1" spc="5" dirty="0">
                <a:latin typeface="Segoe UI Semibold"/>
                <a:cs typeface="Segoe UI Semibold"/>
              </a:rPr>
              <a:t>Jigsaw</a:t>
            </a:r>
            <a:r>
              <a:rPr sz="1750" b="1" spc="-15" dirty="0">
                <a:latin typeface="Segoe UI Semibold"/>
                <a:cs typeface="Segoe UI Semibold"/>
              </a:rPr>
              <a:t> </a:t>
            </a:r>
            <a:r>
              <a:rPr sz="1750" b="1" spc="10" dirty="0">
                <a:latin typeface="Segoe UI Semibold"/>
                <a:cs typeface="Segoe UI Semibold"/>
              </a:rPr>
              <a:t>Method?</a:t>
            </a:r>
            <a:endParaRPr sz="175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10744004" y="4169670"/>
            <a:ext cx="559435" cy="643255"/>
          </a:xfrm>
          <a:custGeom>
            <a:avLst/>
            <a:gdLst/>
            <a:ahLst/>
            <a:cxnLst/>
            <a:rect l="l" t="t" r="r" b="b"/>
            <a:pathLst>
              <a:path w="559434" h="643254">
                <a:moveTo>
                  <a:pt x="0" y="0"/>
                </a:moveTo>
                <a:lnTo>
                  <a:pt x="0" y="642772"/>
                </a:lnTo>
                <a:lnTo>
                  <a:pt x="559028" y="321386"/>
                </a:lnTo>
                <a:lnTo>
                  <a:pt x="0" y="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299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895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Why did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we </a:t>
            </a:r>
            <a:r>
              <a:rPr sz="36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create</a:t>
            </a:r>
            <a:r>
              <a:rPr sz="3600" b="1" spc="-17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this?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2058530"/>
            <a:ext cx="5575935" cy="22555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Improving the </a:t>
            </a:r>
            <a:r>
              <a:rPr sz="1800" b="1" spc="-10" dirty="0">
                <a:latin typeface="Segoe UI Semibold"/>
                <a:cs typeface="Segoe UI Semibold"/>
              </a:rPr>
              <a:t>effectiveness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peer </a:t>
            </a:r>
            <a:r>
              <a:rPr sz="1800" b="1" spc="-5" dirty="0">
                <a:latin typeface="Segoe UI Semibold"/>
                <a:cs typeface="Segoe UI Semibold"/>
              </a:rPr>
              <a:t>mentors can  help encourage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learners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succeed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have  </a:t>
            </a:r>
            <a:r>
              <a:rPr sz="1800" b="1" spc="-5" dirty="0">
                <a:latin typeface="Segoe UI Semibold"/>
                <a:cs typeface="Segoe UI Semibold"/>
              </a:rPr>
              <a:t>the capacity to advance. </a:t>
            </a:r>
            <a:r>
              <a:rPr sz="1800" b="1" spc="-15" dirty="0">
                <a:latin typeface="Segoe UI Semibold"/>
                <a:cs typeface="Segoe UI Semibold"/>
              </a:rPr>
              <a:t>Research </a:t>
            </a:r>
            <a:r>
              <a:rPr sz="1800" b="1" spc="-5" dirty="0">
                <a:latin typeface="Segoe UI Semibold"/>
                <a:cs typeface="Segoe UI Semibold"/>
              </a:rPr>
              <a:t>demonstrates that  the power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mentoring initiative </a:t>
            </a:r>
            <a:r>
              <a:rPr sz="1800" b="1" spc="-10" dirty="0">
                <a:latin typeface="Segoe UI Semibold"/>
                <a:cs typeface="Segoe UI Semibold"/>
              </a:rPr>
              <a:t>increases </a:t>
            </a:r>
            <a:r>
              <a:rPr sz="1800" b="1" spc="-5" dirty="0">
                <a:latin typeface="Segoe UI Semibold"/>
                <a:cs typeface="Segoe UI Semibold"/>
              </a:rPr>
              <a:t>when  mentors </a:t>
            </a:r>
            <a:r>
              <a:rPr sz="1800" b="1" spc="-10" dirty="0">
                <a:latin typeface="Segoe UI Semibold"/>
                <a:cs typeface="Segoe UI Semibold"/>
              </a:rPr>
              <a:t>are prepared through </a:t>
            </a:r>
            <a:r>
              <a:rPr sz="1800" b="1" dirty="0">
                <a:latin typeface="Segoe UI Semibold"/>
                <a:cs typeface="Segoe UI Semibold"/>
              </a:rPr>
              <a:t>guided </a:t>
            </a:r>
            <a:r>
              <a:rPr sz="1800" b="1" spc="-5" dirty="0">
                <a:latin typeface="Segoe UI Semibold"/>
                <a:cs typeface="Segoe UI Semibold"/>
              </a:rPr>
              <a:t>understanding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their </a:t>
            </a:r>
            <a:r>
              <a:rPr sz="1800" b="1" spc="-10" dirty="0">
                <a:latin typeface="Segoe UI Semibold"/>
                <a:cs typeface="Segoe UI Semibold"/>
              </a:rPr>
              <a:t>role, </a:t>
            </a:r>
            <a:r>
              <a:rPr sz="1800" b="1" spc="-5" dirty="0">
                <a:latin typeface="Segoe UI Semibold"/>
                <a:cs typeface="Segoe UI Semibold"/>
              </a:rPr>
              <a:t>dedicated time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build </a:t>
            </a:r>
            <a:r>
              <a:rPr sz="1800" b="1" spc="-10" dirty="0">
                <a:latin typeface="Segoe UI Semibold"/>
                <a:cs typeface="Segoe UI Semibold"/>
              </a:rPr>
              <a:t>relevant  </a:t>
            </a:r>
            <a:r>
              <a:rPr sz="1800" b="1" dirty="0">
                <a:latin typeface="Segoe UI Semibold"/>
                <a:cs typeface="Segoe UI Semibold"/>
              </a:rPr>
              <a:t>knowledge and </a:t>
            </a:r>
            <a:r>
              <a:rPr sz="1800" b="1" spc="-5" dirty="0">
                <a:latin typeface="Segoe UI Semibold"/>
                <a:cs typeface="Segoe UI Semibold"/>
              </a:rPr>
              <a:t>skill,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engaged </a:t>
            </a:r>
            <a:r>
              <a:rPr sz="1800" b="1" dirty="0">
                <a:latin typeface="Segoe UI Semibold"/>
                <a:cs typeface="Segoe UI Semibold"/>
              </a:rPr>
              <a:t>practice </a:t>
            </a:r>
            <a:r>
              <a:rPr sz="1800" b="1" spc="-5" dirty="0">
                <a:latin typeface="Segoe UI Semibold"/>
                <a:cs typeface="Segoe UI Semibold"/>
              </a:rPr>
              <a:t>sessions  with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5" dirty="0">
                <a:latin typeface="Segoe UI Semibold"/>
                <a:cs typeface="Segoe UI Semibold"/>
              </a:rPr>
              <a:t>feedback.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2900" y="0"/>
            <a:ext cx="7317740" cy="8229600"/>
          </a:xfrm>
          <a:custGeom>
            <a:avLst/>
            <a:gdLst/>
            <a:ahLst/>
            <a:cxnLst/>
            <a:rect l="l" t="t" r="r" b="b"/>
            <a:pathLst>
              <a:path w="7317740" h="8229600">
                <a:moveTo>
                  <a:pt x="0" y="8229600"/>
                </a:moveTo>
                <a:lnTo>
                  <a:pt x="7317498" y="8229600"/>
                </a:lnTo>
                <a:lnTo>
                  <a:pt x="7317498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5" name="object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068464"/>
              </p:ext>
            </p:extLst>
          </p:nvPr>
        </p:nvGraphicFramePr>
        <p:xfrm>
          <a:off x="7677150" y="1382407"/>
          <a:ext cx="6313803" cy="253796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35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819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75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9783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4449">
                <a:tc gridSpan="3">
                  <a:txBody>
                    <a:bodyPr/>
                    <a:lstStyle/>
                    <a:p>
                      <a:pPr marL="50800">
                        <a:lnSpc>
                          <a:spcPts val="3545"/>
                        </a:lnSpc>
                      </a:pP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Improving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the</a:t>
                      </a:r>
                      <a:r>
                        <a:rPr sz="3600" b="1" spc="-6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3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effectiveness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099">
                <a:tc gridSpan="4">
                  <a:txBody>
                    <a:bodyPr/>
                    <a:lstStyle/>
                    <a:p>
                      <a:pPr marL="50800">
                        <a:lnSpc>
                          <a:spcPts val="3650"/>
                        </a:lnSpc>
                      </a:pPr>
                      <a:r>
                        <a:rPr sz="3600" b="1" spc="-4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of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your </a:t>
                      </a:r>
                      <a:r>
                        <a:rPr sz="36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peer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mentors </a:t>
                      </a:r>
                      <a:r>
                        <a:rPr sz="36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can</a:t>
                      </a:r>
                      <a:r>
                        <a:rPr sz="3600" b="1" spc="-15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help</a:t>
                      </a:r>
                      <a:endParaRPr sz="3600" dirty="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092">
                <a:tc gridSpan="2">
                  <a:txBody>
                    <a:bodyPr/>
                    <a:lstStyle/>
                    <a:p>
                      <a:pPr marL="50800">
                        <a:lnSpc>
                          <a:spcPts val="3610"/>
                        </a:lnSpc>
                      </a:pP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encourage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your </a:t>
                      </a:r>
                      <a:r>
                        <a:rPr sz="36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learners</a:t>
                      </a:r>
                      <a:r>
                        <a:rPr sz="3600" b="1" spc="-13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to</a:t>
                      </a:r>
                      <a:endParaRPr sz="3600" dirty="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7994">
                <a:tc gridSpan="4">
                  <a:txBody>
                    <a:bodyPr/>
                    <a:lstStyle/>
                    <a:p>
                      <a:pPr marL="50800">
                        <a:lnSpc>
                          <a:spcPts val="3570"/>
                        </a:lnSpc>
                      </a:pP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succeed </a:t>
                      </a:r>
                      <a:r>
                        <a:rPr sz="36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and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have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the</a:t>
                      </a:r>
                      <a:r>
                        <a:rPr sz="3600" b="1" spc="-1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3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capacity</a:t>
                      </a:r>
                      <a:endParaRPr sz="3600" dirty="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9332">
                <a:tc>
                  <a:txBody>
                    <a:bodyPr/>
                    <a:lstStyle/>
                    <a:p>
                      <a:pPr marL="50800">
                        <a:lnSpc>
                          <a:spcPts val="3490"/>
                        </a:lnSpc>
                      </a:pP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to</a:t>
                      </a:r>
                      <a:r>
                        <a:rPr sz="3600" b="1" spc="-10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3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advance.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243A5E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2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244649" y="5399434"/>
            <a:ext cx="1411605" cy="1588135"/>
          </a:xfrm>
          <a:custGeom>
            <a:avLst/>
            <a:gdLst/>
            <a:ahLst/>
            <a:cxnLst/>
            <a:rect l="l" t="t" r="r" b="b"/>
            <a:pathLst>
              <a:path w="1411605" h="1588134">
                <a:moveTo>
                  <a:pt x="308736" y="1587779"/>
                </a:moveTo>
                <a:lnTo>
                  <a:pt x="282066" y="1403828"/>
                </a:lnTo>
                <a:lnTo>
                  <a:pt x="223392" y="1257149"/>
                </a:lnTo>
                <a:lnTo>
                  <a:pt x="164718" y="1160088"/>
                </a:lnTo>
                <a:lnTo>
                  <a:pt x="138048" y="1124991"/>
                </a:lnTo>
                <a:lnTo>
                  <a:pt x="110466" y="1084908"/>
                </a:lnTo>
                <a:lnTo>
                  <a:pt x="85640" y="1042893"/>
                </a:lnTo>
                <a:lnTo>
                  <a:pt x="63701" y="999078"/>
                </a:lnTo>
                <a:lnTo>
                  <a:pt x="44780" y="953592"/>
                </a:lnTo>
                <a:lnTo>
                  <a:pt x="29006" y="906566"/>
                </a:lnTo>
                <a:lnTo>
                  <a:pt x="16511" y="858131"/>
                </a:lnTo>
                <a:lnTo>
                  <a:pt x="7425" y="808417"/>
                </a:lnTo>
                <a:lnTo>
                  <a:pt x="1878" y="757555"/>
                </a:lnTo>
                <a:lnTo>
                  <a:pt x="0" y="705675"/>
                </a:lnTo>
                <a:lnTo>
                  <a:pt x="1628" y="657360"/>
                </a:lnTo>
                <a:lnTo>
                  <a:pt x="6442" y="609918"/>
                </a:lnTo>
                <a:lnTo>
                  <a:pt x="14337" y="563456"/>
                </a:lnTo>
                <a:lnTo>
                  <a:pt x="25208" y="518077"/>
                </a:lnTo>
                <a:lnTo>
                  <a:pt x="38949" y="473888"/>
                </a:lnTo>
                <a:lnTo>
                  <a:pt x="55456" y="430993"/>
                </a:lnTo>
                <a:lnTo>
                  <a:pt x="74624" y="389497"/>
                </a:lnTo>
                <a:lnTo>
                  <a:pt x="96347" y="349505"/>
                </a:lnTo>
                <a:lnTo>
                  <a:pt x="120520" y="311123"/>
                </a:lnTo>
                <a:lnTo>
                  <a:pt x="147039" y="274456"/>
                </a:lnTo>
                <a:lnTo>
                  <a:pt x="175797" y="239608"/>
                </a:lnTo>
                <a:lnTo>
                  <a:pt x="206690" y="206686"/>
                </a:lnTo>
                <a:lnTo>
                  <a:pt x="239614" y="175793"/>
                </a:lnTo>
                <a:lnTo>
                  <a:pt x="274462" y="147035"/>
                </a:lnTo>
                <a:lnTo>
                  <a:pt x="311129" y="120517"/>
                </a:lnTo>
                <a:lnTo>
                  <a:pt x="349511" y="96344"/>
                </a:lnTo>
                <a:lnTo>
                  <a:pt x="389502" y="74622"/>
                </a:lnTo>
                <a:lnTo>
                  <a:pt x="430998" y="55454"/>
                </a:lnTo>
                <a:lnTo>
                  <a:pt x="473893" y="38948"/>
                </a:lnTo>
                <a:lnTo>
                  <a:pt x="518082" y="25207"/>
                </a:lnTo>
                <a:lnTo>
                  <a:pt x="563459" y="14336"/>
                </a:lnTo>
                <a:lnTo>
                  <a:pt x="609921" y="6441"/>
                </a:lnTo>
                <a:lnTo>
                  <a:pt x="657361" y="1627"/>
                </a:lnTo>
                <a:lnTo>
                  <a:pt x="705675" y="0"/>
                </a:lnTo>
                <a:lnTo>
                  <a:pt x="753990" y="1627"/>
                </a:lnTo>
                <a:lnTo>
                  <a:pt x="801432" y="6441"/>
                </a:lnTo>
                <a:lnTo>
                  <a:pt x="847895" y="14336"/>
                </a:lnTo>
                <a:lnTo>
                  <a:pt x="893274" y="25207"/>
                </a:lnTo>
                <a:lnTo>
                  <a:pt x="937464" y="38948"/>
                </a:lnTo>
                <a:lnTo>
                  <a:pt x="980359" y="55454"/>
                </a:lnTo>
                <a:lnTo>
                  <a:pt x="1021856" y="74622"/>
                </a:lnTo>
                <a:lnTo>
                  <a:pt x="1061848" y="96344"/>
                </a:lnTo>
                <a:lnTo>
                  <a:pt x="1100231" y="120517"/>
                </a:lnTo>
                <a:lnTo>
                  <a:pt x="1136899" y="147035"/>
                </a:lnTo>
                <a:lnTo>
                  <a:pt x="1171747" y="175793"/>
                </a:lnTo>
                <a:lnTo>
                  <a:pt x="1204671" y="206686"/>
                </a:lnTo>
                <a:lnTo>
                  <a:pt x="1235564" y="239608"/>
                </a:lnTo>
                <a:lnTo>
                  <a:pt x="1264323" y="274456"/>
                </a:lnTo>
                <a:lnTo>
                  <a:pt x="1290842" y="311123"/>
                </a:lnTo>
                <a:lnTo>
                  <a:pt x="1315015" y="349505"/>
                </a:lnTo>
                <a:lnTo>
                  <a:pt x="1336739" y="389497"/>
                </a:lnTo>
                <a:lnTo>
                  <a:pt x="1355906" y="430993"/>
                </a:lnTo>
                <a:lnTo>
                  <a:pt x="1372414" y="473888"/>
                </a:lnTo>
                <a:lnTo>
                  <a:pt x="1386155" y="518077"/>
                </a:lnTo>
                <a:lnTo>
                  <a:pt x="1397026" y="563456"/>
                </a:lnTo>
                <a:lnTo>
                  <a:pt x="1404921" y="609918"/>
                </a:lnTo>
                <a:lnTo>
                  <a:pt x="1409735" y="657360"/>
                </a:lnTo>
                <a:lnTo>
                  <a:pt x="1411363" y="705675"/>
                </a:lnTo>
                <a:lnTo>
                  <a:pt x="1409567" y="756403"/>
                </a:lnTo>
                <a:lnTo>
                  <a:pt x="1404262" y="806161"/>
                </a:lnTo>
                <a:lnTo>
                  <a:pt x="1395568" y="854827"/>
                </a:lnTo>
                <a:lnTo>
                  <a:pt x="1383609" y="902279"/>
                </a:lnTo>
                <a:lnTo>
                  <a:pt x="1368506" y="948396"/>
                </a:lnTo>
                <a:lnTo>
                  <a:pt x="1350383" y="993056"/>
                </a:lnTo>
                <a:lnTo>
                  <a:pt x="1329360" y="1036138"/>
                </a:lnTo>
                <a:lnTo>
                  <a:pt x="1305560" y="1077519"/>
                </a:lnTo>
                <a:lnTo>
                  <a:pt x="1279105" y="1117079"/>
                </a:lnTo>
                <a:lnTo>
                  <a:pt x="1151579" y="1289961"/>
                </a:lnTo>
                <a:lnTo>
                  <a:pt x="1086092" y="1396620"/>
                </a:lnTo>
                <a:lnTo>
                  <a:pt x="1061966" y="1481183"/>
                </a:lnTo>
                <a:lnTo>
                  <a:pt x="1058519" y="1587779"/>
                </a:lnTo>
              </a:path>
            </a:pathLst>
          </a:custGeom>
          <a:ln w="38100">
            <a:solidFill>
              <a:srgbClr val="243A5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406370" y="6987213"/>
            <a:ext cx="1043940" cy="0"/>
          </a:xfrm>
          <a:custGeom>
            <a:avLst/>
            <a:gdLst/>
            <a:ahLst/>
            <a:cxnLst/>
            <a:rect l="l" t="t" r="r" b="b"/>
            <a:pathLst>
              <a:path w="1043940">
                <a:moveTo>
                  <a:pt x="0" y="0"/>
                </a:moveTo>
                <a:lnTo>
                  <a:pt x="1043813" y="0"/>
                </a:lnTo>
              </a:path>
            </a:pathLst>
          </a:custGeom>
          <a:ln w="38100">
            <a:solidFill>
              <a:srgbClr val="243A5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435771" y="7251830"/>
            <a:ext cx="985519" cy="0"/>
          </a:xfrm>
          <a:custGeom>
            <a:avLst/>
            <a:gdLst/>
            <a:ahLst/>
            <a:cxnLst/>
            <a:rect l="l" t="t" r="r" b="b"/>
            <a:pathLst>
              <a:path w="985519">
                <a:moveTo>
                  <a:pt x="0" y="0"/>
                </a:moveTo>
                <a:lnTo>
                  <a:pt x="985011" y="0"/>
                </a:lnTo>
              </a:path>
            </a:pathLst>
          </a:custGeom>
          <a:ln w="38100">
            <a:solidFill>
              <a:srgbClr val="243A5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553386" y="7516460"/>
            <a:ext cx="749935" cy="0"/>
          </a:xfrm>
          <a:custGeom>
            <a:avLst/>
            <a:gdLst/>
            <a:ahLst/>
            <a:cxnLst/>
            <a:rect l="l" t="t" r="r" b="b"/>
            <a:pathLst>
              <a:path w="749934">
                <a:moveTo>
                  <a:pt x="0" y="0"/>
                </a:moveTo>
                <a:lnTo>
                  <a:pt x="749782" y="0"/>
                </a:lnTo>
              </a:path>
            </a:pathLst>
          </a:custGeom>
          <a:ln w="38100">
            <a:solidFill>
              <a:srgbClr val="243A5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950324" y="6149216"/>
            <a:ext cx="0" cy="838200"/>
          </a:xfrm>
          <a:custGeom>
            <a:avLst/>
            <a:gdLst/>
            <a:ahLst/>
            <a:cxnLst/>
            <a:rect l="l" t="t" r="r" b="b"/>
            <a:pathLst>
              <a:path h="838200">
                <a:moveTo>
                  <a:pt x="0" y="0"/>
                </a:moveTo>
                <a:lnTo>
                  <a:pt x="0" y="837996"/>
                </a:lnTo>
              </a:path>
            </a:pathLst>
          </a:custGeom>
          <a:ln w="38100">
            <a:solidFill>
              <a:srgbClr val="243A5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647700" y="7742421"/>
            <a:ext cx="16446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991778"/>
            <a:ext cx="2903855" cy="2255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5" dirty="0">
                <a:latin typeface="Calibri"/>
                <a:cs typeface="Calibri"/>
              </a:rPr>
              <a:t>Scenario</a:t>
            </a:r>
            <a:r>
              <a:rPr sz="1800" b="1" spc="5" dirty="0">
                <a:latin typeface="Calibri"/>
                <a:cs typeface="Calibri"/>
              </a:rPr>
              <a:t> </a:t>
            </a:r>
            <a:r>
              <a:rPr sz="1800" b="1" spc="-190" dirty="0">
                <a:latin typeface="Calibri"/>
                <a:cs typeface="Calibri"/>
              </a:rPr>
              <a:t>1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12509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learner </a:t>
            </a:r>
            <a:r>
              <a:rPr sz="1800" b="1" dirty="0">
                <a:latin typeface="Segoe UI Semibold"/>
                <a:cs typeface="Segoe UI Semibold"/>
              </a:rPr>
              <a:t>asks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to  show how to complete the  homework </a:t>
            </a:r>
            <a:r>
              <a:rPr sz="1800" b="1" spc="-10" dirty="0">
                <a:latin typeface="Segoe UI Semibold"/>
                <a:cs typeface="Segoe UI Semibold"/>
              </a:rPr>
              <a:t>problem. </a:t>
            </a:r>
            <a:r>
              <a:rPr sz="1800" b="1" dirty="0">
                <a:latin typeface="Segoe UI Semibold"/>
                <a:cs typeface="Segoe UI Semibold"/>
              </a:rPr>
              <a:t>If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you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latin typeface="Segoe UI Semibold"/>
                <a:cs typeface="Segoe UI Semibold"/>
              </a:rPr>
              <a:t>keep </a:t>
            </a:r>
            <a:r>
              <a:rPr sz="1800" b="1" spc="-5" dirty="0">
                <a:latin typeface="Segoe UI Semibold"/>
                <a:cs typeface="Segoe UI Semibold"/>
              </a:rPr>
              <a:t>helping, they will have  the </a:t>
            </a:r>
            <a:r>
              <a:rPr sz="1800" b="1" spc="-10" dirty="0">
                <a:latin typeface="Segoe UI Semibold"/>
                <a:cs typeface="Segoe UI Semibold"/>
              </a:rPr>
              <a:t>entire </a:t>
            </a:r>
            <a:r>
              <a:rPr sz="1800" b="1" spc="-5" dirty="0">
                <a:latin typeface="Segoe UI Semibold"/>
                <a:cs typeface="Segoe UI Semibold"/>
              </a:rPr>
              <a:t>answer within </a:t>
            </a:r>
            <a:r>
              <a:rPr sz="1800" b="1" dirty="0">
                <a:latin typeface="Segoe UI Semibold"/>
                <a:cs typeface="Segoe UI Semibold"/>
              </a:rPr>
              <a:t>a  few</a:t>
            </a:r>
            <a:r>
              <a:rPr sz="1800" b="1" spc="-5" dirty="0">
                <a:latin typeface="Segoe UI Semibold"/>
                <a:cs typeface="Segoe UI Semibold"/>
              </a:rPr>
              <a:t> minutes.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250" y="4551080"/>
            <a:ext cx="2900045" cy="1696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5" dirty="0">
                <a:solidFill>
                  <a:srgbClr val="FFFFFF"/>
                </a:solidFill>
                <a:latin typeface="Calibri"/>
                <a:cs typeface="Calibri"/>
              </a:rPr>
              <a:t>Scenario</a:t>
            </a:r>
            <a:r>
              <a:rPr sz="1800" b="1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b="1" spc="90" dirty="0">
                <a:solidFill>
                  <a:srgbClr val="FFFFFF"/>
                </a:solidFill>
                <a:latin typeface="Calibri"/>
                <a:cs typeface="Calibri"/>
              </a:rPr>
              <a:t>3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stays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after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help session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hang out socially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coffee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shop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later.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293399" y="991321"/>
            <a:ext cx="2813050" cy="197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5" dirty="0">
                <a:solidFill>
                  <a:srgbClr val="FFFFFF"/>
                </a:solidFill>
                <a:latin typeface="Calibri"/>
                <a:cs typeface="Calibri"/>
              </a:rPr>
              <a:t>Scenario</a:t>
            </a:r>
            <a:r>
              <a:rPr sz="1800" b="1" spc="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800" b="1" spc="85" dirty="0">
                <a:solidFill>
                  <a:srgbClr val="FFFFFF"/>
                </a:solidFill>
                <a:latin typeface="Calibri"/>
                <a:cs typeface="Calibri"/>
              </a:rPr>
              <a:t>2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together to study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an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upcoming test.</a:t>
            </a:r>
            <a:r>
              <a:rPr sz="1800" b="1" spc="-10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call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over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clarify a  question.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3399" y="4550623"/>
            <a:ext cx="2900045" cy="2534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5" dirty="0">
                <a:latin typeface="Calibri"/>
                <a:cs typeface="Calibri"/>
              </a:rPr>
              <a:t>Scenario</a:t>
            </a:r>
            <a:r>
              <a:rPr sz="1800" b="1" spc="5" dirty="0">
                <a:latin typeface="Calibri"/>
                <a:cs typeface="Calibri"/>
              </a:rPr>
              <a:t> </a:t>
            </a:r>
            <a:r>
              <a:rPr sz="1800" b="1" spc="120" dirty="0">
                <a:latin typeface="Calibri"/>
                <a:cs typeface="Calibri"/>
              </a:rPr>
              <a:t>4</a:t>
            </a:r>
            <a:endParaRPr sz="1800">
              <a:latin typeface="Calibri"/>
              <a:cs typeface="Calibri"/>
            </a:endParaRPr>
          </a:p>
          <a:p>
            <a:pPr>
              <a:lnSpc>
                <a:spcPct val="100000"/>
              </a:lnSpc>
            </a:pPr>
            <a:endParaRPr sz="1800">
              <a:latin typeface="Calibri"/>
              <a:cs typeface="Calibri"/>
            </a:endParaRPr>
          </a:p>
          <a:p>
            <a:pPr marL="12700" marR="304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There 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little time </a:t>
            </a:r>
            <a:r>
              <a:rPr sz="1800" b="1" spc="5" dirty="0">
                <a:latin typeface="Segoe UI Semibold"/>
                <a:cs typeface="Segoe UI Semibold"/>
              </a:rPr>
              <a:t>left </a:t>
            </a:r>
            <a:r>
              <a:rPr sz="1800" b="1" spc="-5" dirty="0">
                <a:latin typeface="Segoe UI Semibold"/>
                <a:cs typeface="Segoe UI Semibold"/>
              </a:rPr>
              <a:t>in 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group </a:t>
            </a:r>
            <a:r>
              <a:rPr sz="1800" b="1" spc="-5" dirty="0">
                <a:latin typeface="Segoe UI Semibold"/>
                <a:cs typeface="Segoe UI Semibold"/>
              </a:rPr>
              <a:t>help session. </a:t>
            </a:r>
            <a:r>
              <a:rPr sz="1800" b="1" dirty="0">
                <a:latin typeface="Segoe UI Semibold"/>
                <a:cs typeface="Segoe UI Semibold"/>
              </a:rPr>
              <a:t>One  </a:t>
            </a:r>
            <a:r>
              <a:rPr sz="1800" b="1" spc="-5" dirty="0">
                <a:latin typeface="Segoe UI Semibold"/>
                <a:cs typeface="Segoe UI Semibold"/>
              </a:rPr>
              <a:t>learner </a:t>
            </a:r>
            <a:r>
              <a:rPr sz="1800" b="1" dirty="0">
                <a:latin typeface="Segoe UI Semibold"/>
                <a:cs typeface="Segoe UI Semibold"/>
              </a:rPr>
              <a:t>asks </a:t>
            </a:r>
            <a:r>
              <a:rPr sz="1800" b="1" spc="-5" dirty="0">
                <a:latin typeface="Segoe UI Semibold"/>
                <a:cs typeface="Segoe UI Semibold"/>
              </a:rPr>
              <a:t>if </a:t>
            </a:r>
            <a:r>
              <a:rPr sz="1800" b="1" spc="-10" dirty="0">
                <a:latin typeface="Segoe UI Semibold"/>
                <a:cs typeface="Segoe UI Semibold"/>
              </a:rPr>
              <a:t>you wouldn’t  </a:t>
            </a:r>
            <a:r>
              <a:rPr sz="1800" b="1" dirty="0">
                <a:latin typeface="Segoe UI Semibold"/>
                <a:cs typeface="Segoe UI Semibold"/>
              </a:rPr>
              <a:t>mind </a:t>
            </a:r>
            <a:r>
              <a:rPr sz="1800" b="1" spc="-5" dirty="0">
                <a:latin typeface="Segoe UI Semibold"/>
                <a:cs typeface="Segoe UI Semibold"/>
              </a:rPr>
              <a:t>sharing how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got 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spc="-5" dirty="0">
                <a:latin typeface="Segoe UI Semibold"/>
                <a:cs typeface="Segoe UI Semibold"/>
              </a:rPr>
              <a:t>internship. </a:t>
            </a:r>
            <a:r>
              <a:rPr sz="1800" b="1" dirty="0">
                <a:latin typeface="Segoe UI Semibold"/>
                <a:cs typeface="Segoe UI Semibold"/>
              </a:rPr>
              <a:t>The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rest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students </a:t>
            </a:r>
            <a:r>
              <a:rPr sz="1800" b="1" dirty="0">
                <a:latin typeface="Segoe UI Semibold"/>
                <a:cs typeface="Segoe UI Semibold"/>
              </a:rPr>
              <a:t>appear  </a:t>
            </a:r>
            <a:r>
              <a:rPr sz="1800" b="1" spc="-10" dirty="0">
                <a:latin typeface="Segoe UI Semibold"/>
                <a:cs typeface="Segoe UI Semibold"/>
              </a:rPr>
              <a:t>interested </a:t>
            </a: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spc="-10" dirty="0">
                <a:latin typeface="Segoe UI Semibold"/>
                <a:cs typeface="Segoe UI Semibold"/>
              </a:rPr>
              <a:t>your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response.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417452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204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73100" y="986308"/>
            <a:ext cx="5537200" cy="3842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6510">
              <a:lnSpc>
                <a:spcPct val="100000"/>
              </a:lnSpc>
              <a:spcBef>
                <a:spcPts val="100"/>
              </a:spcBef>
            </a:pPr>
            <a:r>
              <a:rPr sz="1800" b="1" spc="45" dirty="0">
                <a:latin typeface="Segoe UI Semibold"/>
                <a:cs typeface="Segoe UI Semibold"/>
              </a:rPr>
              <a:t>MENTORING ROLES </a:t>
            </a:r>
            <a:r>
              <a:rPr sz="1800" b="1" dirty="0">
                <a:latin typeface="Segoe UI Semibold"/>
                <a:cs typeface="Segoe UI Semibold"/>
              </a:rPr>
              <a:t>&amp;</a:t>
            </a:r>
            <a:r>
              <a:rPr sz="1800" b="1" spc="20" dirty="0">
                <a:latin typeface="Segoe UI Semibold"/>
                <a:cs typeface="Segoe UI Semibold"/>
              </a:rPr>
              <a:t> </a:t>
            </a:r>
            <a:r>
              <a:rPr sz="1800" b="1" spc="55" dirty="0">
                <a:latin typeface="Segoe UI Semibold"/>
                <a:cs typeface="Segoe UI Semibold"/>
              </a:rPr>
              <a:t>BOUNDARIES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35"/>
              </a:spcBef>
            </a:pPr>
            <a:r>
              <a:rPr sz="3600" b="1" spc="-20" dirty="0">
                <a:latin typeface="Segoe UI Semibold"/>
                <a:cs typeface="Segoe UI Semibold"/>
              </a:rPr>
              <a:t>Discussion: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solidFill>
                  <a:srgbClr val="0078D4"/>
                </a:solidFill>
                <a:latin typeface="Segoe UI Semibold"/>
                <a:cs typeface="Segoe UI Semibold"/>
              </a:rPr>
              <a:t>Group</a:t>
            </a:r>
            <a:r>
              <a:rPr sz="3600" b="1" spc="-8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45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</a:t>
            </a:r>
            <a:r>
              <a:rPr sz="1800" b="1" spc="-5" dirty="0">
                <a:latin typeface="Segoe UI Semibold"/>
                <a:cs typeface="Segoe UI Semibold"/>
              </a:rPr>
              <a:t>prompts </a:t>
            </a:r>
            <a:r>
              <a:rPr sz="1800" b="1" spc="-10" dirty="0">
                <a:latin typeface="Segoe UI Semibold"/>
                <a:cs typeface="Segoe UI Semibold"/>
              </a:rPr>
              <a:t>to 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1650">
              <a:latin typeface="Segoe UI Semibold"/>
              <a:cs typeface="Segoe UI Semibold"/>
            </a:endParaRPr>
          </a:p>
          <a:p>
            <a:pPr marL="12700" marR="624205">
              <a:lnSpc>
                <a:spcPct val="1018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Is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request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learner consistent with the  mentoring </a:t>
            </a:r>
            <a:r>
              <a:rPr sz="1800" b="1" spc="-10" dirty="0">
                <a:latin typeface="Segoe UI Semibold"/>
                <a:cs typeface="Segoe UI Semibold"/>
              </a:rPr>
              <a:t>role you </a:t>
            </a:r>
            <a:r>
              <a:rPr sz="1800" b="1" spc="-5" dirty="0">
                <a:latin typeface="Segoe UI Semibold"/>
                <a:cs typeface="Segoe UI Semibold"/>
              </a:rPr>
              <a:t>are taking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on?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98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request </a:t>
            </a:r>
            <a:r>
              <a:rPr sz="1800" b="1" spc="-5" dirty="0">
                <a:latin typeface="Segoe UI Semibold"/>
                <a:cs typeface="Segoe UI Semibold"/>
              </a:rPr>
              <a:t>is outside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5" dirty="0">
                <a:latin typeface="Segoe UI Semibold"/>
                <a:cs typeface="Segoe UI Semibold"/>
              </a:rPr>
              <a:t>boundary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your role,  </a:t>
            </a:r>
            <a:r>
              <a:rPr sz="1800" b="1" spc="-5" dirty="0">
                <a:latin typeface="Segoe UI Semibold"/>
                <a:cs typeface="Segoe UI Semibold"/>
              </a:rPr>
              <a:t>how </a:t>
            </a:r>
            <a:r>
              <a:rPr sz="1800" b="1" dirty="0"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negotiate this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conversation?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33620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solidFill>
                  <a:srgbClr val="0078D4"/>
                </a:solidFill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7571" y="1282068"/>
            <a:ext cx="4689475" cy="1874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40" dirty="0">
                <a:latin typeface="Calibri"/>
                <a:cs typeface="Calibri"/>
              </a:rPr>
              <a:t>Advantages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10" dirty="0">
                <a:latin typeface="Segoe UI Semibold"/>
                <a:cs typeface="Segoe UI Semibold"/>
              </a:rPr>
              <a:t>Gives </a:t>
            </a:r>
            <a:r>
              <a:rPr sz="1800" b="1" dirty="0">
                <a:latin typeface="Segoe UI Semibold"/>
                <a:cs typeface="Segoe UI Semibold"/>
              </a:rPr>
              <a:t>opportunity for </a:t>
            </a:r>
            <a:r>
              <a:rPr sz="1800" b="1" spc="-5" dirty="0">
                <a:latin typeface="Segoe UI Semibold"/>
                <a:cs typeface="Segoe UI Semibold"/>
              </a:rPr>
              <a:t>those who are shy or  uncomfortable sharing in the larger </a:t>
            </a:r>
            <a:r>
              <a:rPr sz="1800" b="1" spc="-10" dirty="0">
                <a:latin typeface="Segoe UI Semibold"/>
                <a:cs typeface="Segoe UI Semibold"/>
              </a:rPr>
              <a:t>group to  </a:t>
            </a:r>
            <a:r>
              <a:rPr sz="1800" b="1" spc="-5" dirty="0">
                <a:latin typeface="Segoe UI Semibold"/>
                <a:cs typeface="Segoe UI Semibold"/>
              </a:rPr>
              <a:t>participate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415465"/>
            <a:ext cx="5557520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47625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latin typeface="Segoe UI Semibold"/>
                <a:cs typeface="Segoe UI Semibold"/>
              </a:rPr>
              <a:t>More </a:t>
            </a:r>
            <a:r>
              <a:rPr sz="1800" b="1" dirty="0">
                <a:latin typeface="Segoe UI Semibold"/>
                <a:cs typeface="Segoe UI Semibold"/>
              </a:rPr>
              <a:t>people get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talk </a:t>
            </a:r>
            <a:r>
              <a:rPr sz="1800" b="1" dirty="0">
                <a:latin typeface="Segoe UI Semibold"/>
                <a:cs typeface="Segoe UI Semibold"/>
              </a:rPr>
              <a:t>because many </a:t>
            </a:r>
            <a:r>
              <a:rPr sz="1800" b="1" spc="-5" dirty="0">
                <a:latin typeface="Segoe UI Semibold"/>
                <a:cs typeface="Segoe UI Semibold"/>
              </a:rPr>
              <a:t>conversations 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happening </a:t>
            </a:r>
            <a:r>
              <a:rPr sz="1800" b="1" dirty="0">
                <a:latin typeface="Segoe UI Semibold"/>
                <a:cs typeface="Segoe UI Semibold"/>
              </a:rPr>
              <a:t>at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once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latin typeface="Segoe UI Semibold"/>
                <a:cs typeface="Segoe UI Semibold"/>
              </a:rPr>
              <a:t>People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more </a:t>
            </a:r>
            <a:r>
              <a:rPr sz="1800" b="1" spc="-10" dirty="0">
                <a:latin typeface="Segoe UI Semibold"/>
                <a:cs typeface="Segoe UI Semibold"/>
              </a:rPr>
              <a:t>likely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bond </a:t>
            </a:r>
            <a:r>
              <a:rPr sz="1800" b="1" spc="-5" dirty="0">
                <a:latin typeface="Segoe UI Semibold"/>
                <a:cs typeface="Segoe UI Semibold"/>
              </a:rPr>
              <a:t>or connect in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pair or  small</a:t>
            </a:r>
            <a:r>
              <a:rPr sz="1800" b="1" spc="-10" dirty="0">
                <a:latin typeface="Segoe UI Semibold"/>
                <a:cs typeface="Segoe UI Semibold"/>
              </a:rPr>
              <a:t> group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33620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solidFill>
                  <a:srgbClr val="0078D4"/>
                </a:solidFill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7571" y="1282068"/>
            <a:ext cx="5315585" cy="1595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20" dirty="0">
                <a:solidFill>
                  <a:srgbClr val="FFFFFF"/>
                </a:solidFill>
                <a:latin typeface="Calibri"/>
                <a:cs typeface="Calibri"/>
              </a:rPr>
              <a:t>Limitations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364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the larger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benefits from the  comments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smaller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group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136116"/>
            <a:ext cx="6200775" cy="8585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Difficult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facilitators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monitor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mediate, less</a:t>
            </a:r>
            <a:r>
              <a:rPr sz="18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control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Potential 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interpersonal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friction,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power imbalance,</a:t>
            </a:r>
            <a:r>
              <a:rPr sz="18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etc.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33620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Formats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solidFill>
                  <a:srgbClr val="0078D4"/>
                </a:solidFill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877571" y="1282068"/>
            <a:ext cx="4946650" cy="1925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30" dirty="0">
                <a:solidFill>
                  <a:srgbClr val="FFFFFF"/>
                </a:solidFill>
                <a:latin typeface="Calibri"/>
                <a:cs typeface="Calibri"/>
              </a:rPr>
              <a:t>Tips</a:t>
            </a:r>
            <a:endParaRPr sz="3600">
              <a:latin typeface="Calibri"/>
              <a:cs typeface="Calibri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Break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large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into smaller groups (3-5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people) 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with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opportunity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prompt, answer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question,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brainstorm,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etc.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7571" y="3466214"/>
            <a:ext cx="490918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Optional: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 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larger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helpful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assign a 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notetaker,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spokesperson,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timekeeper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help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group on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track.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22529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40" dirty="0">
                <a:solidFill>
                  <a:srgbClr val="243A5E"/>
                </a:solidFill>
                <a:latin typeface="Segoe UI Semibold"/>
                <a:cs typeface="Segoe UI Semibold"/>
              </a:rPr>
              <a:t>F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acilitation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43800" y="3056818"/>
            <a:ext cx="5720715" cy="3654847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Remember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that facilitation 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is </a:t>
            </a:r>
            <a:r>
              <a:rPr sz="3600" b="1" dirty="0">
                <a:solidFill>
                  <a:srgbClr val="243A5E"/>
                </a:solidFill>
                <a:latin typeface="Segoe UI Semibold"/>
                <a:cs typeface="Segoe UI Semibold"/>
              </a:rPr>
              <a:t>a </a:t>
            </a:r>
            <a:r>
              <a:rPr sz="3600" b="1" spc="-5" dirty="0">
                <a:solidFill>
                  <a:srgbClr val="243A5E"/>
                </a:solidFill>
                <a:latin typeface="Segoe UI Semibold"/>
                <a:cs typeface="Segoe UI Semibold"/>
              </a:rPr>
              <a:t>support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role, where</a:t>
            </a:r>
            <a:r>
              <a:rPr sz="3600" b="1" spc="-21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you 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can help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surface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voices 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ideas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.</a:t>
            </a:r>
            <a:r>
              <a:rPr lang="en-US"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 It is as important (if not more) than lecture when preparing students for their mentoring role.</a:t>
            </a:r>
            <a:endParaRPr sz="36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94" y="4119689"/>
            <a:ext cx="7310755" cy="4110354"/>
          </a:xfrm>
          <a:custGeom>
            <a:avLst/>
            <a:gdLst/>
            <a:ahLst/>
            <a:cxnLst/>
            <a:rect l="l" t="t" r="r" b="b"/>
            <a:pathLst>
              <a:path w="7310755" h="4110354">
                <a:moveTo>
                  <a:pt x="0" y="4109910"/>
                </a:moveTo>
                <a:lnTo>
                  <a:pt x="7310602" y="4109910"/>
                </a:lnTo>
                <a:lnTo>
                  <a:pt x="7310602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0755" cy="4110354"/>
          </a:xfrm>
          <a:custGeom>
            <a:avLst/>
            <a:gdLst/>
            <a:ahLst/>
            <a:cxnLst/>
            <a:rect l="l" t="t" r="r" b="b"/>
            <a:pathLst>
              <a:path w="7310755" h="4110354">
                <a:moveTo>
                  <a:pt x="0" y="4109910"/>
                </a:moveTo>
                <a:lnTo>
                  <a:pt x="7310602" y="4109910"/>
                </a:lnTo>
                <a:lnTo>
                  <a:pt x="7310602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71130"/>
            <a:ext cx="22529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40" dirty="0">
                <a:latin typeface="Segoe UI Semibold"/>
                <a:cs typeface="Segoe UI Semibold"/>
              </a:rPr>
              <a:t>F</a:t>
            </a:r>
            <a:r>
              <a:rPr sz="3600" b="1" spc="-20" dirty="0">
                <a:latin typeface="Segoe UI Semibold"/>
                <a:cs typeface="Segoe UI Semibold"/>
              </a:rPr>
              <a:t>acilitation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666368" y="5052371"/>
            <a:ext cx="4515485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use </a:t>
            </a:r>
            <a:r>
              <a:rPr sz="1800" b="1" dirty="0">
                <a:latin typeface="Segoe UI Semibold"/>
                <a:cs typeface="Segoe UI Semibold"/>
              </a:rPr>
              <a:t>a format </a:t>
            </a:r>
            <a:r>
              <a:rPr sz="1800" b="1" spc="-10" dirty="0">
                <a:latin typeface="Segoe UI Semibold"/>
                <a:cs typeface="Segoe UI Semibold"/>
              </a:rPr>
              <a:t>where </a:t>
            </a:r>
            <a:r>
              <a:rPr sz="1800" b="1" dirty="0">
                <a:latin typeface="Segoe UI Semibold"/>
                <a:cs typeface="Segoe UI Semibold"/>
              </a:rPr>
              <a:t>people </a:t>
            </a:r>
            <a:r>
              <a:rPr sz="1800" b="1" spc="-5" dirty="0">
                <a:latin typeface="Segoe UI Semibold"/>
                <a:cs typeface="Segoe UI Semibold"/>
              </a:rPr>
              <a:t>will </a:t>
            </a:r>
            <a:r>
              <a:rPr sz="1800" b="1" spc="-10" dirty="0">
                <a:latin typeface="Segoe UI Semibold"/>
                <a:cs typeface="Segoe UI Semibold"/>
              </a:rPr>
              <a:t>break  </a:t>
            </a:r>
            <a:r>
              <a:rPr sz="1800" b="1" spc="-5" dirty="0">
                <a:latin typeface="Segoe UI Semibold"/>
                <a:cs typeface="Segoe UI Semibold"/>
              </a:rPr>
              <a:t>out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come </a:t>
            </a:r>
            <a:r>
              <a:rPr sz="1800" b="1" spc="10" dirty="0">
                <a:latin typeface="Segoe UI Semibold"/>
                <a:cs typeface="Segoe UI Semibold"/>
              </a:rPr>
              <a:t>back, </a:t>
            </a:r>
            <a:r>
              <a:rPr sz="1800" b="1" spc="-10" dirty="0"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latin typeface="Segoe UI Semibold"/>
                <a:cs typeface="Segoe UI Semibold"/>
              </a:rPr>
              <a:t>some sense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spc="-5" dirty="0">
                <a:latin typeface="Segoe UI Semibold"/>
                <a:cs typeface="Segoe UI Semibold"/>
              </a:rPr>
              <a:t>how </a:t>
            </a:r>
            <a:r>
              <a:rPr sz="1800" b="1" dirty="0">
                <a:latin typeface="Segoe UI Semibold"/>
                <a:cs typeface="Segoe UI Semibold"/>
              </a:rPr>
              <a:t>much </a:t>
            </a:r>
            <a:r>
              <a:rPr sz="1800" b="1" spc="-5" dirty="0">
                <a:latin typeface="Segoe UI Semibold"/>
                <a:cs typeface="Segoe UI Semibold"/>
              </a:rPr>
              <a:t>time they will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in groups,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10" dirty="0">
                <a:latin typeface="Segoe UI Semibold"/>
                <a:cs typeface="Segoe UI Semibold"/>
              </a:rPr>
              <a:t>provide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time check (“2 minute warning!”)  so they anticipate having to wrap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up.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86140" y="5052142"/>
            <a:ext cx="4444365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Guide the conversation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don’t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much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space—if students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start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lecturing, they are more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become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passive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less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actively  engage 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own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thoughts.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6900" y="4513611"/>
            <a:ext cx="821055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dirty="0">
                <a:latin typeface="Segoe UI Semibold"/>
                <a:cs typeface="Segoe UI Semibold"/>
              </a:rPr>
              <a:t>1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588178" y="4476066"/>
            <a:ext cx="1122680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315200" y="2895"/>
            <a:ext cx="7310755" cy="4117340"/>
          </a:xfrm>
          <a:custGeom>
            <a:avLst/>
            <a:gdLst/>
            <a:ahLst/>
            <a:cxnLst/>
            <a:rect l="l" t="t" r="r" b="b"/>
            <a:pathLst>
              <a:path w="7310755" h="4117340">
                <a:moveTo>
                  <a:pt x="0" y="4116793"/>
                </a:moveTo>
                <a:lnTo>
                  <a:pt x="7310602" y="4116793"/>
                </a:lnTo>
                <a:lnTo>
                  <a:pt x="7310602" y="0"/>
                </a:lnTo>
                <a:lnTo>
                  <a:pt x="0" y="0"/>
                </a:lnTo>
                <a:lnTo>
                  <a:pt x="0" y="411679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986164" y="935578"/>
            <a:ext cx="4618990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12446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 matter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format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choose, consider  having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timer 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keeping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markers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make sure 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keeping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within the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general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frame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hope </a:t>
            </a:r>
            <a:r>
              <a:rPr sz="18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for.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expect students to write things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down,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also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front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grab 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writing utensil or sticky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notes.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588250" y="396819"/>
            <a:ext cx="1122680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1555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0" y="4119689"/>
            <a:ext cx="7320280" cy="4110354"/>
          </a:xfrm>
          <a:custGeom>
            <a:avLst/>
            <a:gdLst/>
            <a:ahLst/>
            <a:cxnLst/>
            <a:rect l="l" t="t" r="r" b="b"/>
            <a:pathLst>
              <a:path w="7320280" h="4110354">
                <a:moveTo>
                  <a:pt x="0" y="4109910"/>
                </a:moveTo>
                <a:lnTo>
                  <a:pt x="7319797" y="4109910"/>
                </a:lnTo>
                <a:lnTo>
                  <a:pt x="7319797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1271130"/>
            <a:ext cx="22529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40" dirty="0">
                <a:latin typeface="Segoe UI Semibold"/>
                <a:cs typeface="Segoe UI Semibold"/>
              </a:rPr>
              <a:t>F</a:t>
            </a:r>
            <a:r>
              <a:rPr sz="3600" b="1" spc="-20" dirty="0">
                <a:latin typeface="Segoe UI Semibold"/>
                <a:cs typeface="Segoe UI Semibold"/>
              </a:rPr>
              <a:t>acilitation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920368" y="5052371"/>
            <a:ext cx="4188460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Don’t </a:t>
            </a:r>
            <a:r>
              <a:rPr sz="1800" b="1" dirty="0">
                <a:latin typeface="Segoe UI Semibold"/>
                <a:cs typeface="Segoe UI Semibold"/>
              </a:rPr>
              <a:t>be afraid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awkward silence; </a:t>
            </a:r>
            <a:r>
              <a:rPr sz="1800" b="1" spc="20" dirty="0">
                <a:latin typeface="Segoe UI Semibold"/>
                <a:cs typeface="Segoe UI Semibold"/>
              </a:rPr>
              <a:t>try 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allow for </a:t>
            </a:r>
            <a:r>
              <a:rPr sz="1800" b="1" spc="-5" dirty="0">
                <a:latin typeface="Segoe UI Semibold"/>
                <a:cs typeface="Segoe UI Semibold"/>
              </a:rPr>
              <a:t>processing time. Sometimes  silence is the sound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people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thinking.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8986165" y="5052371"/>
            <a:ext cx="4316095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sure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listen to what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to 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say,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pose questions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are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related 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in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response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what has just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been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said rather than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plowing ahead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predetermined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sequence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6900" y="4513611"/>
            <a:ext cx="1163955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latin typeface="Segoe UI Semibold"/>
                <a:cs typeface="Segoe UI Semibold"/>
              </a:rPr>
              <a:t>4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588178" y="4476066"/>
            <a:ext cx="1128395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6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315200" y="2895"/>
            <a:ext cx="7315200" cy="4117340"/>
          </a:xfrm>
          <a:custGeom>
            <a:avLst/>
            <a:gdLst/>
            <a:ahLst/>
            <a:cxnLst/>
            <a:rect l="l" t="t" r="r" b="b"/>
            <a:pathLst>
              <a:path w="7315200" h="4117340">
                <a:moveTo>
                  <a:pt x="0" y="4116793"/>
                </a:moveTo>
                <a:lnTo>
                  <a:pt x="7315200" y="4116793"/>
                </a:lnTo>
                <a:lnTo>
                  <a:pt x="7315200" y="0"/>
                </a:lnTo>
                <a:lnTo>
                  <a:pt x="0" y="0"/>
                </a:lnTo>
                <a:lnTo>
                  <a:pt x="0" y="411679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8986164" y="935578"/>
            <a:ext cx="463867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 one is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responding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particular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prompt,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rephrasing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or approaching the  idea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angle.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588250" y="396819"/>
            <a:ext cx="1122680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5</a:t>
            </a:r>
            <a:endParaRPr sz="1555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090458"/>
            <a:ext cx="7320280" cy="4110354"/>
          </a:xfrm>
          <a:custGeom>
            <a:avLst/>
            <a:gdLst/>
            <a:ahLst/>
            <a:cxnLst/>
            <a:rect l="l" t="t" r="r" b="b"/>
            <a:pathLst>
              <a:path w="7320280" h="4110354">
                <a:moveTo>
                  <a:pt x="0" y="4109910"/>
                </a:moveTo>
                <a:lnTo>
                  <a:pt x="7319797" y="4109910"/>
                </a:lnTo>
                <a:lnTo>
                  <a:pt x="7319797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1271130"/>
            <a:ext cx="225298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40" dirty="0">
                <a:latin typeface="Segoe UI Semibold"/>
                <a:cs typeface="Segoe UI Semibold"/>
              </a:rPr>
              <a:t>F</a:t>
            </a:r>
            <a:r>
              <a:rPr sz="3600" b="1" spc="-20" dirty="0">
                <a:latin typeface="Segoe UI Semibold"/>
                <a:cs typeface="Segoe UI Semibold"/>
              </a:rPr>
              <a:t>acilitation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816100" y="5052371"/>
            <a:ext cx="354711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Gauge the group, the </a:t>
            </a:r>
            <a:r>
              <a:rPr sz="1800" b="1" dirty="0">
                <a:latin typeface="Segoe UI Semibold"/>
                <a:cs typeface="Segoe UI Semibold"/>
              </a:rPr>
              <a:t>mood, </a:t>
            </a:r>
            <a:r>
              <a:rPr sz="1800" b="1" spc="-5" dirty="0">
                <a:latin typeface="Segoe UI Semibold"/>
                <a:cs typeface="Segoe UI Semibold"/>
              </a:rPr>
              <a:t>the  interpersonal </a:t>
            </a:r>
            <a:r>
              <a:rPr sz="1800" b="1" dirty="0">
                <a:latin typeface="Segoe UI Semibold"/>
                <a:cs typeface="Segoe UI Semibold"/>
              </a:rPr>
              <a:t>dynamics </a:t>
            </a:r>
            <a:r>
              <a:rPr sz="1800" b="1" spc="-5" dirty="0">
                <a:latin typeface="Segoe UI Semibold"/>
                <a:cs typeface="Segoe UI Semibold"/>
              </a:rPr>
              <a:t>(this will  </a:t>
            </a:r>
            <a:r>
              <a:rPr sz="1800" b="1" dirty="0">
                <a:latin typeface="Segoe UI Semibold"/>
                <a:cs typeface="Segoe UI Semibold"/>
              </a:rPr>
              <a:t>become </a:t>
            </a:r>
            <a:r>
              <a:rPr sz="1800" b="1" spc="-5" dirty="0">
                <a:latin typeface="Segoe UI Semibold"/>
                <a:cs typeface="Segoe UI Semibold"/>
              </a:rPr>
              <a:t>easier </a:t>
            </a:r>
            <a:r>
              <a:rPr sz="1800" b="1" dirty="0">
                <a:latin typeface="Segoe UI Semibold"/>
                <a:cs typeface="Segoe UI Semibold"/>
              </a:rPr>
              <a:t>as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spend more  time</a:t>
            </a:r>
            <a:r>
              <a:rPr lang="en-US" sz="1800" b="1" spc="-5" dirty="0">
                <a:latin typeface="Segoe UI Semibold"/>
                <a:cs typeface="Segoe UI Semibold"/>
              </a:rPr>
              <a:t> with the group</a:t>
            </a:r>
            <a:r>
              <a:rPr sz="1800" b="1" spc="-10" dirty="0">
                <a:latin typeface="Segoe UI Semibold"/>
                <a:cs typeface="Segoe UI Semibold"/>
              </a:rPr>
              <a:t>)</a:t>
            </a:r>
            <a:r>
              <a:rPr lang="en-US" sz="1800" b="1" spc="-10" dirty="0"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8986139" y="5052142"/>
            <a:ext cx="436054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referencing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something that has  already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said,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 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speaker’s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name so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properly credit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ideas.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96900" y="4513611"/>
            <a:ext cx="1085215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latin typeface="Segoe UI Semibold"/>
                <a:cs typeface="Segoe UI Semibold"/>
              </a:rPr>
              <a:t>7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88178" y="4476066"/>
            <a:ext cx="1128395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9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/>
          <p:nvPr/>
        </p:nvSpPr>
        <p:spPr>
          <a:xfrm>
            <a:off x="7315200" y="2895"/>
            <a:ext cx="7315200" cy="4117340"/>
          </a:xfrm>
          <a:custGeom>
            <a:avLst/>
            <a:gdLst/>
            <a:ahLst/>
            <a:cxnLst/>
            <a:rect l="l" t="t" r="r" b="b"/>
            <a:pathLst>
              <a:path w="7315200" h="4117340">
                <a:moveTo>
                  <a:pt x="0" y="4116793"/>
                </a:moveTo>
                <a:lnTo>
                  <a:pt x="7315200" y="4116793"/>
                </a:lnTo>
                <a:lnTo>
                  <a:pt x="7315200" y="0"/>
                </a:lnTo>
                <a:lnTo>
                  <a:pt x="0" y="0"/>
                </a:lnTo>
                <a:lnTo>
                  <a:pt x="0" y="411679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8986164" y="935578"/>
            <a:ext cx="459359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discussions might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mentors,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 ask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someone  who is just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dipping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toe 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jump in head first.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88250" y="396819"/>
            <a:ext cx="1122680" cy="239712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1555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8</a:t>
            </a:r>
            <a:endParaRPr sz="1555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</p:spTree>
  </p:cSld>
  <p:clrMapOvr>
    <a:masterClrMapping/>
  </p:clrMapOvr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341947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Group</a:t>
            </a:r>
            <a:r>
              <a:rPr sz="3600" b="1" spc="-12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Dynamics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72" y="1271130"/>
            <a:ext cx="5629275" cy="2606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Be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aware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that the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will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look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you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to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set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the  tone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guide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dynamics,  particularly when </a:t>
            </a:r>
            <a:r>
              <a:rPr sz="3600" b="1" dirty="0">
                <a:solidFill>
                  <a:srgbClr val="243A5E"/>
                </a:solidFill>
                <a:latin typeface="Segoe UI Semibold"/>
                <a:cs typeface="Segoe UI Semibold"/>
              </a:rPr>
              <a:t>a</a:t>
            </a:r>
            <a:r>
              <a:rPr sz="3600" b="1" spc="-13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difficult  moment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or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topic</a:t>
            </a:r>
            <a:r>
              <a:rPr sz="3600" b="1" spc="-114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arises.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28009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Ground</a:t>
            </a:r>
            <a:r>
              <a:rPr sz="3600" b="1" spc="-114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Rules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308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51140" y="1305775"/>
            <a:ext cx="5913120" cy="4293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634">
              <a:lnSpc>
                <a:spcPct val="106100"/>
              </a:lnSpc>
              <a:spcBef>
                <a:spcPts val="100"/>
              </a:spcBef>
            </a:pP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Set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ground </a:t>
            </a:r>
            <a:r>
              <a:rPr sz="2200" b="1" spc="30" dirty="0">
                <a:solidFill>
                  <a:srgbClr val="FFFFFF"/>
                </a:solidFill>
                <a:latin typeface="Calibri"/>
                <a:cs typeface="Calibri"/>
              </a:rPr>
              <a:t>rules.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Any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discussion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has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 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potential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creating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some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type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friction 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or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misunderstanding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between</a:t>
            </a:r>
            <a:r>
              <a:rPr sz="2200" b="1" spc="-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participants.</a:t>
            </a:r>
            <a:endParaRPr sz="2200">
              <a:latin typeface="Calibri"/>
              <a:cs typeface="Calibri"/>
            </a:endParaRPr>
          </a:p>
          <a:p>
            <a:pPr marL="12700" marR="211454">
              <a:lnSpc>
                <a:spcPct val="106100"/>
              </a:lnSpc>
            </a:pP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Setting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some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ground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rules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can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help.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Just 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having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conversation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introduces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sense</a:t>
            </a:r>
            <a:r>
              <a:rPr sz="2200" b="1" spc="-2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intentionality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for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200" b="1" spc="-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group.</a:t>
            </a:r>
            <a:endParaRPr sz="2200">
              <a:latin typeface="Calibri"/>
              <a:cs typeface="Calibri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2250">
              <a:latin typeface="Calibri"/>
              <a:cs typeface="Calibri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important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thing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about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introducing</a:t>
            </a:r>
            <a:r>
              <a:rPr sz="2200" b="1" spc="-2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ground 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rules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is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that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you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revisit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them, </a:t>
            </a:r>
            <a:r>
              <a:rPr sz="2200" b="1" spc="100" dirty="0">
                <a:solidFill>
                  <a:srgbClr val="FFFFFF"/>
                </a:solidFill>
                <a:latin typeface="Calibri"/>
                <a:cs typeface="Calibri"/>
              </a:rPr>
              <a:t>both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after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  </a:t>
            </a:r>
            <a:r>
              <a:rPr sz="2200" b="1" spc="-60" dirty="0">
                <a:solidFill>
                  <a:srgbClr val="FFFFFF"/>
                </a:solidFill>
                <a:latin typeface="Arial"/>
                <a:cs typeface="Arial"/>
              </a:rPr>
              <a:t>first </a:t>
            </a:r>
            <a:r>
              <a:rPr sz="2200" b="1" spc="-30" dirty="0">
                <a:solidFill>
                  <a:srgbClr val="FFFFFF"/>
                </a:solidFill>
                <a:latin typeface="Arial"/>
                <a:cs typeface="Arial"/>
              </a:rPr>
              <a:t>meeting </a:t>
            </a:r>
            <a:r>
              <a:rPr sz="2200" b="1" spc="-6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2200" b="1" spc="-70" dirty="0">
                <a:solidFill>
                  <a:srgbClr val="FFFFFF"/>
                </a:solidFill>
                <a:latin typeface="Arial"/>
                <a:cs typeface="Arial"/>
              </a:rPr>
              <a:t>again </a:t>
            </a:r>
            <a:r>
              <a:rPr sz="2200" b="1" spc="-120" dirty="0">
                <a:solidFill>
                  <a:srgbClr val="FFFFFF"/>
                </a:solidFill>
                <a:latin typeface="Arial"/>
                <a:cs typeface="Arial"/>
              </a:rPr>
              <a:t>soon </a:t>
            </a:r>
            <a:r>
              <a:rPr sz="2200" b="1" spc="-75" dirty="0">
                <a:solidFill>
                  <a:srgbClr val="FFFFFF"/>
                </a:solidFill>
                <a:latin typeface="Arial"/>
                <a:cs typeface="Arial"/>
              </a:rPr>
              <a:t>after. </a:t>
            </a:r>
            <a:r>
              <a:rPr sz="2200" b="1" spc="-90" dirty="0">
                <a:solidFill>
                  <a:srgbClr val="FFFFFF"/>
                </a:solidFill>
                <a:latin typeface="Arial"/>
                <a:cs typeface="Arial"/>
              </a:rPr>
              <a:t>Simply 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asking: </a:t>
            </a:r>
            <a:r>
              <a:rPr sz="2200" b="1" spc="130" dirty="0">
                <a:solidFill>
                  <a:srgbClr val="FFFFFF"/>
                </a:solidFill>
                <a:latin typeface="Calibri"/>
                <a:cs typeface="Calibri"/>
              </a:rPr>
              <a:t>How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did </a:t>
            </a:r>
            <a:r>
              <a:rPr sz="2200" b="1" spc="30" dirty="0">
                <a:solidFill>
                  <a:srgbClr val="FFFFFF"/>
                </a:solidFill>
                <a:latin typeface="Calibri"/>
                <a:cs typeface="Calibri"/>
              </a:rPr>
              <a:t>we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do? </a:t>
            </a:r>
            <a:r>
              <a:rPr sz="2200" b="1" spc="155" dirty="0">
                <a:solidFill>
                  <a:srgbClr val="FFFFFF"/>
                </a:solidFill>
                <a:latin typeface="Calibri"/>
                <a:cs typeface="Calibri"/>
              </a:rPr>
              <a:t>Do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we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need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add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our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ground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rules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or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check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them?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5257165" cy="1867563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668145">
              <a:lnSpc>
                <a:spcPts val="4000"/>
              </a:lnSpc>
              <a:spcBef>
                <a:spcPts val="500"/>
              </a:spcBef>
            </a:pPr>
            <a:r>
              <a:rPr lang="en-US" sz="3600" b="1" spc="-20" dirty="0">
                <a:latin typeface="Segoe UI Semibold"/>
                <a:cs typeface="Segoe UI Semibold"/>
              </a:rPr>
              <a:t>Ground Rule </a:t>
            </a:r>
            <a:r>
              <a:rPr sz="3600" b="1" spc="-20" dirty="0">
                <a:latin typeface="Segoe UI Semibold"/>
                <a:cs typeface="Segoe UI Semibold"/>
              </a:rPr>
              <a:t>Examples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5" dirty="0">
                <a:latin typeface="Segoe UI Semibold"/>
                <a:cs typeface="Segoe UI Semibold"/>
              </a:rPr>
              <a:t>Some </a:t>
            </a:r>
            <a:r>
              <a:rPr sz="1800" b="1" dirty="0">
                <a:latin typeface="Segoe UI Semibold"/>
                <a:cs typeface="Segoe UI Semibold"/>
              </a:rPr>
              <a:t>additional </a:t>
            </a:r>
            <a:r>
              <a:rPr sz="1800" b="1" spc="-10" dirty="0">
                <a:latin typeface="Segoe UI Semibold"/>
                <a:cs typeface="Segoe UI Semibold"/>
              </a:rPr>
              <a:t>resources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ground rules can </a:t>
            </a:r>
            <a:r>
              <a:rPr sz="1800" b="1" dirty="0">
                <a:latin typeface="Segoe UI Semibold"/>
                <a:cs typeface="Segoe UI Semibold"/>
              </a:rPr>
              <a:t>be  found</a:t>
            </a:r>
            <a:r>
              <a:rPr sz="1800" b="1" spc="-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here: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3404577"/>
            <a:ext cx="5072380" cy="554383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latin typeface="Segoe UI Semibold"/>
                <a:cs typeface="Segoe UI Semibold"/>
              </a:rPr>
              <a:t>—https://www.cmu.edu/teaching/solveproblem/  strat-dontparticipate/groundrules.pd</a:t>
            </a:r>
            <a:r>
              <a:rPr lang="en-US" sz="1800" b="1" spc="-10" dirty="0">
                <a:latin typeface="Segoe UI Semibold"/>
                <a:cs typeface="Segoe UI Semibold"/>
              </a:rPr>
              <a:t>f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4242625"/>
            <a:ext cx="532003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—https://cidlis.umd.edu/accessibility/guidelines-  </a:t>
            </a:r>
            <a:r>
              <a:rPr sz="1800" b="1" spc="-10" dirty="0">
                <a:latin typeface="Segoe UI Semibold"/>
                <a:cs typeface="Segoe UI Semibold"/>
              </a:rPr>
              <a:t>for-engaging-in-respectful-productive-dialogue/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315200" y="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972800" y="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xfrm>
            <a:off x="7588250" y="210877"/>
            <a:ext cx="21647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000000"/>
                </a:solidFill>
                <a:latin typeface="Segoe UI Semibold"/>
                <a:cs typeface="Segoe UI Semibold"/>
              </a:rPr>
              <a:t>Using “I”</a:t>
            </a:r>
            <a:r>
              <a:rPr sz="1800" b="1" spc="-5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18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Statements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588250" y="769575"/>
            <a:ext cx="277050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Speak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yourself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8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not  </a:t>
            </a:r>
            <a:r>
              <a:rPr sz="1800" b="1" dirty="0">
                <a:latin typeface="Segoe UI Semibold"/>
                <a:cs typeface="Segoe UI Semibold"/>
              </a:rPr>
              <a:t>for</a:t>
            </a:r>
            <a:r>
              <a:rPr sz="1800" b="1" spc="-5" dirty="0">
                <a:latin typeface="Segoe UI Semibold"/>
                <a:cs typeface="Segoe UI Semibold"/>
              </a:rPr>
              <a:t> others.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588250" y="4350365"/>
            <a:ext cx="3088005" cy="3652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Respect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Confidentiality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Let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openly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without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fearing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 they say will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other settings.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It’s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share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personally learned, 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however.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One popular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version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ground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rule</a:t>
            </a:r>
            <a:endParaRPr sz="1800">
              <a:latin typeface="Segoe UI Semibold"/>
              <a:cs typeface="Segoe UI Semibold"/>
            </a:endParaRPr>
          </a:p>
          <a:p>
            <a:pPr marL="12700" marR="137160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convey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sentiment:  what is said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stays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here,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is learned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leave here.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293399" y="210191"/>
            <a:ext cx="2819400" cy="3373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Air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2065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active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listening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just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valuable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speak.</a:t>
            </a:r>
            <a:endParaRPr sz="1800">
              <a:latin typeface="Segoe UI Semibold"/>
              <a:cs typeface="Segoe UI Semibold"/>
            </a:endParaRPr>
          </a:p>
          <a:p>
            <a:pPr marL="12700" marR="382270">
              <a:lnSpc>
                <a:spcPct val="101800"/>
              </a:lnSpc>
            </a:pP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step up, if we</a:t>
            </a:r>
            <a:r>
              <a:rPr sz="18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aren’t</a:t>
            </a:r>
            <a:endParaRPr sz="18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contributing. And we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to step</a:t>
            </a:r>
            <a:r>
              <a:rPr sz="18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back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we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</a:t>
            </a:r>
            <a:r>
              <a:rPr sz="18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dominating.</a:t>
            </a:r>
            <a:endParaRPr sz="1800">
              <a:latin typeface="Segoe UI Semibold"/>
              <a:cs typeface="Segoe UI Semibold"/>
            </a:endParaRPr>
          </a:p>
          <a:p>
            <a:pPr marL="12700" marR="464184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Commit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sharing the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airtime.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93399" y="4349222"/>
            <a:ext cx="2809240" cy="1976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Assume </a:t>
            </a:r>
            <a:r>
              <a:rPr sz="1800" b="1" spc="-15" dirty="0">
                <a:latin typeface="Segoe UI Semibold"/>
                <a:cs typeface="Segoe UI Semibold"/>
              </a:rPr>
              <a:t>Positive</a:t>
            </a:r>
            <a:r>
              <a:rPr sz="1800" b="1" spc="-7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Intent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6040">
              <a:lnSpc>
                <a:spcPct val="101800"/>
              </a:lnSpc>
            </a:pPr>
            <a:r>
              <a:rPr sz="1800" b="1" spc="-25" dirty="0">
                <a:latin typeface="Segoe UI Semibold"/>
                <a:cs typeface="Segoe UI Semibold"/>
              </a:rPr>
              <a:t>We </a:t>
            </a:r>
            <a:r>
              <a:rPr sz="1800" b="1" dirty="0">
                <a:latin typeface="Segoe UI Semibold"/>
                <a:cs typeface="Segoe UI Semibold"/>
              </a:rPr>
              <a:t>all </a:t>
            </a:r>
            <a:r>
              <a:rPr sz="1800" b="1" spc="-5" dirty="0">
                <a:latin typeface="Segoe UI Semibold"/>
                <a:cs typeface="Segoe UI Semibold"/>
              </a:rPr>
              <a:t>say things that</a:t>
            </a:r>
            <a:r>
              <a:rPr sz="1800" b="1" spc="-7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may  </a:t>
            </a:r>
            <a:r>
              <a:rPr sz="1800" b="1" spc="-5" dirty="0">
                <a:latin typeface="Segoe UI Semibold"/>
                <a:cs typeface="Segoe UI Semibold"/>
              </a:rPr>
              <a:t>not land the right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30" dirty="0">
                <a:latin typeface="Segoe UI Semibold"/>
                <a:cs typeface="Segoe UI Semibold"/>
              </a:rPr>
              <a:t>way.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By assuming good </a:t>
            </a:r>
            <a:r>
              <a:rPr sz="1800" b="1" spc="-10" dirty="0">
                <a:latin typeface="Segoe UI Semibold"/>
                <a:cs typeface="Segoe UI Semibold"/>
              </a:rPr>
              <a:t>intent  </a:t>
            </a:r>
            <a:r>
              <a:rPr sz="1800" b="1" dirty="0">
                <a:latin typeface="Segoe UI Semibold"/>
                <a:cs typeface="Segoe UI Semibold"/>
              </a:rPr>
              <a:t>means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give each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other  the benefit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doubt.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3100" y="7754476"/>
            <a:ext cx="18923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5" dirty="0">
                <a:latin typeface="Segoe UI Semibold"/>
                <a:cs typeface="Segoe UI Semibold"/>
              </a:rPr>
              <a:t>3</a:t>
            </a:r>
            <a:r>
              <a:rPr lang="en-US" sz="1200" b="1" spc="-25" dirty="0">
                <a:latin typeface="Segoe UI Semibold"/>
                <a:cs typeface="Segoe UI Semibold"/>
              </a:rPr>
              <a:t>6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819770" y="1340284"/>
            <a:ext cx="5658485" cy="3931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anything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session surprise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44780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places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all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agreed or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there were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opinions?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58750" algn="just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Which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prompt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the hardest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respond to?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Which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most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compelling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you?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85090" algn="just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Did anything that came up today change the way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role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After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what it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means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a 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mentor,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need from this preparation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confident in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role?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417452" y="228245"/>
            <a:ext cx="1493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Roles and</a:t>
            </a:r>
            <a:r>
              <a:rPr sz="1200" b="1" u="sng" spc="-204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56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1278111"/>
            <a:ext cx="3906520" cy="1366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Reflect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latin typeface="Segoe UI Semibold"/>
                <a:cs typeface="Segoe UI Semibold"/>
              </a:rPr>
              <a:t>Spend 5min thinking or writing </a:t>
            </a:r>
            <a:r>
              <a:rPr sz="1800" b="1" dirty="0">
                <a:latin typeface="Segoe UI Semibold"/>
                <a:cs typeface="Segoe UI Semibold"/>
              </a:rPr>
              <a:t>down  </a:t>
            </a:r>
            <a:r>
              <a:rPr sz="1800" b="1" spc="-10" dirty="0">
                <a:latin typeface="Segoe UI Semibold"/>
                <a:cs typeface="Segoe UI Semibold"/>
              </a:rPr>
              <a:t>responses </a:t>
            </a:r>
            <a:r>
              <a:rPr sz="1800" b="1" spc="-5" dirty="0">
                <a:latin typeface="Segoe UI Semibold"/>
                <a:cs typeface="Segoe UI Semibold"/>
              </a:rPr>
              <a:t>to these </a:t>
            </a:r>
            <a:r>
              <a:rPr sz="1800" b="1" spc="-10" dirty="0">
                <a:latin typeface="Segoe UI Semibold"/>
                <a:cs typeface="Segoe UI Semibold"/>
              </a:rPr>
              <a:t>prompts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1130"/>
            <a:ext cx="443484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0" dirty="0">
                <a:solidFill>
                  <a:srgbClr val="50E6FF"/>
                </a:solidFill>
                <a:latin typeface="Segoe UI Semibold"/>
                <a:cs typeface="Segoe UI Semibold"/>
              </a:rPr>
              <a:t>Be </a:t>
            </a:r>
            <a:r>
              <a:rPr sz="3600" b="1" spc="-40" dirty="0">
                <a:solidFill>
                  <a:srgbClr val="50E6FF"/>
                </a:solidFill>
                <a:latin typeface="Segoe UI Semibold"/>
                <a:cs typeface="Segoe UI Semibold"/>
              </a:rPr>
              <a:t>Ready </a:t>
            </a:r>
            <a:r>
              <a:rPr sz="3600" b="1" spc="-20" dirty="0">
                <a:solidFill>
                  <a:srgbClr val="50E6FF"/>
                </a:solidFill>
                <a:latin typeface="Segoe UI Semibold"/>
                <a:cs typeface="Segoe UI Semibold"/>
              </a:rPr>
              <a:t>to</a:t>
            </a:r>
            <a:r>
              <a:rPr sz="3600" b="1" spc="-114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50E6FF"/>
                </a:solidFill>
                <a:latin typeface="Segoe UI Semibold"/>
                <a:cs typeface="Segoe UI Semibold"/>
              </a:rPr>
              <a:t>Navigate  Difficult</a:t>
            </a:r>
            <a:r>
              <a:rPr sz="3600" b="1" spc="-5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50E6FF"/>
                </a:solidFill>
                <a:latin typeface="Segoe UI Semibold"/>
                <a:cs typeface="Segoe UI Semibold"/>
              </a:rPr>
              <a:t>Moments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310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7851140" y="1305775"/>
            <a:ext cx="5384800" cy="2159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40995">
              <a:lnSpc>
                <a:spcPct val="106100"/>
              </a:lnSpc>
              <a:spcBef>
                <a:spcPts val="100"/>
              </a:spcBef>
            </a:pPr>
            <a:r>
              <a:rPr sz="2200" b="1" spc="70" dirty="0">
                <a:latin typeface="Calibri"/>
                <a:cs typeface="Calibri"/>
              </a:rPr>
              <a:t>Despite </a:t>
            </a:r>
            <a:r>
              <a:rPr sz="2200" b="1" spc="105" dirty="0">
                <a:latin typeface="Calibri"/>
                <a:cs typeface="Calibri"/>
              </a:rPr>
              <a:t>having </a:t>
            </a:r>
            <a:r>
              <a:rPr sz="2200" b="1" spc="120" dirty="0">
                <a:latin typeface="Calibri"/>
                <a:cs typeface="Calibri"/>
              </a:rPr>
              <a:t>ground </a:t>
            </a:r>
            <a:r>
              <a:rPr sz="2200" b="1" spc="30" dirty="0">
                <a:latin typeface="Calibri"/>
                <a:cs typeface="Calibri"/>
              </a:rPr>
              <a:t>rules,</a:t>
            </a:r>
            <a:r>
              <a:rPr sz="2200" b="1" spc="-260" dirty="0">
                <a:latin typeface="Calibri"/>
                <a:cs typeface="Calibri"/>
              </a:rPr>
              <a:t> </a:t>
            </a:r>
            <a:r>
              <a:rPr sz="2200" b="1" spc="70" dirty="0">
                <a:latin typeface="Calibri"/>
                <a:cs typeface="Calibri"/>
              </a:rPr>
              <a:t>sometimes  </a:t>
            </a:r>
            <a:r>
              <a:rPr sz="2200" b="1" spc="85" dirty="0">
                <a:latin typeface="Calibri"/>
                <a:cs typeface="Calibri"/>
              </a:rPr>
              <a:t>someone </a:t>
            </a:r>
            <a:r>
              <a:rPr sz="2200" b="1" spc="40" dirty="0">
                <a:latin typeface="Calibri"/>
                <a:cs typeface="Calibri"/>
              </a:rPr>
              <a:t>will </a:t>
            </a:r>
            <a:r>
              <a:rPr sz="2200" b="1" spc="35" dirty="0">
                <a:latin typeface="Calibri"/>
                <a:cs typeface="Calibri"/>
              </a:rPr>
              <a:t>say </a:t>
            </a:r>
            <a:r>
              <a:rPr sz="2200" b="1" spc="100" dirty="0">
                <a:latin typeface="Calibri"/>
                <a:cs typeface="Calibri"/>
              </a:rPr>
              <a:t>something</a:t>
            </a:r>
            <a:r>
              <a:rPr sz="2200" b="1" spc="-114" dirty="0">
                <a:latin typeface="Calibri"/>
                <a:cs typeface="Calibri"/>
              </a:rPr>
              <a:t> </a:t>
            </a:r>
            <a:r>
              <a:rPr sz="2200" b="1" spc="60" dirty="0">
                <a:latin typeface="Calibri"/>
                <a:cs typeface="Calibri"/>
              </a:rPr>
              <a:t>hostile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75" dirty="0">
                <a:latin typeface="Calibri"/>
                <a:cs typeface="Calibri"/>
              </a:rPr>
              <a:t>or </a:t>
            </a:r>
            <a:r>
              <a:rPr sz="2200" b="1" spc="35" dirty="0">
                <a:latin typeface="Calibri"/>
                <a:cs typeface="Calibri"/>
              </a:rPr>
              <a:t>insensitive. </a:t>
            </a:r>
            <a:r>
              <a:rPr sz="2200" b="1" spc="65" dirty="0">
                <a:latin typeface="Calibri"/>
                <a:cs typeface="Calibri"/>
              </a:rPr>
              <a:t>Even </a:t>
            </a:r>
            <a:r>
              <a:rPr sz="2200" b="1" spc="55" dirty="0">
                <a:latin typeface="Calibri"/>
                <a:cs typeface="Calibri"/>
              </a:rPr>
              <a:t>if </a:t>
            </a:r>
            <a:r>
              <a:rPr sz="2200" b="1" spc="50" dirty="0">
                <a:latin typeface="Calibri"/>
                <a:cs typeface="Calibri"/>
              </a:rPr>
              <a:t>that </a:t>
            </a:r>
            <a:r>
              <a:rPr sz="2200" b="1" spc="25" dirty="0">
                <a:latin typeface="Calibri"/>
                <a:cs typeface="Calibri"/>
              </a:rPr>
              <a:t>was </a:t>
            </a:r>
            <a:r>
              <a:rPr sz="2200" b="1" spc="90" dirty="0">
                <a:latin typeface="Calibri"/>
                <a:cs typeface="Calibri"/>
              </a:rPr>
              <a:t>not </a:t>
            </a:r>
            <a:r>
              <a:rPr sz="2200" b="1" spc="60" dirty="0">
                <a:latin typeface="Calibri"/>
                <a:cs typeface="Calibri"/>
              </a:rPr>
              <a:t>the  </a:t>
            </a:r>
            <a:r>
              <a:rPr sz="2200" b="1" spc="55" dirty="0">
                <a:latin typeface="Calibri"/>
                <a:cs typeface="Calibri"/>
              </a:rPr>
              <a:t>intention, </a:t>
            </a:r>
            <a:r>
              <a:rPr sz="2200" b="1" spc="20" dirty="0">
                <a:latin typeface="Calibri"/>
                <a:cs typeface="Calibri"/>
              </a:rPr>
              <a:t>a </a:t>
            </a:r>
            <a:r>
              <a:rPr sz="2200" b="1" spc="105" dirty="0">
                <a:latin typeface="Calibri"/>
                <a:cs typeface="Calibri"/>
              </a:rPr>
              <a:t>comment </a:t>
            </a:r>
            <a:r>
              <a:rPr sz="2200" b="1" spc="75" dirty="0">
                <a:latin typeface="Calibri"/>
                <a:cs typeface="Calibri"/>
              </a:rPr>
              <a:t>can land </a:t>
            </a:r>
            <a:r>
              <a:rPr sz="2200" b="1" spc="50" dirty="0">
                <a:latin typeface="Calibri"/>
                <a:cs typeface="Calibri"/>
              </a:rPr>
              <a:t>that </a:t>
            </a:r>
            <a:r>
              <a:rPr sz="2200" b="1" spc="45" dirty="0">
                <a:latin typeface="Calibri"/>
                <a:cs typeface="Calibri"/>
              </a:rPr>
              <a:t>way  </a:t>
            </a:r>
            <a:r>
              <a:rPr sz="2200" b="1" spc="70" dirty="0">
                <a:latin typeface="Calibri"/>
                <a:cs typeface="Calibri"/>
              </a:rPr>
              <a:t>for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70" dirty="0">
                <a:latin typeface="Calibri"/>
                <a:cs typeface="Calibri"/>
              </a:rPr>
              <a:t>another</a:t>
            </a:r>
            <a:r>
              <a:rPr sz="2200" b="1" spc="15" dirty="0">
                <a:latin typeface="Calibri"/>
                <a:cs typeface="Calibri"/>
              </a:rPr>
              <a:t> </a:t>
            </a:r>
            <a:r>
              <a:rPr sz="2200" b="1" spc="95" dirty="0">
                <a:latin typeface="Calibri"/>
                <a:cs typeface="Calibri"/>
              </a:rPr>
              <a:t>member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65" dirty="0">
                <a:latin typeface="Calibri"/>
                <a:cs typeface="Calibri"/>
              </a:rPr>
              <a:t>of</a:t>
            </a:r>
            <a:r>
              <a:rPr sz="2200" b="1" spc="15" dirty="0">
                <a:latin typeface="Calibri"/>
                <a:cs typeface="Calibri"/>
              </a:rPr>
              <a:t> </a:t>
            </a:r>
            <a:r>
              <a:rPr sz="2200" b="1" spc="60" dirty="0">
                <a:latin typeface="Calibri"/>
                <a:cs typeface="Calibri"/>
              </a:rPr>
              <a:t>the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90" dirty="0">
                <a:latin typeface="Calibri"/>
                <a:cs typeface="Calibri"/>
              </a:rPr>
              <a:t>group.</a:t>
            </a:r>
            <a:r>
              <a:rPr sz="2200" b="1" spc="15" dirty="0">
                <a:latin typeface="Calibri"/>
                <a:cs typeface="Calibri"/>
              </a:rPr>
              <a:t> </a:t>
            </a:r>
            <a:r>
              <a:rPr sz="2200" b="1" spc="80" dirty="0">
                <a:latin typeface="Calibri"/>
                <a:cs typeface="Calibri"/>
              </a:rPr>
              <a:t>Here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20" dirty="0">
                <a:latin typeface="Calibri"/>
                <a:cs typeface="Calibri"/>
              </a:rPr>
              <a:t>are  </a:t>
            </a:r>
            <a:r>
              <a:rPr sz="2200" b="1" spc="85" dirty="0">
                <a:latin typeface="Calibri"/>
                <a:cs typeface="Calibri"/>
              </a:rPr>
              <a:t>some </a:t>
            </a:r>
            <a:r>
              <a:rPr sz="2200" b="1" spc="60" dirty="0">
                <a:latin typeface="Calibri"/>
                <a:cs typeface="Calibri"/>
              </a:rPr>
              <a:t>tips </a:t>
            </a:r>
            <a:r>
              <a:rPr sz="2200" b="1" spc="70" dirty="0">
                <a:latin typeface="Calibri"/>
                <a:cs typeface="Calibri"/>
              </a:rPr>
              <a:t>for </a:t>
            </a:r>
            <a:r>
              <a:rPr sz="2200" b="1" spc="95" dirty="0">
                <a:latin typeface="Calibri"/>
                <a:cs typeface="Calibri"/>
              </a:rPr>
              <a:t>you </a:t>
            </a:r>
            <a:r>
              <a:rPr sz="2200" b="1" spc="70" dirty="0">
                <a:latin typeface="Calibri"/>
                <a:cs typeface="Calibri"/>
              </a:rPr>
              <a:t>to </a:t>
            </a:r>
            <a:r>
              <a:rPr sz="2200" b="1" spc="60" dirty="0">
                <a:latin typeface="Calibri"/>
                <a:cs typeface="Calibri"/>
              </a:rPr>
              <a:t>successfully</a:t>
            </a:r>
            <a:r>
              <a:rPr sz="2200" b="1" spc="-310" dirty="0">
                <a:latin typeface="Calibri"/>
                <a:cs typeface="Calibri"/>
              </a:rPr>
              <a:t> </a:t>
            </a:r>
            <a:r>
              <a:rPr sz="2200" b="1" spc="60" dirty="0">
                <a:latin typeface="Calibri"/>
                <a:cs typeface="Calibri"/>
              </a:rPr>
              <a:t>navigate.</a:t>
            </a:r>
            <a:endParaRPr sz="22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3386454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Acknowledge 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What</a:t>
            </a:r>
            <a:r>
              <a:rPr sz="3600" b="1" spc="-10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Happened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2566530"/>
            <a:ext cx="4124960" cy="836896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Make </a:t>
            </a:r>
            <a:r>
              <a:rPr sz="1800" b="1" spc="-10" dirty="0">
                <a:latin typeface="Segoe UI Semibold"/>
                <a:cs typeface="Segoe UI Semibold"/>
              </a:rPr>
              <a:t>sure </a:t>
            </a:r>
            <a:r>
              <a:rPr sz="1800" b="1" spc="-5" dirty="0">
                <a:latin typeface="Segoe UI Semibold"/>
                <a:cs typeface="Segoe UI Semibold"/>
              </a:rPr>
              <a:t>those who </a:t>
            </a:r>
            <a:r>
              <a:rPr sz="1800" b="1" spc="-10" dirty="0">
                <a:latin typeface="Segoe UI Semibold"/>
                <a:cs typeface="Segoe UI Semibold"/>
              </a:rPr>
              <a:t>were </a:t>
            </a:r>
            <a:r>
              <a:rPr sz="1800" b="1" spc="10" dirty="0">
                <a:latin typeface="Segoe UI Semibold"/>
                <a:cs typeface="Segoe UI Semibold"/>
              </a:rPr>
              <a:t>hurt </a:t>
            </a:r>
            <a:r>
              <a:rPr sz="1800" b="1" dirty="0">
                <a:latin typeface="Segoe UI Semibold"/>
                <a:cs typeface="Segoe UI Semibold"/>
              </a:rPr>
              <a:t>know  </a:t>
            </a:r>
            <a:r>
              <a:rPr sz="1800" b="1" spc="-5" dirty="0">
                <a:latin typeface="Segoe UI Semibold"/>
                <a:cs typeface="Segoe UI Semibold"/>
              </a:rPr>
              <a:t>that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lang="en-US" b="1" spc="-10" dirty="0">
                <a:latin typeface="Segoe UI Semibold"/>
                <a:cs typeface="Segoe UI Semibold"/>
              </a:rPr>
              <a:t>spotted </a:t>
            </a:r>
            <a:r>
              <a:rPr sz="1800" b="1" spc="-5" dirty="0">
                <a:latin typeface="Segoe UI Semibold"/>
                <a:cs typeface="Segoe UI Semibold"/>
              </a:rPr>
              <a:t>it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not complicit via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silence/inaction.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36154" y="1340599"/>
            <a:ext cx="4942840" cy="46672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64135">
              <a:lnSpc>
                <a:spcPts val="3675"/>
              </a:lnSpc>
            </a:pPr>
            <a:r>
              <a:rPr sz="3600" b="1" spc="95" dirty="0">
                <a:solidFill>
                  <a:srgbClr val="243A5E"/>
                </a:solidFill>
                <a:latin typeface="Calibri"/>
                <a:cs typeface="Calibri"/>
              </a:rPr>
              <a:t>I </a:t>
            </a:r>
            <a:r>
              <a:rPr sz="3600" b="1" spc="120" dirty="0">
                <a:solidFill>
                  <a:srgbClr val="243A5E"/>
                </a:solidFill>
                <a:latin typeface="Calibri"/>
                <a:cs typeface="Calibri"/>
              </a:rPr>
              <a:t>can </a:t>
            </a:r>
            <a:r>
              <a:rPr sz="3600" b="1" spc="50" dirty="0">
                <a:solidFill>
                  <a:srgbClr val="243A5E"/>
                </a:solidFill>
                <a:latin typeface="Calibri"/>
                <a:cs typeface="Calibri"/>
              </a:rPr>
              <a:t>see </a:t>
            </a:r>
            <a:r>
              <a:rPr sz="3600" b="1" spc="70" dirty="0">
                <a:solidFill>
                  <a:srgbClr val="243A5E"/>
                </a:solidFill>
                <a:latin typeface="Calibri"/>
                <a:cs typeface="Calibri"/>
              </a:rPr>
              <a:t>this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is</a:t>
            </a:r>
            <a:r>
              <a:rPr sz="3600" b="1" spc="-44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95" dirty="0">
                <a:solidFill>
                  <a:srgbClr val="243A5E"/>
                </a:solidFill>
                <a:latin typeface="Calibri"/>
                <a:cs typeface="Calibri"/>
              </a:rPr>
              <a:t>bringing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36154" y="1876526"/>
            <a:ext cx="4942840" cy="46672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64135">
              <a:lnSpc>
                <a:spcPts val="3675"/>
              </a:lnSpc>
            </a:pPr>
            <a:r>
              <a:rPr sz="3600" b="1" spc="195" dirty="0">
                <a:solidFill>
                  <a:srgbClr val="243A5E"/>
                </a:solidFill>
                <a:latin typeface="Calibri"/>
                <a:cs typeface="Calibri"/>
              </a:rPr>
              <a:t>up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 </a:t>
            </a:r>
            <a:r>
              <a:rPr sz="3600" b="1" spc="105" dirty="0">
                <a:solidFill>
                  <a:srgbClr val="243A5E"/>
                </a:solidFill>
                <a:latin typeface="Calibri"/>
                <a:cs typeface="Calibri"/>
              </a:rPr>
              <a:t>lot </a:t>
            </a:r>
            <a:r>
              <a:rPr sz="3600" b="1" spc="100" dirty="0">
                <a:solidFill>
                  <a:srgbClr val="243A5E"/>
                </a:solidFill>
                <a:latin typeface="Calibri"/>
                <a:cs typeface="Calibri"/>
              </a:rPr>
              <a:t>of </a:t>
            </a:r>
            <a:r>
              <a:rPr sz="3600" b="1" spc="114" dirty="0">
                <a:solidFill>
                  <a:srgbClr val="243A5E"/>
                </a:solidFill>
                <a:latin typeface="Calibri"/>
                <a:cs typeface="Calibri"/>
              </a:rPr>
              <a:t>feelings</a:t>
            </a:r>
            <a:r>
              <a:rPr sz="3600" b="1" spc="-525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30" dirty="0">
                <a:solidFill>
                  <a:srgbClr val="243A5E"/>
                </a:solidFill>
                <a:latin typeface="Calibri"/>
                <a:cs typeface="Calibri"/>
              </a:rPr>
              <a:t>and</a:t>
            </a:r>
            <a:endParaRPr sz="3600" dirty="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36154" y="2412453"/>
            <a:ext cx="2021205" cy="46672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64135">
              <a:lnSpc>
                <a:spcPts val="3520"/>
              </a:lnSpc>
            </a:pPr>
            <a:r>
              <a:rPr sz="3600" b="1" spc="95" dirty="0">
                <a:solidFill>
                  <a:srgbClr val="243A5E"/>
                </a:solidFill>
                <a:latin typeface="Calibri"/>
                <a:cs typeface="Calibri"/>
              </a:rPr>
              <a:t>opinions.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251904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65" dirty="0">
                <a:solidFill>
                  <a:srgbClr val="000000"/>
                </a:solidFill>
                <a:latin typeface="Segoe UI Semibold"/>
                <a:cs typeface="Segoe UI Semibold"/>
              </a:rPr>
              <a:t>Try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to</a:t>
            </a:r>
            <a:r>
              <a:rPr sz="3600" b="1" spc="-9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45" dirty="0">
                <a:solidFill>
                  <a:srgbClr val="000000"/>
                </a:solidFill>
                <a:latin typeface="Segoe UI Semibold"/>
                <a:cs typeface="Segoe UI Semibold"/>
              </a:rPr>
              <a:t>Pause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73100" y="2058530"/>
            <a:ext cx="548703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Possibly </a:t>
            </a:r>
            <a:r>
              <a:rPr sz="1800" b="1" spc="-5" dirty="0">
                <a:latin typeface="Segoe UI Semibold"/>
                <a:cs typeface="Segoe UI Semibold"/>
              </a:rPr>
              <a:t>provide </a:t>
            </a:r>
            <a:r>
              <a:rPr sz="1800" b="1" dirty="0">
                <a:latin typeface="Segoe UI Semibold"/>
                <a:cs typeface="Segoe UI Semibold"/>
              </a:rPr>
              <a:t>a moment for people </a:t>
            </a:r>
            <a:r>
              <a:rPr sz="1800" b="1" spc="-5" dirty="0">
                <a:latin typeface="Segoe UI Semibold"/>
                <a:cs typeface="Segoe UI Semibold"/>
              </a:rPr>
              <a:t>to write </a:t>
            </a:r>
            <a:r>
              <a:rPr sz="1800" b="1" dirty="0">
                <a:latin typeface="Segoe UI Semibold"/>
                <a:cs typeface="Segoe UI Semibold"/>
              </a:rPr>
              <a:t>down  </a:t>
            </a:r>
            <a:r>
              <a:rPr sz="1800" b="1" spc="-5" dirty="0">
                <a:latin typeface="Segoe UI Semibold"/>
                <a:cs typeface="Segoe UI Semibold"/>
              </a:rPr>
              <a:t>their thoughts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feelings.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7836154" y="1340599"/>
            <a:ext cx="4801235" cy="466725"/>
          </a:xfrm>
          <a:custGeom>
            <a:avLst/>
            <a:gdLst/>
            <a:ahLst/>
            <a:cxnLst/>
            <a:rect l="l" t="t" r="r" b="b"/>
            <a:pathLst>
              <a:path w="4801234" h="466725">
                <a:moveTo>
                  <a:pt x="0" y="466623"/>
                </a:moveTo>
                <a:lnTo>
                  <a:pt x="4800854" y="466623"/>
                </a:lnTo>
                <a:lnTo>
                  <a:pt x="4800854" y="0"/>
                </a:lnTo>
                <a:lnTo>
                  <a:pt x="0" y="0"/>
                </a:lnTo>
                <a:lnTo>
                  <a:pt x="0" y="46662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7" name="object 7"/>
          <p:cNvGraphicFramePr>
            <a:graphicFrameLocks noGrp="1"/>
          </p:cNvGraphicFramePr>
          <p:nvPr/>
        </p:nvGraphicFramePr>
        <p:xfrm>
          <a:off x="7836154" y="2336253"/>
          <a:ext cx="6136639" cy="2074467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8625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386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2897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064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300">
                <a:tc gridSpan="2">
                  <a:txBody>
                    <a:bodyPr/>
                    <a:lstStyle/>
                    <a:p>
                      <a:pPr marL="50800">
                        <a:lnSpc>
                          <a:spcPts val="3845"/>
                        </a:lnSpc>
                      </a:pPr>
                      <a:r>
                        <a:rPr sz="3600" b="1" spc="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Let’s </a:t>
                      </a:r>
                      <a:r>
                        <a:rPr sz="3600" b="1" spc="17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come </a:t>
                      </a:r>
                      <a:r>
                        <a:rPr sz="3600" b="1" spc="13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back </a:t>
                      </a:r>
                      <a:r>
                        <a:rPr sz="3600" b="1" spc="1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to</a:t>
                      </a:r>
                      <a:r>
                        <a:rPr sz="3600" b="1" spc="-42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3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that,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959">
                <a:tc gridSpan="3">
                  <a:txBody>
                    <a:bodyPr/>
                    <a:lstStyle/>
                    <a:p>
                      <a:pPr marL="50800">
                        <a:lnSpc>
                          <a:spcPts val="4120"/>
                        </a:lnSpc>
                      </a:pPr>
                      <a:r>
                        <a:rPr sz="3600" b="1" spc="10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because </a:t>
                      </a:r>
                      <a:r>
                        <a:rPr sz="3600" b="1" spc="4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we </a:t>
                      </a:r>
                      <a:r>
                        <a:rPr sz="3600" b="1" spc="7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can’t address</a:t>
                      </a:r>
                      <a:r>
                        <a:rPr sz="3600" b="1" spc="-32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5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it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933">
                <a:tc gridSpan="4">
                  <a:txBody>
                    <a:bodyPr/>
                    <a:lstStyle/>
                    <a:p>
                      <a:pPr marL="50800">
                        <a:lnSpc>
                          <a:spcPts val="3950"/>
                        </a:lnSpc>
                      </a:pPr>
                      <a:r>
                        <a:rPr sz="3600" b="1" spc="15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right</a:t>
                      </a:r>
                      <a:r>
                        <a:rPr sz="3600" b="1" spc="-2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3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now</a:t>
                      </a:r>
                      <a:r>
                        <a:rPr sz="3600" b="1" spc="-1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5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but</a:t>
                      </a:r>
                      <a:r>
                        <a:rPr sz="3600" b="1" spc="-1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9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</a:t>
                      </a:r>
                      <a:r>
                        <a:rPr sz="3600" b="1" spc="-2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2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think</a:t>
                      </a:r>
                      <a:r>
                        <a:rPr sz="3600" b="1" spc="-1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6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it</a:t>
                      </a:r>
                      <a:r>
                        <a:rPr sz="3600" b="1" spc="-1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2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should</a:t>
                      </a:r>
                      <a:endParaRPr sz="36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275">
                <a:tc>
                  <a:txBody>
                    <a:bodyPr/>
                    <a:lstStyle/>
                    <a:p>
                      <a:pPr marL="50800">
                        <a:lnSpc>
                          <a:spcPts val="3729"/>
                        </a:lnSpc>
                      </a:pPr>
                      <a:r>
                        <a:rPr sz="3600" b="1" spc="15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be</a:t>
                      </a:r>
                      <a:r>
                        <a:rPr sz="3600" b="1" spc="-8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6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addressed.</a:t>
                      </a:r>
                      <a:endParaRPr sz="3600" dirty="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solidFill>
                      <a:srgbClr val="50E6FF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5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9" name="object 9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74435" y="1282068"/>
            <a:ext cx="47644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10" dirty="0">
                <a:solidFill>
                  <a:srgbClr val="243A5E"/>
                </a:solidFill>
                <a:latin typeface="Calibri"/>
                <a:cs typeface="Calibri"/>
              </a:rPr>
              <a:t>Let’s </a:t>
            </a:r>
            <a:r>
              <a:rPr sz="3600" b="1" spc="55" dirty="0">
                <a:solidFill>
                  <a:srgbClr val="243A5E"/>
                </a:solidFill>
                <a:latin typeface="Calibri"/>
                <a:cs typeface="Calibri"/>
              </a:rPr>
              <a:t>take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 </a:t>
            </a:r>
            <a:r>
              <a:rPr sz="3600" b="1" spc="114" dirty="0">
                <a:solidFill>
                  <a:srgbClr val="243A5E"/>
                </a:solidFill>
                <a:latin typeface="Calibri"/>
                <a:cs typeface="Calibri"/>
              </a:rPr>
              <a:t>short</a:t>
            </a:r>
            <a:r>
              <a:rPr sz="3600" b="1" spc="-195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85" dirty="0">
                <a:solidFill>
                  <a:srgbClr val="243A5E"/>
                </a:solidFill>
                <a:latin typeface="Calibri"/>
                <a:cs typeface="Calibri"/>
              </a:rPr>
              <a:t>break.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519366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Ask </a:t>
            </a:r>
            <a:r>
              <a:rPr sz="3600" b="1" dirty="0">
                <a:solidFill>
                  <a:srgbClr val="000000"/>
                </a:solidFill>
                <a:latin typeface="Segoe UI Semibold"/>
                <a:cs typeface="Segoe UI Semibold"/>
              </a:rPr>
              <a:t>a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Clarifying</a:t>
            </a:r>
            <a:r>
              <a:rPr sz="3600" b="1" spc="-17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Question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313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7836154" y="1340599"/>
          <a:ext cx="5898514" cy="207445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07721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4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57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98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01275">
                <a:tc gridSpan="2">
                  <a:txBody>
                    <a:bodyPr/>
                    <a:lstStyle/>
                    <a:p>
                      <a:pPr marL="50800">
                        <a:lnSpc>
                          <a:spcPts val="3845"/>
                        </a:lnSpc>
                      </a:pPr>
                      <a:r>
                        <a:rPr sz="3600" b="1" spc="95" dirty="0">
                          <a:latin typeface="Calibri"/>
                          <a:cs typeface="Calibri"/>
                        </a:rPr>
                        <a:t>I </a:t>
                      </a:r>
                      <a:r>
                        <a:rPr sz="3600" b="1" spc="145" dirty="0">
                          <a:latin typeface="Calibri"/>
                          <a:cs typeface="Calibri"/>
                        </a:rPr>
                        <a:t>am </a:t>
                      </a:r>
                      <a:r>
                        <a:rPr sz="3600" b="1" spc="135" dirty="0">
                          <a:latin typeface="Calibri"/>
                          <a:cs typeface="Calibri"/>
                        </a:rPr>
                        <a:t>hearing </a:t>
                      </a:r>
                      <a:r>
                        <a:rPr sz="3600" b="1" spc="40" dirty="0">
                          <a:latin typeface="Calibri"/>
                          <a:cs typeface="Calibri"/>
                        </a:rPr>
                        <a:t>a</a:t>
                      </a:r>
                      <a:r>
                        <a:rPr sz="3600" b="1" spc="-45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30" dirty="0">
                          <a:latin typeface="Calibri"/>
                          <a:cs typeface="Calibri"/>
                        </a:rPr>
                        <a:t>connection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35927">
                <a:tc gridSpan="3">
                  <a:txBody>
                    <a:bodyPr/>
                    <a:lstStyle/>
                    <a:p>
                      <a:pPr marL="50800">
                        <a:lnSpc>
                          <a:spcPts val="4010"/>
                        </a:lnSpc>
                      </a:pPr>
                      <a:r>
                        <a:rPr sz="3600" b="1" spc="90" dirty="0">
                          <a:latin typeface="Calibri"/>
                          <a:cs typeface="Calibri"/>
                        </a:rPr>
                        <a:t>between </a:t>
                      </a:r>
                      <a:r>
                        <a:rPr sz="3600" b="1" spc="70" dirty="0">
                          <a:latin typeface="Calibri"/>
                          <a:cs typeface="Calibri"/>
                        </a:rPr>
                        <a:t>these </a:t>
                      </a:r>
                      <a:r>
                        <a:rPr sz="3600" b="1" spc="90" dirty="0">
                          <a:latin typeface="Calibri"/>
                          <a:cs typeface="Calibri"/>
                        </a:rPr>
                        <a:t>two</a:t>
                      </a:r>
                      <a:r>
                        <a:rPr sz="3600" b="1" spc="-235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70" dirty="0">
                          <a:latin typeface="Calibri"/>
                          <a:cs typeface="Calibri"/>
                        </a:rPr>
                        <a:t>things—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35952">
                <a:tc gridSpan="4">
                  <a:txBody>
                    <a:bodyPr/>
                    <a:lstStyle/>
                    <a:p>
                      <a:pPr marL="50800">
                        <a:lnSpc>
                          <a:spcPts val="3790"/>
                        </a:lnSpc>
                      </a:pPr>
                      <a:r>
                        <a:rPr sz="3600" b="1" spc="40" dirty="0">
                          <a:latin typeface="Calibri"/>
                          <a:cs typeface="Calibri"/>
                        </a:rPr>
                        <a:t>is </a:t>
                      </a:r>
                      <a:r>
                        <a:rPr sz="3600" b="1" spc="75" dirty="0">
                          <a:latin typeface="Calibri"/>
                          <a:cs typeface="Calibri"/>
                        </a:rPr>
                        <a:t>that </a:t>
                      </a:r>
                      <a:r>
                        <a:rPr sz="3600" b="1" spc="70" dirty="0">
                          <a:latin typeface="Calibri"/>
                          <a:cs typeface="Calibri"/>
                        </a:rPr>
                        <a:t>what </a:t>
                      </a:r>
                      <a:r>
                        <a:rPr sz="3600" b="1" spc="145" dirty="0">
                          <a:latin typeface="Calibri"/>
                          <a:cs typeface="Calibri"/>
                        </a:rPr>
                        <a:t>you </a:t>
                      </a:r>
                      <a:r>
                        <a:rPr sz="3600" b="1" spc="20" dirty="0">
                          <a:latin typeface="Calibri"/>
                          <a:cs typeface="Calibri"/>
                        </a:rPr>
                        <a:t>are </a:t>
                      </a:r>
                      <a:r>
                        <a:rPr sz="3600" b="1" spc="175" dirty="0">
                          <a:latin typeface="Calibri"/>
                          <a:cs typeface="Calibri"/>
                        </a:rPr>
                        <a:t>trying</a:t>
                      </a:r>
                      <a:r>
                        <a:rPr sz="3600" b="1" spc="-450" dirty="0"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10" dirty="0">
                          <a:latin typeface="Calibri"/>
                          <a:cs typeface="Calibri"/>
                        </a:rPr>
                        <a:t>to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lnB w="76200">
                      <a:solidFill>
                        <a:srgbClr val="FFFFFF"/>
                      </a:solidFill>
                      <a:prstDash val="soli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01300">
                <a:tc>
                  <a:txBody>
                    <a:bodyPr/>
                    <a:lstStyle/>
                    <a:p>
                      <a:pPr marL="50800">
                        <a:lnSpc>
                          <a:spcPts val="3570"/>
                        </a:lnSpc>
                      </a:pPr>
                      <a:r>
                        <a:rPr sz="3600" b="1" spc="114" dirty="0">
                          <a:latin typeface="Calibri"/>
                          <a:cs typeface="Calibri"/>
                        </a:rPr>
                        <a:t>communicate?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solidFill>
                      <a:srgbClr val="FFFFFF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2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76200">
                      <a:solidFill>
                        <a:srgbClr val="FFFFFF"/>
                      </a:solidFill>
                      <a:prstDash val="solid"/>
                    </a:lnT>
                    <a:solidFill>
                      <a:srgbClr val="0078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7836154" y="3886403"/>
            <a:ext cx="5715635" cy="46672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0800">
              <a:lnSpc>
                <a:spcPts val="3675"/>
              </a:lnSpc>
            </a:pPr>
            <a:r>
              <a:rPr sz="3600" b="1" spc="165" dirty="0">
                <a:latin typeface="Calibri"/>
                <a:cs typeface="Calibri"/>
              </a:rPr>
              <a:t>Can </a:t>
            </a:r>
            <a:r>
              <a:rPr sz="3600" b="1" spc="145" dirty="0">
                <a:latin typeface="Calibri"/>
                <a:cs typeface="Calibri"/>
              </a:rPr>
              <a:t>you </a:t>
            </a:r>
            <a:r>
              <a:rPr sz="3600" b="1" spc="50" dirty="0">
                <a:latin typeface="Calibri"/>
                <a:cs typeface="Calibri"/>
              </a:rPr>
              <a:t>tell </a:t>
            </a:r>
            <a:r>
              <a:rPr sz="3600" b="1" spc="165" dirty="0">
                <a:latin typeface="Calibri"/>
                <a:cs typeface="Calibri"/>
              </a:rPr>
              <a:t>me</a:t>
            </a:r>
            <a:r>
              <a:rPr sz="3600" b="1" spc="-570" dirty="0">
                <a:latin typeface="Calibri"/>
                <a:cs typeface="Calibri"/>
              </a:rPr>
              <a:t> </a:t>
            </a:r>
            <a:r>
              <a:rPr sz="3600" b="1" spc="120" dirty="0">
                <a:latin typeface="Calibri"/>
                <a:cs typeface="Calibri"/>
              </a:rPr>
              <a:t>more </a:t>
            </a:r>
            <a:r>
              <a:rPr sz="3600" b="1" spc="125" dirty="0">
                <a:latin typeface="Calibri"/>
                <a:cs typeface="Calibri"/>
              </a:rPr>
              <a:t>about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36154" y="4405858"/>
            <a:ext cx="6154420" cy="466725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0800">
              <a:lnSpc>
                <a:spcPts val="3675"/>
              </a:lnSpc>
            </a:pPr>
            <a:r>
              <a:rPr sz="3600" b="1" spc="125" dirty="0">
                <a:latin typeface="Calibri"/>
                <a:cs typeface="Calibri"/>
              </a:rPr>
              <a:t>how </a:t>
            </a:r>
            <a:r>
              <a:rPr sz="3600" b="1" spc="145" dirty="0">
                <a:latin typeface="Calibri"/>
                <a:cs typeface="Calibri"/>
              </a:rPr>
              <a:t>you </a:t>
            </a:r>
            <a:r>
              <a:rPr sz="3600" b="1" spc="120" dirty="0">
                <a:latin typeface="Calibri"/>
                <a:cs typeface="Calibri"/>
              </a:rPr>
              <a:t>generated </a:t>
            </a:r>
            <a:r>
              <a:rPr sz="3600" b="1" spc="75" dirty="0">
                <a:latin typeface="Calibri"/>
                <a:cs typeface="Calibri"/>
              </a:rPr>
              <a:t>that</a:t>
            </a:r>
            <a:r>
              <a:rPr sz="3600" b="1" spc="-455" dirty="0">
                <a:latin typeface="Calibri"/>
                <a:cs typeface="Calibri"/>
              </a:rPr>
              <a:t> </a:t>
            </a:r>
            <a:r>
              <a:rPr sz="3600" b="1" spc="55" dirty="0">
                <a:latin typeface="Calibri"/>
                <a:cs typeface="Calibri"/>
              </a:rPr>
              <a:t>idea?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2790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Ask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What Can </a:t>
            </a:r>
            <a:r>
              <a:rPr sz="3600" b="1" spc="-10" dirty="0">
                <a:solidFill>
                  <a:srgbClr val="000000"/>
                </a:solidFill>
                <a:latin typeface="Segoe UI Semibold"/>
                <a:cs typeface="Segoe UI Semibold"/>
              </a:rPr>
              <a:t>Be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Done  </a:t>
            </a:r>
            <a:r>
              <a:rPr sz="36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Privately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vs.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As </a:t>
            </a:r>
            <a:r>
              <a:rPr sz="3600" b="1" dirty="0">
                <a:solidFill>
                  <a:srgbClr val="000000"/>
                </a:solidFill>
                <a:latin typeface="Segoe UI Semibold"/>
                <a:cs typeface="Segoe UI Semibold"/>
              </a:rPr>
              <a:t>a</a:t>
            </a:r>
            <a:r>
              <a:rPr sz="3600" b="1" spc="-13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Group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314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7836154" y="1340599"/>
          <a:ext cx="5895338" cy="35392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6974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787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23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41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22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88575">
                <a:tc gridSpan="5">
                  <a:txBody>
                    <a:bodyPr/>
                    <a:lstStyle/>
                    <a:p>
                      <a:pPr marL="50800">
                        <a:lnSpc>
                          <a:spcPts val="3745"/>
                        </a:lnSpc>
                      </a:pPr>
                      <a:r>
                        <a:rPr sz="3600" b="1" spc="1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Offer </a:t>
                      </a:r>
                      <a:r>
                        <a:rPr sz="3600" b="1" spc="5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separate</a:t>
                      </a:r>
                      <a:r>
                        <a:rPr sz="3600" b="1" spc="-1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conversations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0527">
                <a:tc gridSpan="3">
                  <a:txBody>
                    <a:bodyPr/>
                    <a:lstStyle/>
                    <a:p>
                      <a:pPr marL="50800">
                        <a:lnSpc>
                          <a:spcPts val="3920"/>
                        </a:lnSpc>
                      </a:pPr>
                      <a:r>
                        <a:rPr sz="3600" b="1" spc="10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for </a:t>
                      </a:r>
                      <a:r>
                        <a:rPr sz="3600" b="1" spc="9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those </a:t>
                      </a:r>
                      <a:r>
                        <a:rPr sz="3600" b="1" spc="13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hurt </a:t>
                      </a:r>
                      <a:r>
                        <a:rPr sz="3600" b="1" spc="17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by</a:t>
                      </a:r>
                      <a:r>
                        <a:rPr sz="3600" b="1" spc="-42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6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comment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0552">
                <a:tc gridSpan="4">
                  <a:txBody>
                    <a:bodyPr/>
                    <a:lstStyle/>
                    <a:p>
                      <a:pPr marL="50800">
                        <a:lnSpc>
                          <a:spcPts val="3920"/>
                        </a:lnSpc>
                      </a:pPr>
                      <a:r>
                        <a:rPr sz="3600" b="1" spc="2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as </a:t>
                      </a:r>
                      <a:r>
                        <a:rPr sz="3600" b="1" spc="5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well </a:t>
                      </a:r>
                      <a:r>
                        <a:rPr sz="3600" b="1" spc="2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as </a:t>
                      </a:r>
                      <a:r>
                        <a:rPr sz="3600" b="1" spc="114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person </a:t>
                      </a:r>
                      <a:r>
                        <a:rPr sz="3600" b="1" spc="12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who</a:t>
                      </a:r>
                      <a:r>
                        <a:rPr sz="3600" b="1" spc="-3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3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made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10559">
                <a:tc gridSpan="3">
                  <a:txBody>
                    <a:bodyPr/>
                    <a:lstStyle/>
                    <a:p>
                      <a:pPr marL="50800">
                        <a:lnSpc>
                          <a:spcPts val="3920"/>
                        </a:lnSpc>
                      </a:pPr>
                      <a:r>
                        <a:rPr sz="3600" b="1" spc="13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comment, </a:t>
                      </a:r>
                      <a:r>
                        <a:rPr sz="3600" b="1" spc="10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they </a:t>
                      </a:r>
                      <a:r>
                        <a:rPr sz="3600" b="1" spc="19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might</a:t>
                      </a:r>
                      <a:r>
                        <a:rPr sz="3600" b="1" spc="-33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8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have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11994">
                <a:tc gridSpan="4">
                  <a:txBody>
                    <a:bodyPr/>
                    <a:lstStyle/>
                    <a:p>
                      <a:pPr marL="50800">
                        <a:lnSpc>
                          <a:spcPts val="3929"/>
                        </a:lnSpc>
                      </a:pPr>
                      <a:r>
                        <a:rPr sz="3600" b="1" spc="9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an </a:t>
                      </a:r>
                      <a:r>
                        <a:rPr sz="3600" b="1" spc="4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easier </a:t>
                      </a:r>
                      <a:r>
                        <a:rPr sz="3600" b="1" spc="1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time </a:t>
                      </a:r>
                      <a:r>
                        <a:rPr sz="3600" b="1" spc="1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being</a:t>
                      </a:r>
                      <a:r>
                        <a:rPr sz="3600" b="1" spc="-31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0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honest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15238">
                <a:tc gridSpan="2">
                  <a:txBody>
                    <a:bodyPr/>
                    <a:lstStyle/>
                    <a:p>
                      <a:pPr marL="50800">
                        <a:lnSpc>
                          <a:spcPts val="3954"/>
                        </a:lnSpc>
                      </a:pPr>
                      <a:r>
                        <a:rPr sz="3600" b="1" spc="8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if </a:t>
                      </a:r>
                      <a:r>
                        <a:rPr sz="3600" b="1" spc="-4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it’s </a:t>
                      </a:r>
                      <a:r>
                        <a:rPr sz="3600" b="1" spc="13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not </a:t>
                      </a:r>
                      <a:r>
                        <a:rPr sz="3600" b="1" spc="11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in </a:t>
                      </a:r>
                      <a:r>
                        <a:rPr sz="3600" b="1" spc="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front </a:t>
                      </a:r>
                      <a:r>
                        <a:rPr sz="3600" b="1" spc="10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of</a:t>
                      </a:r>
                      <a:r>
                        <a:rPr sz="3600" b="1" spc="-465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the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3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lnB w="53975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826">
                <a:tc>
                  <a:txBody>
                    <a:bodyPr/>
                    <a:lstStyle/>
                    <a:p>
                      <a:pPr marL="50800">
                        <a:lnSpc>
                          <a:spcPts val="3775"/>
                        </a:lnSpc>
                      </a:pPr>
                      <a:r>
                        <a:rPr sz="3600" b="1" spc="10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whole</a:t>
                      </a:r>
                      <a:r>
                        <a:rPr sz="3600" b="1" spc="-6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 </a:t>
                      </a:r>
                      <a:r>
                        <a:rPr sz="3600" b="1" spc="190" dirty="0">
                          <a:solidFill>
                            <a:srgbClr val="243A5E"/>
                          </a:solidFill>
                          <a:latin typeface="Calibri"/>
                          <a:cs typeface="Calibri"/>
                        </a:rPr>
                        <a:t>group</a:t>
                      </a:r>
                      <a:endParaRPr sz="3600">
                        <a:latin typeface="Calibri"/>
                        <a:cs typeface="Calibri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50E6FF"/>
                    </a:solidFill>
                  </a:tcPr>
                </a:tc>
                <a:tc gridSpan="4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3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53975">
                      <a:solidFill>
                        <a:srgbClr val="FFFFFF"/>
                      </a:solidFill>
                      <a:prstDash val="solid"/>
                    </a:lnT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7836154" y="5421210"/>
            <a:ext cx="6154420" cy="466725"/>
          </a:xfrm>
          <a:prstGeom prst="rect">
            <a:avLst/>
          </a:prstGeom>
          <a:solidFill>
            <a:srgbClr val="50E6FF"/>
          </a:solidFill>
        </p:spPr>
        <p:txBody>
          <a:bodyPr vert="horz" wrap="square" lIns="0" tIns="0" rIns="0" bIns="0" rtlCol="0">
            <a:spAutoFit/>
          </a:bodyPr>
          <a:lstStyle/>
          <a:p>
            <a:pPr marL="50800">
              <a:lnSpc>
                <a:spcPts val="3675"/>
              </a:lnSpc>
            </a:pPr>
            <a:r>
              <a:rPr sz="3600" b="1" spc="135" dirty="0">
                <a:solidFill>
                  <a:srgbClr val="243A5E"/>
                </a:solidFill>
                <a:latin typeface="Calibri"/>
                <a:cs typeface="Calibri"/>
              </a:rPr>
              <a:t>The</a:t>
            </a:r>
            <a:r>
              <a:rPr sz="3600" b="1" spc="-2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95" dirty="0">
                <a:solidFill>
                  <a:srgbClr val="243A5E"/>
                </a:solidFill>
                <a:latin typeface="Calibri"/>
                <a:cs typeface="Calibri"/>
              </a:rPr>
              <a:t>group</a:t>
            </a:r>
            <a:r>
              <a:rPr sz="3600" b="1" spc="-2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35" dirty="0">
                <a:solidFill>
                  <a:srgbClr val="243A5E"/>
                </a:solidFill>
                <a:latin typeface="Calibri"/>
                <a:cs typeface="Calibri"/>
              </a:rPr>
              <a:t>may</a:t>
            </a:r>
            <a:r>
              <a:rPr sz="3600" b="1" spc="-2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30" dirty="0">
                <a:solidFill>
                  <a:srgbClr val="243A5E"/>
                </a:solidFill>
                <a:latin typeface="Calibri"/>
                <a:cs typeface="Calibri"/>
              </a:rPr>
              <a:t>need</a:t>
            </a:r>
            <a:r>
              <a:rPr sz="3600" b="1" spc="-15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10" dirty="0">
                <a:solidFill>
                  <a:srgbClr val="243A5E"/>
                </a:solidFill>
                <a:latin typeface="Calibri"/>
                <a:cs typeface="Calibri"/>
              </a:rPr>
              <a:t>to</a:t>
            </a:r>
            <a:r>
              <a:rPr sz="3600" b="1" spc="-2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revisit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36154" y="5934621"/>
            <a:ext cx="5898515" cy="466725"/>
          </a:xfrm>
          <a:prstGeom prst="rect">
            <a:avLst/>
          </a:prstGeom>
          <a:solidFill>
            <a:srgbClr val="50E6FF"/>
          </a:solidFill>
        </p:spPr>
        <p:txBody>
          <a:bodyPr vert="horz" wrap="square" lIns="0" tIns="0" rIns="0" bIns="0" rtlCol="0">
            <a:spAutoFit/>
          </a:bodyPr>
          <a:lstStyle/>
          <a:p>
            <a:pPr marL="50800">
              <a:lnSpc>
                <a:spcPts val="3675"/>
              </a:lnSpc>
            </a:pPr>
            <a:r>
              <a:rPr sz="3600" b="1" spc="120" dirty="0">
                <a:solidFill>
                  <a:srgbClr val="243A5E"/>
                </a:solidFill>
                <a:latin typeface="Calibri"/>
                <a:cs typeface="Calibri"/>
              </a:rPr>
              <a:t>your </a:t>
            </a:r>
            <a:r>
              <a:rPr sz="3600" b="1" spc="190" dirty="0">
                <a:solidFill>
                  <a:srgbClr val="243A5E"/>
                </a:solidFill>
                <a:latin typeface="Calibri"/>
                <a:cs typeface="Calibri"/>
              </a:rPr>
              <a:t>ground </a:t>
            </a:r>
            <a:r>
              <a:rPr sz="3600" b="1" spc="65" dirty="0">
                <a:solidFill>
                  <a:srgbClr val="243A5E"/>
                </a:solidFill>
                <a:latin typeface="Calibri"/>
                <a:cs typeface="Calibri"/>
              </a:rPr>
              <a:t>rules </a:t>
            </a:r>
            <a:r>
              <a:rPr sz="3600" b="1" spc="25" dirty="0">
                <a:solidFill>
                  <a:srgbClr val="243A5E"/>
                </a:solidFill>
                <a:latin typeface="Calibri"/>
                <a:cs typeface="Calibri"/>
              </a:rPr>
              <a:t>as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</a:t>
            </a:r>
            <a:r>
              <a:rPr sz="3600" b="1" spc="-509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90" dirty="0">
                <a:solidFill>
                  <a:srgbClr val="243A5E"/>
                </a:solidFill>
                <a:latin typeface="Calibri"/>
                <a:cs typeface="Calibri"/>
              </a:rPr>
              <a:t>group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3754754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solidFill>
                  <a:srgbClr val="000000"/>
                </a:solidFill>
                <a:latin typeface="Segoe UI Semibold"/>
                <a:cs typeface="Segoe UI Semibold"/>
              </a:rPr>
              <a:t>Resources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for</a:t>
            </a:r>
            <a:r>
              <a:rPr sz="3600" b="1" spc="-11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Tips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645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395" y="7742421"/>
            <a:ext cx="25844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72" y="1354024"/>
            <a:ext cx="3153410" cy="589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Many </a:t>
            </a:r>
            <a:r>
              <a:rPr sz="1200" b="1" spc="-10" dirty="0">
                <a:latin typeface="Segoe UI Semibold"/>
                <a:cs typeface="Segoe UI Semibold"/>
              </a:rPr>
              <a:t>excellent resources </a:t>
            </a:r>
            <a:r>
              <a:rPr sz="1200" b="1" spc="-5" dirty="0">
                <a:latin typeface="Segoe UI Semibold"/>
                <a:cs typeface="Segoe UI Semibold"/>
              </a:rPr>
              <a:t>exist to help with  navigating </a:t>
            </a:r>
            <a:r>
              <a:rPr sz="1200" b="1" dirty="0">
                <a:latin typeface="Segoe UI Semibold"/>
                <a:cs typeface="Segoe UI Semibold"/>
              </a:rPr>
              <a:t>difficult moments. </a:t>
            </a:r>
            <a:r>
              <a:rPr sz="1200" b="1" spc="-15" dirty="0">
                <a:latin typeface="Segoe UI Semibold"/>
                <a:cs typeface="Segoe UI Semibold"/>
              </a:rPr>
              <a:t>We </a:t>
            </a:r>
            <a:r>
              <a:rPr sz="1200" b="1" spc="-10" dirty="0">
                <a:latin typeface="Segoe UI Semibold"/>
                <a:cs typeface="Segoe UI Semibold"/>
              </a:rPr>
              <a:t>share </a:t>
            </a:r>
            <a:r>
              <a:rPr sz="1200" b="1" dirty="0">
                <a:latin typeface="Segoe UI Semibold"/>
                <a:cs typeface="Segoe UI Semibold"/>
              </a:rPr>
              <a:t>a few  </a:t>
            </a:r>
            <a:r>
              <a:rPr sz="1200" b="1" spc="-5" dirty="0">
                <a:latin typeface="Segoe UI Semibold"/>
                <a:cs typeface="Segoe UI Semibold"/>
              </a:rPr>
              <a:t>with you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here: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53172" y="2116024"/>
            <a:ext cx="3192780" cy="1896032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022985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http://crlt.umich.edu/publinks/  generalguidelines</a:t>
            </a:r>
            <a:endParaRPr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2700" marR="76200">
              <a:lnSpc>
                <a:spcPct val="104200"/>
              </a:lnSpc>
            </a:pPr>
            <a:r>
              <a:rPr sz="1200" b="1" spc="-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https://commons.georgetown.edu/teaching/  </a:t>
            </a:r>
            <a:r>
              <a:rPr sz="1200" b="1" spc="-1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teach/discussions/</a:t>
            </a:r>
            <a:endParaRPr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200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10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https://www.kent.edu/ctl/navigating-difficult-  </a:t>
            </a:r>
            <a:r>
              <a:rPr sz="1200" b="1" spc="-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conversations-classroom</a:t>
            </a:r>
            <a:endParaRPr lang="en-US" sz="1200" b="1" spc="-5" dirty="0"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endParaRPr lang="en-US" sz="1200" dirty="0">
              <a:solidFill>
                <a:srgbClr val="000000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https://youtu.be/tZke7zw1eq0</a:t>
            </a:r>
            <a:endParaRPr lang="en-US" sz="1200" dirty="0">
              <a:solidFill>
                <a:prstClr val="black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</p:spTree>
  </p:cSld>
  <p:clrMapOvr>
    <a:masterClrMapping/>
  </p:clrMapOvr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dirty="0"/>
              <a:t>316</a:t>
            </a:fld>
            <a:endParaRPr dirty="0"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4909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04800" algn="l"/>
                <a:tab pos="878205" algn="l"/>
              </a:tabLst>
            </a:pPr>
            <a:r>
              <a:rPr sz="1200" b="1" spc="-30" dirty="0">
                <a:latin typeface="Segoe UI Semibold"/>
                <a:cs typeface="Segoe UI Semibold"/>
              </a:rPr>
              <a:t>1</a:t>
            </a:r>
            <a:r>
              <a:rPr sz="1200" b="1" dirty="0">
                <a:latin typeface="Segoe UI Semibold"/>
                <a:cs typeface="Segoe UI Semibold"/>
              </a:rPr>
              <a:t>2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</a:t>
            </a:r>
            <a:r>
              <a:rPr sz="1200" b="1" spc="-20" dirty="0">
                <a:latin typeface="Segoe UI Semibold"/>
                <a:cs typeface="Segoe UI Semibold"/>
              </a:rPr>
              <a:t>v</a:t>
            </a:r>
            <a:r>
              <a:rPr sz="1200" b="1" dirty="0">
                <a:latin typeface="Segoe UI Semibold"/>
                <a:cs typeface="Segoe UI Semibold"/>
              </a:rPr>
              <a:t>e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182061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899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6859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99496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6592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1495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779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8661C5"/>
                </a:solidFill>
                <a:uFill>
                  <a:solidFill>
                    <a:srgbClr val="8661C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588" y="1354024"/>
            <a:ext cx="2572385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Briggs, </a:t>
            </a:r>
            <a:r>
              <a:rPr sz="1200" b="1" spc="-55" dirty="0">
                <a:latin typeface="Segoe UI Semibold"/>
                <a:cs typeface="Segoe UI Semibold"/>
              </a:rPr>
              <a:t>T. </a:t>
            </a:r>
            <a:r>
              <a:rPr sz="1200" b="1" spc="-5" dirty="0">
                <a:latin typeface="Segoe UI Semibold"/>
                <a:cs typeface="Segoe UI Semibold"/>
              </a:rPr>
              <a:t>(2005). </a:t>
            </a:r>
            <a:r>
              <a:rPr sz="1200" b="1" spc="-20" dirty="0">
                <a:latin typeface="Segoe UI Semibold"/>
                <a:cs typeface="Segoe UI Semibold"/>
              </a:rPr>
              <a:t>Techniques </a:t>
            </a:r>
            <a:r>
              <a:rPr sz="1200" b="1" dirty="0">
                <a:latin typeface="Segoe UI Semibold"/>
                <a:cs typeface="Segoe UI Semibold"/>
              </a:rPr>
              <a:t>for  </a:t>
            </a:r>
            <a:r>
              <a:rPr sz="1200" b="1" spc="-5" dirty="0">
                <a:latin typeface="Segoe UI Semibold"/>
                <a:cs typeface="Segoe UI Semibold"/>
              </a:rPr>
              <a:t>active learning in CS courses. Journal 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Computing Sciences in Colleges,  21(2),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156-165.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588" y="2306524"/>
            <a:ext cx="2611755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226695">
              <a:lnSpc>
                <a:spcPct val="104200"/>
              </a:lnSpc>
              <a:spcBef>
                <a:spcPts val="40"/>
              </a:spcBef>
            </a:pPr>
            <a:r>
              <a:rPr sz="1200" b="1" spc="-15" dirty="0">
                <a:latin typeface="Segoe UI Semibold"/>
                <a:cs typeface="Segoe UI Semibold"/>
              </a:rPr>
              <a:t>Eddy, </a:t>
            </a:r>
            <a:r>
              <a:rPr sz="1200" b="1" spc="-5" dirty="0">
                <a:latin typeface="Segoe UI Semibold"/>
                <a:cs typeface="Segoe UI Semibold"/>
              </a:rPr>
              <a:t>S.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5" dirty="0">
                <a:latin typeface="Segoe UI Semibold"/>
                <a:cs typeface="Segoe UI Semibold"/>
              </a:rPr>
              <a:t>Brownell, S. </a:t>
            </a:r>
            <a:r>
              <a:rPr sz="1200" b="1" dirty="0">
                <a:latin typeface="Segoe UI Semibold"/>
                <a:cs typeface="Segoe UI Semibold"/>
              </a:rPr>
              <a:t>E.,  Thummaphan,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Lan, </a:t>
            </a:r>
            <a:r>
              <a:rPr sz="1200" b="1" spc="-5" dirty="0">
                <a:latin typeface="Segoe UI Semibold"/>
                <a:cs typeface="Segoe UI Semibold"/>
              </a:rPr>
              <a:t>M. C., </a:t>
            </a:r>
            <a:r>
              <a:rPr sz="1200" b="1" dirty="0">
                <a:latin typeface="Segoe UI Semibold"/>
                <a:cs typeface="Segoe UI Semibold"/>
              </a:rPr>
              <a:t>&amp;  </a:t>
            </a:r>
            <a:r>
              <a:rPr sz="1200" b="1" spc="-10" dirty="0">
                <a:latin typeface="Segoe UI Semibold"/>
                <a:cs typeface="Segoe UI Semibold"/>
              </a:rPr>
              <a:t>Wenderoth, </a:t>
            </a:r>
            <a:r>
              <a:rPr sz="1200" b="1" spc="-5" dirty="0">
                <a:latin typeface="Segoe UI Semibold"/>
                <a:cs typeface="Segoe UI Semibold"/>
              </a:rPr>
              <a:t>M.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(2015). Caution,  student experience </a:t>
            </a:r>
            <a:r>
              <a:rPr sz="1200" b="1" dirty="0">
                <a:latin typeface="Segoe UI Semibold"/>
                <a:cs typeface="Segoe UI Semibold"/>
              </a:rPr>
              <a:t>may vary:  </a:t>
            </a:r>
            <a:r>
              <a:rPr sz="1200" b="1" spc="-5" dirty="0">
                <a:latin typeface="Segoe UI Semibold"/>
                <a:cs typeface="Segoe UI Semibold"/>
              </a:rPr>
              <a:t>social identities impact 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student’s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experience in </a:t>
            </a:r>
            <a:r>
              <a:rPr sz="1200" b="1" dirty="0">
                <a:latin typeface="Segoe UI Semibold"/>
                <a:cs typeface="Segoe UI Semibold"/>
              </a:rPr>
              <a:t>peer discussions. </a:t>
            </a:r>
            <a:r>
              <a:rPr sz="1200" b="1" spc="-5" dirty="0">
                <a:latin typeface="Segoe UI Semibold"/>
                <a:cs typeface="Segoe UI Semibold"/>
              </a:rPr>
              <a:t>CBE—  </a:t>
            </a:r>
            <a:r>
              <a:rPr sz="1200" b="1" dirty="0">
                <a:latin typeface="Segoe UI Semibold"/>
                <a:cs typeface="Segoe UI Semibold"/>
              </a:rPr>
              <a:t>Life </a:t>
            </a:r>
            <a:r>
              <a:rPr sz="1200" b="1" spc="-5" dirty="0">
                <a:latin typeface="Segoe UI Semibold"/>
                <a:cs typeface="Segoe UI Semibold"/>
              </a:rPr>
              <a:t>Sciences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14(4),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ar45.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33588" y="3830524"/>
            <a:ext cx="2671445" cy="3065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1239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Finelli, C, Nguyen, </a:t>
            </a:r>
            <a:r>
              <a:rPr sz="1200" b="1" spc="10" dirty="0">
                <a:latin typeface="Segoe UI Semibold"/>
                <a:cs typeface="Segoe UI Semibold"/>
              </a:rPr>
              <a:t>K, </a:t>
            </a:r>
            <a:r>
              <a:rPr sz="1200" b="1" spc="-5" dirty="0">
                <a:latin typeface="Segoe UI Semibold"/>
                <a:cs typeface="Segoe UI Semibold"/>
              </a:rPr>
              <a:t>DeMonbrun,  M, Borrego, M, Prince, M, Husman,</a:t>
            </a:r>
            <a:r>
              <a:rPr sz="1200" b="1" spc="-65" dirty="0">
                <a:latin typeface="Segoe UI Semibold"/>
                <a:cs typeface="Segoe UI Semibold"/>
              </a:rPr>
              <a:t> </a:t>
            </a:r>
            <a:r>
              <a:rPr sz="1200" b="1" spc="-25" dirty="0">
                <a:latin typeface="Segoe UI Semibold"/>
                <a:cs typeface="Segoe UI Semibold"/>
              </a:rPr>
              <a:t>J,</a:t>
            </a:r>
            <a:endParaRPr sz="1200">
              <a:latin typeface="Segoe UI Semibold"/>
              <a:cs typeface="Segoe UI Semibold"/>
            </a:endParaRPr>
          </a:p>
          <a:p>
            <a:pPr marL="12700" marR="4699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Henderson, C, </a:t>
            </a:r>
            <a:r>
              <a:rPr sz="1200" b="1" spc="-20" dirty="0">
                <a:latin typeface="Segoe UI Semibold"/>
                <a:cs typeface="Segoe UI Semibold"/>
              </a:rPr>
              <a:t>Shekhar, </a:t>
            </a:r>
            <a:r>
              <a:rPr sz="1200" b="1" dirty="0">
                <a:latin typeface="Segoe UI Semibold"/>
                <a:cs typeface="Segoe UI Semibold"/>
              </a:rPr>
              <a:t>P &amp; </a:t>
            </a:r>
            <a:r>
              <a:rPr sz="1200" b="1" spc="-10" dirty="0">
                <a:latin typeface="Segoe UI Semibold"/>
                <a:cs typeface="Segoe UI Semibold"/>
              </a:rPr>
              <a:t>Waters, </a:t>
            </a:r>
            <a:r>
              <a:rPr sz="1200" b="1" spc="-5" dirty="0">
                <a:latin typeface="Segoe UI Semibold"/>
                <a:cs typeface="Segoe UI Semibold"/>
              </a:rPr>
              <a:t>C.  (2018). </a:t>
            </a:r>
            <a:r>
              <a:rPr sz="1200" b="1" spc="-10" dirty="0">
                <a:latin typeface="Segoe UI Semibold"/>
                <a:cs typeface="Segoe UI Semibold"/>
              </a:rPr>
              <a:t>Reducing </a:t>
            </a:r>
            <a:r>
              <a:rPr sz="1200" b="1" spc="-5" dirty="0">
                <a:latin typeface="Segoe UI Semibold"/>
                <a:cs typeface="Segoe UI Semibold"/>
              </a:rPr>
              <a:t>student </a:t>
            </a:r>
            <a:r>
              <a:rPr sz="1200" b="1" spc="-10" dirty="0">
                <a:latin typeface="Segoe UI Semibold"/>
                <a:cs typeface="Segoe UI Semibold"/>
              </a:rPr>
              <a:t>resistance  </a:t>
            </a:r>
            <a:r>
              <a:rPr sz="1200" b="1" spc="-5" dirty="0">
                <a:latin typeface="Segoe UI Semibold"/>
                <a:cs typeface="Segoe UI Semibold"/>
              </a:rPr>
              <a:t>to active learning: </a:t>
            </a:r>
            <a:r>
              <a:rPr sz="1200" b="1" spc="-10" dirty="0">
                <a:latin typeface="Segoe UI Semibold"/>
                <a:cs typeface="Segoe UI Semibold"/>
              </a:rPr>
              <a:t>Strategies</a:t>
            </a:r>
            <a:r>
              <a:rPr sz="1200" b="1" spc="-2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for</a:t>
            </a:r>
            <a:endParaRPr sz="1200">
              <a:latin typeface="Segoe UI Semibold"/>
              <a:cs typeface="Segoe UI Semibold"/>
            </a:endParaRPr>
          </a:p>
          <a:p>
            <a:pPr marL="12700" marR="31115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instructors.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Science 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47(5),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80-91.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10541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Freeman, </a:t>
            </a:r>
            <a:r>
              <a:rPr sz="1200" b="1" spc="-5" dirty="0">
                <a:latin typeface="Segoe UI Semibold"/>
                <a:cs typeface="Segoe UI Semibold"/>
              </a:rPr>
              <a:t>S., </a:t>
            </a:r>
            <a:r>
              <a:rPr sz="1200" b="1" spc="-15" dirty="0">
                <a:latin typeface="Segoe UI Semibold"/>
                <a:cs typeface="Segoe UI Semibold"/>
              </a:rPr>
              <a:t>Eddy, </a:t>
            </a:r>
            <a:r>
              <a:rPr sz="1200" b="1" spc="-5" dirty="0">
                <a:latin typeface="Segoe UI Semibold"/>
                <a:cs typeface="Segoe UI Semibold"/>
              </a:rPr>
              <a:t>S.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5" dirty="0">
                <a:latin typeface="Segoe UI Semibold"/>
                <a:cs typeface="Segoe UI Semibold"/>
              </a:rPr>
              <a:t>McDonough,  M., Smith, M. </a:t>
            </a:r>
            <a:r>
              <a:rPr sz="1200" b="1" dirty="0">
                <a:latin typeface="Segoe UI Semibold"/>
                <a:cs typeface="Segoe UI Semibold"/>
              </a:rPr>
              <a:t>K., </a:t>
            </a:r>
            <a:r>
              <a:rPr sz="1200" b="1" spc="-15" dirty="0">
                <a:latin typeface="Segoe UI Semibold"/>
                <a:cs typeface="Segoe UI Semibold"/>
              </a:rPr>
              <a:t>Okoroafor, </a:t>
            </a:r>
            <a:r>
              <a:rPr sz="1200" b="1" spc="-5" dirty="0">
                <a:latin typeface="Segoe UI Semibold"/>
                <a:cs typeface="Segoe UI Semibold"/>
              </a:rPr>
              <a:t>N.,  Jordt, H.,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0" dirty="0">
                <a:latin typeface="Segoe UI Semibold"/>
                <a:cs typeface="Segoe UI Semibold"/>
              </a:rPr>
              <a:t>Wenderoth, </a:t>
            </a:r>
            <a:r>
              <a:rPr sz="1200" b="1" spc="-5" dirty="0">
                <a:latin typeface="Segoe UI Semibold"/>
                <a:cs typeface="Segoe UI Semibold"/>
              </a:rPr>
              <a:t>M.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(2014).  Active learning increases student  </a:t>
            </a:r>
            <a:r>
              <a:rPr sz="1200" b="1" dirty="0">
                <a:latin typeface="Segoe UI Semibold"/>
                <a:cs typeface="Segoe UI Semibold"/>
              </a:rPr>
              <a:t>performance </a:t>
            </a:r>
            <a:r>
              <a:rPr sz="1200" b="1" spc="-5" dirty="0">
                <a:latin typeface="Segoe UI Semibold"/>
                <a:cs typeface="Segoe UI Semibold"/>
              </a:rPr>
              <a:t>in science,</a:t>
            </a:r>
            <a:r>
              <a:rPr sz="1200" b="1" spc="-6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engineering,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and mathematics. </a:t>
            </a:r>
            <a:r>
              <a:rPr sz="1200" b="1" spc="-5" dirty="0">
                <a:latin typeface="Segoe UI Semibold"/>
                <a:cs typeface="Segoe UI Semibold"/>
              </a:rPr>
              <a:t>Proceedings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the  National Academy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Sciences, 111(23),  8410-8415.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925047" y="1354024"/>
            <a:ext cx="2563495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380365">
              <a:lnSpc>
                <a:spcPct val="104200"/>
              </a:lnSpc>
              <a:spcBef>
                <a:spcPts val="4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</a:t>
            </a:r>
            <a:r>
              <a:rPr sz="1200" b="1" spc="-5" dirty="0">
                <a:latin typeface="Segoe UI Semibold"/>
                <a:cs typeface="Segoe UI Semibold"/>
              </a:rPr>
              <a:t>Solyst,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10" dirty="0">
                <a:latin typeface="Segoe UI Semibold"/>
                <a:cs typeface="Segoe UI Semibold"/>
              </a:rPr>
              <a:t>Pai, </a:t>
            </a:r>
            <a:r>
              <a:rPr sz="1200" b="1" spc="-5" dirty="0">
                <a:latin typeface="Segoe UI Semibold"/>
                <a:cs typeface="Segoe UI Semibold"/>
              </a:rPr>
              <a:t>A., 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30" dirty="0">
                <a:latin typeface="Segoe UI Semibold"/>
                <a:cs typeface="Segoe UI Semibold"/>
              </a:rPr>
              <a:t>Yu, </a:t>
            </a: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5" dirty="0">
                <a:latin typeface="Segoe UI Semibold"/>
                <a:cs typeface="Segoe UI Semibold"/>
              </a:rPr>
              <a:t>(2020). </a:t>
            </a:r>
            <a:r>
              <a:rPr sz="1200" b="1" spc="-10" dirty="0">
                <a:latin typeface="Segoe UI Semibold"/>
                <a:cs typeface="Segoe UI Semibold"/>
              </a:rPr>
              <a:t>Peer-designed  </a:t>
            </a:r>
            <a:r>
              <a:rPr sz="1200" b="1" spc="-5" dirty="0">
                <a:latin typeface="Segoe UI Semibold"/>
                <a:cs typeface="Segoe UI Semibold"/>
              </a:rPr>
              <a:t>active learning </a:t>
            </a:r>
            <a:r>
              <a:rPr sz="1200" b="1" dirty="0">
                <a:latin typeface="Segoe UI Semibold"/>
                <a:cs typeface="Segoe UI Semibold"/>
              </a:rPr>
              <a:t>modules as</a:t>
            </a:r>
            <a:r>
              <a:rPr sz="1200" b="1" spc="-3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strategy to </a:t>
            </a:r>
            <a:r>
              <a:rPr sz="1200" b="1" spc="-10" dirty="0">
                <a:latin typeface="Segoe UI Semibold"/>
                <a:cs typeface="Segoe UI Semibold"/>
              </a:rPr>
              <a:t>improve </a:t>
            </a:r>
            <a:r>
              <a:rPr sz="1200" b="1" spc="-5" dirty="0">
                <a:latin typeface="Segoe UI Semibold"/>
                <a:cs typeface="Segoe UI Semibold"/>
              </a:rPr>
              <a:t>confidence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-10" dirty="0">
                <a:latin typeface="Segoe UI Semibold"/>
                <a:cs typeface="Segoe UI Semibold"/>
              </a:rPr>
              <a:t>comprehension </a:t>
            </a:r>
            <a:r>
              <a:rPr sz="1200" b="1" spc="-5" dirty="0">
                <a:latin typeface="Segoe UI Semibold"/>
                <a:cs typeface="Segoe UI Semibold"/>
              </a:rPr>
              <a:t>within introductory  computer science.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 Science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49(5), 66-73.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0925047" y="2878024"/>
            <a:ext cx="2613025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10" dirty="0">
                <a:latin typeface="Segoe UI Semibold"/>
                <a:cs typeface="Segoe UI Semibold"/>
              </a:rPr>
              <a:t>Strangfeld,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5" dirty="0">
                <a:latin typeface="Segoe UI Semibold"/>
                <a:cs typeface="Segoe UI Semibold"/>
              </a:rPr>
              <a:t>A. (2013). </a:t>
            </a:r>
            <a:r>
              <a:rPr sz="1200" b="1" spc="-10" dirty="0">
                <a:latin typeface="Segoe UI Semibold"/>
                <a:cs typeface="Segoe UI Semibold"/>
              </a:rPr>
              <a:t>Promoting  </a:t>
            </a:r>
            <a:r>
              <a:rPr sz="1200" b="1" spc="-5" dirty="0">
                <a:latin typeface="Segoe UI Semibold"/>
                <a:cs typeface="Segoe UI Semibold"/>
              </a:rPr>
              <a:t>active learning: </a:t>
            </a:r>
            <a:r>
              <a:rPr sz="1200" b="1" spc="-15" dirty="0">
                <a:latin typeface="Segoe UI Semibold"/>
                <a:cs typeface="Segoe UI Semibold"/>
              </a:rPr>
              <a:t>Student-led </a:t>
            </a:r>
            <a:r>
              <a:rPr sz="1200" b="1" dirty="0">
                <a:latin typeface="Segoe UI Semibold"/>
                <a:cs typeface="Segoe UI Semibold"/>
              </a:rPr>
              <a:t>data  gathering </a:t>
            </a:r>
            <a:r>
              <a:rPr sz="1200" b="1" spc="-5" dirty="0">
                <a:latin typeface="Segoe UI Semibold"/>
                <a:cs typeface="Segoe UI Semibold"/>
              </a:rPr>
              <a:t>in undergraduate statistics.  </a:t>
            </a:r>
            <a:r>
              <a:rPr sz="1200" b="1" spc="-20" dirty="0">
                <a:latin typeface="Segoe UI Semibold"/>
                <a:cs typeface="Segoe UI Semibold"/>
              </a:rPr>
              <a:t>Teaching </a:t>
            </a:r>
            <a:r>
              <a:rPr sz="1200" b="1" spc="-15" dirty="0">
                <a:latin typeface="Segoe UI Semibold"/>
                <a:cs typeface="Segoe UI Semibold"/>
              </a:rPr>
              <a:t>Sociology, </a:t>
            </a:r>
            <a:r>
              <a:rPr sz="1200" b="1" spc="-5" dirty="0">
                <a:latin typeface="Segoe UI Semibold"/>
                <a:cs typeface="Segoe UI Semibold"/>
              </a:rPr>
              <a:t>41(2),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199–206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655" y="7742421"/>
            <a:ext cx="5715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317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1271130"/>
            <a:ext cx="4770755" cy="4160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The </a:t>
            </a:r>
            <a:r>
              <a:rPr sz="3600" b="1" spc="-20" dirty="0">
                <a:latin typeface="Segoe UI Semibold"/>
                <a:cs typeface="Segoe UI Semibold"/>
              </a:rPr>
              <a:t>Evidence</a:t>
            </a:r>
            <a:r>
              <a:rPr sz="3600" b="1" spc="-8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Base</a:t>
            </a:r>
            <a:endParaRPr sz="3600">
              <a:latin typeface="Segoe UI Semibold"/>
              <a:cs typeface="Segoe UI Semibold"/>
            </a:endParaRPr>
          </a:p>
          <a:p>
            <a:pPr marL="12700" marR="483234">
              <a:lnSpc>
                <a:spcPct val="101800"/>
              </a:lnSpc>
              <a:spcBef>
                <a:spcPts val="1839"/>
              </a:spcBef>
            </a:pPr>
            <a:r>
              <a:rPr sz="1800" b="1" spc="-20" dirty="0">
                <a:latin typeface="Segoe UI Semibold"/>
                <a:cs typeface="Segoe UI Semibold"/>
              </a:rPr>
              <a:t>Peer </a:t>
            </a:r>
            <a:r>
              <a:rPr sz="1800" b="1" spc="-5" dirty="0">
                <a:latin typeface="Segoe UI Semibold"/>
                <a:cs typeface="Segoe UI Semibold"/>
              </a:rPr>
              <a:t>mentors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often students who  </a:t>
            </a:r>
            <a:r>
              <a:rPr sz="1800" b="1" spc="-10" dirty="0">
                <a:latin typeface="Segoe UI Semibold"/>
                <a:cs typeface="Segoe UI Semibold"/>
              </a:rPr>
              <a:t>have recently </a:t>
            </a:r>
            <a:r>
              <a:rPr sz="1800" b="1" spc="-5" dirty="0">
                <a:latin typeface="Segoe UI Semibold"/>
                <a:cs typeface="Segoe UI Semibold"/>
              </a:rPr>
              <a:t>completed the course </a:t>
            </a:r>
            <a:r>
              <a:rPr sz="1800" b="1" dirty="0">
                <a:latin typeface="Segoe UI Semibold"/>
                <a:cs typeface="Segoe UI Semibold"/>
              </a:rPr>
              <a:t>for  </a:t>
            </a:r>
            <a:r>
              <a:rPr sz="1800" b="1" spc="-5" dirty="0">
                <a:latin typeface="Segoe UI Semibold"/>
                <a:cs typeface="Segoe UI Semibold"/>
              </a:rPr>
              <a:t>which they are mentoring [1,2,3]. Courses  that embed </a:t>
            </a:r>
            <a:r>
              <a:rPr sz="1800" b="1" dirty="0">
                <a:latin typeface="Segoe UI Semibold"/>
                <a:cs typeface="Segoe UI Semibold"/>
              </a:rPr>
              <a:t>peer </a:t>
            </a:r>
            <a:r>
              <a:rPr sz="1800" b="1" spc="-5" dirty="0">
                <a:latin typeface="Segoe UI Semibold"/>
                <a:cs typeface="Segoe UI Semibold"/>
              </a:rPr>
              <a:t>mentoring </a:t>
            </a:r>
            <a:r>
              <a:rPr sz="1800" b="1" spc="-10" dirty="0">
                <a:latin typeface="Segoe UI Semibold"/>
                <a:cs typeface="Segoe UI Semibold"/>
              </a:rPr>
              <a:t>reduce</a:t>
            </a:r>
            <a:r>
              <a:rPr sz="1800" b="1" spc="-5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racial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disparities in student </a:t>
            </a:r>
            <a:r>
              <a:rPr sz="1800" b="1" dirty="0">
                <a:latin typeface="Segoe UI Semibold"/>
                <a:cs typeface="Segoe UI Semibold"/>
              </a:rPr>
              <a:t>performance </a:t>
            </a:r>
            <a:r>
              <a:rPr sz="1800" b="1" spc="-5" dirty="0">
                <a:latin typeface="Segoe UI Semibold"/>
                <a:cs typeface="Segoe UI Semibold"/>
              </a:rPr>
              <a:t>[6,7]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10" dirty="0">
                <a:latin typeface="Segoe UI Semibold"/>
                <a:cs typeface="Segoe UI Semibold"/>
              </a:rPr>
              <a:t>improve </a:t>
            </a:r>
            <a:r>
              <a:rPr sz="1800" b="1" dirty="0">
                <a:latin typeface="Segoe UI Semibold"/>
                <a:cs typeface="Segoe UI Semibold"/>
              </a:rPr>
              <a:t>introductory </a:t>
            </a:r>
            <a:r>
              <a:rPr sz="1800" b="1" spc="-5" dirty="0">
                <a:latin typeface="Segoe UI Semibold"/>
                <a:cs typeface="Segoe UI Semibold"/>
              </a:rPr>
              <a:t>students’ </a:t>
            </a:r>
            <a:r>
              <a:rPr sz="1800" b="1" spc="-10" dirty="0">
                <a:latin typeface="Segoe UI Semibold"/>
                <a:cs typeface="Segoe UI Semibold"/>
              </a:rPr>
              <a:t>confidence 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comprehension </a:t>
            </a:r>
            <a:r>
              <a:rPr sz="1800" b="1" spc="-5" dirty="0">
                <a:latin typeface="Segoe UI Semibold"/>
                <a:cs typeface="Segoe UI Semibold"/>
              </a:rPr>
              <a:t>[7,8]. </a:t>
            </a:r>
            <a:r>
              <a:rPr sz="1800" b="1" spc="-20" dirty="0">
                <a:latin typeface="Segoe UI Semibold"/>
                <a:cs typeface="Segoe UI Semibold"/>
              </a:rPr>
              <a:t>Peer </a:t>
            </a:r>
            <a:r>
              <a:rPr sz="1800" b="1" spc="-5" dirty="0">
                <a:latin typeface="Segoe UI Semibold"/>
                <a:cs typeface="Segoe UI Semibold"/>
              </a:rPr>
              <a:t>mentors  benefit, too, </a:t>
            </a:r>
            <a:r>
              <a:rPr sz="1800" b="1" spc="-10" dirty="0">
                <a:latin typeface="Segoe UI Semibold"/>
                <a:cs typeface="Segoe UI Semibold"/>
              </a:rPr>
              <a:t>through increased </a:t>
            </a:r>
            <a:r>
              <a:rPr sz="1800" b="1" spc="-5" dirty="0">
                <a:latin typeface="Segoe UI Semibold"/>
                <a:cs typeface="Segoe UI Semibold"/>
              </a:rPr>
              <a:t>commitment 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confidence in their studies in STEM  [1,2,8,9,10]. Mentoring </a:t>
            </a:r>
            <a:r>
              <a:rPr sz="1800" b="1" spc="-10" dirty="0">
                <a:latin typeface="Segoe UI Semibold"/>
                <a:cs typeface="Segoe UI Semibold"/>
              </a:rPr>
              <a:t>impact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spc="-10" dirty="0">
                <a:latin typeface="Segoe UI Semibold"/>
                <a:cs typeface="Segoe UI Semibold"/>
              </a:rPr>
              <a:t>improved  </a:t>
            </a:r>
            <a:r>
              <a:rPr sz="1800" b="1" spc="-5" dirty="0">
                <a:latin typeface="Segoe UI Semibold"/>
                <a:cs typeface="Segoe UI Semibold"/>
              </a:rPr>
              <a:t>when the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mentor matches the  intended </a:t>
            </a:r>
            <a:r>
              <a:rPr sz="1800" b="1" spc="-10" dirty="0">
                <a:latin typeface="Segoe UI Semibold"/>
                <a:cs typeface="Segoe UI Semibold"/>
              </a:rPr>
              <a:t>goal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impact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initiative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[11].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28" y="725485"/>
            <a:ext cx="3175000" cy="1160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9240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[1] Barnard,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dirty="0">
                <a:latin typeface="Segoe UI Semibold"/>
                <a:cs typeface="Segoe UI Semibold"/>
              </a:rPr>
              <a:t>Boothe,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dirty="0">
                <a:latin typeface="Segoe UI Semibold"/>
                <a:cs typeface="Segoe UI Semibold"/>
              </a:rPr>
              <a:t>R., </a:t>
            </a:r>
            <a:r>
              <a:rPr sz="1200" b="1" spc="-10" dirty="0">
                <a:latin typeface="Segoe UI Semibold"/>
                <a:cs typeface="Segoe UI Semibold"/>
              </a:rPr>
              <a:t>Salvatore, 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5" dirty="0">
                <a:latin typeface="Segoe UI Semibold"/>
                <a:cs typeface="Segoe UI Semibold"/>
              </a:rPr>
              <a:t>Emerson, </a:t>
            </a:r>
            <a:r>
              <a:rPr sz="1200" b="1" dirty="0">
                <a:latin typeface="Segoe UI Semibold"/>
                <a:cs typeface="Segoe UI Semibold"/>
              </a:rPr>
              <a:t>K., Boone,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spc="-15" dirty="0">
                <a:latin typeface="Segoe UI Semibold"/>
                <a:cs typeface="Segoe UI Semibold"/>
              </a:rPr>
              <a:t>Sandler, </a:t>
            </a:r>
            <a:r>
              <a:rPr sz="1200" b="1" spc="-5" dirty="0">
                <a:latin typeface="Segoe UI Semibold"/>
                <a:cs typeface="Segoe UI Semibold"/>
              </a:rPr>
              <a:t>C., </a:t>
            </a:r>
            <a:r>
              <a:rPr sz="1200" b="1" dirty="0">
                <a:latin typeface="Segoe UI Semibold"/>
                <a:cs typeface="Segoe UI Semibold"/>
              </a:rPr>
              <a:t>&amp;  </a:t>
            </a:r>
            <a:r>
              <a:rPr sz="1200" b="1" spc="-5" dirty="0">
                <a:latin typeface="Segoe UI Semibold"/>
                <a:cs typeface="Segoe UI Semibold"/>
              </a:rPr>
              <a:t>Coppola, </a:t>
            </a:r>
            <a:r>
              <a:rPr sz="1200" b="1" spc="-50" dirty="0">
                <a:latin typeface="Segoe UI Semibold"/>
                <a:cs typeface="Segoe UI Semibold"/>
              </a:rPr>
              <a:t>B.P. </a:t>
            </a:r>
            <a:r>
              <a:rPr sz="1200" b="1" spc="-5" dirty="0">
                <a:latin typeface="Segoe UI Semibold"/>
                <a:cs typeface="Segoe UI Semibold"/>
              </a:rPr>
              <a:t>(2018). Course-based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support</a:t>
            </a:r>
            <a:endParaRPr sz="12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10" dirty="0">
                <a:latin typeface="Segoe UI Semibold"/>
                <a:cs typeface="Segoe UI Semibold"/>
              </a:rPr>
              <a:t>peer-led </a:t>
            </a:r>
            <a:r>
              <a:rPr sz="1200" b="1" spc="-5" dirty="0">
                <a:latin typeface="Segoe UI Semibold"/>
                <a:cs typeface="Segoe UI Semibold"/>
              </a:rPr>
              <a:t>study group facilitators in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large  instructional team.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Science 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47(4),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21-29.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53128" y="2058986"/>
            <a:ext cx="3080385" cy="779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[2] </a:t>
            </a:r>
            <a:r>
              <a:rPr sz="1200" b="1" dirty="0">
                <a:latin typeface="Segoe UI Semibold"/>
                <a:cs typeface="Segoe UI Semibold"/>
              </a:rPr>
              <a:t>Bowling, B., </a:t>
            </a:r>
            <a:r>
              <a:rPr sz="1200" b="1" spc="-5" dirty="0">
                <a:latin typeface="Segoe UI Semibold"/>
                <a:cs typeface="Segoe UI Semibold"/>
              </a:rPr>
              <a:t>Doyle, M., </a:t>
            </a:r>
            <a:r>
              <a:rPr sz="1200" b="1" spc="-30" dirty="0">
                <a:latin typeface="Segoe UI Semibold"/>
                <a:cs typeface="Segoe UI Semibold"/>
              </a:rPr>
              <a:t>Taylor,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Antes,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A. (2015). Professionalizing the role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peer  </a:t>
            </a:r>
            <a:r>
              <a:rPr sz="1200" b="1" spc="-5" dirty="0">
                <a:latin typeface="Segoe UI Semibold"/>
                <a:cs typeface="Segoe UI Semibold"/>
              </a:rPr>
              <a:t>leaders in STEM.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STEM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16(2),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30–39.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53128" y="3011486"/>
            <a:ext cx="3060065" cy="1160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5684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[3] </a:t>
            </a:r>
            <a:r>
              <a:rPr sz="1200" b="1" spc="-20" dirty="0">
                <a:latin typeface="Segoe UI Semibold"/>
                <a:cs typeface="Segoe UI Semibold"/>
              </a:rPr>
              <a:t>Talbot,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M., </a:t>
            </a:r>
            <a:r>
              <a:rPr sz="1200" b="1" spc="-10" dirty="0">
                <a:latin typeface="Segoe UI Semibold"/>
                <a:cs typeface="Segoe UI Semibold"/>
              </a:rPr>
              <a:t>Hartley, </a:t>
            </a: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5" dirty="0">
                <a:latin typeface="Segoe UI Semibold"/>
                <a:cs typeface="Segoe UI Semibold"/>
              </a:rPr>
              <a:t>M., Marzetta,  </a:t>
            </a:r>
            <a:r>
              <a:rPr sz="1200" b="1" dirty="0">
                <a:latin typeface="Segoe UI Semibold"/>
                <a:cs typeface="Segoe UI Semibold"/>
              </a:rPr>
              <a:t>K., &amp; </a:t>
            </a:r>
            <a:r>
              <a:rPr sz="1200" b="1" spc="-10" dirty="0">
                <a:latin typeface="Segoe UI Semibold"/>
                <a:cs typeface="Segoe UI Semibold"/>
              </a:rPr>
              <a:t>Wee,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5" dirty="0">
                <a:latin typeface="Segoe UI Semibold"/>
                <a:cs typeface="Segoe UI Semibold"/>
              </a:rPr>
              <a:t>S. (2015). </a:t>
            </a:r>
            <a:r>
              <a:rPr sz="1200" b="1" spc="-15" dirty="0">
                <a:latin typeface="Segoe UI Semibold"/>
                <a:cs typeface="Segoe UI Semibold"/>
              </a:rPr>
              <a:t>Transforming  </a:t>
            </a:r>
            <a:r>
              <a:rPr sz="1200" b="1" spc="-5" dirty="0">
                <a:latin typeface="Segoe UI Semibold"/>
                <a:cs typeface="Segoe UI Semibold"/>
              </a:rPr>
              <a:t>undergraduate science education with  learning </a:t>
            </a:r>
            <a:r>
              <a:rPr sz="1200" b="1" dirty="0">
                <a:latin typeface="Segoe UI Semibold"/>
                <a:cs typeface="Segoe UI Semibold"/>
              </a:rPr>
              <a:t>assistants: </a:t>
            </a:r>
            <a:r>
              <a:rPr sz="1200" b="1" spc="-10" dirty="0">
                <a:latin typeface="Segoe UI Semibold"/>
                <a:cs typeface="Segoe UI Semibold"/>
              </a:rPr>
              <a:t>Student </a:t>
            </a:r>
            <a:r>
              <a:rPr sz="1200" b="1" spc="-5" dirty="0">
                <a:latin typeface="Segoe UI Semibold"/>
                <a:cs typeface="Segoe UI Semibold"/>
              </a:rPr>
              <a:t>satisfaction</a:t>
            </a:r>
            <a:r>
              <a:rPr sz="1200" b="1" spc="-7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in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large </a:t>
            </a:r>
            <a:r>
              <a:rPr sz="1200" b="1" spc="-10" dirty="0">
                <a:latin typeface="Segoe UI Semibold"/>
                <a:cs typeface="Segoe UI Semibold"/>
              </a:rPr>
              <a:t>enrollment </a:t>
            </a:r>
            <a:r>
              <a:rPr sz="1200" b="1" spc="-5" dirty="0">
                <a:latin typeface="Segoe UI Semibold"/>
                <a:cs typeface="Segoe UI Semibold"/>
              </a:rPr>
              <a:t>courses.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 Science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44(5),</a:t>
            </a:r>
            <a:r>
              <a:rPr sz="1200" b="1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24-30.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653128" y="4344986"/>
            <a:ext cx="3110865" cy="970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[4] </a:t>
            </a:r>
            <a:r>
              <a:rPr sz="1200" b="1" dirty="0">
                <a:latin typeface="Segoe UI Semibold"/>
                <a:cs typeface="Segoe UI Semibold"/>
              </a:rPr>
              <a:t>Liou-Mark,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5" dirty="0">
                <a:latin typeface="Segoe UI Semibold"/>
                <a:cs typeface="Segoe UI Semibold"/>
              </a:rPr>
              <a:t>Dreyfuss, A. </a:t>
            </a:r>
            <a:r>
              <a:rPr sz="1200" b="1" dirty="0">
                <a:latin typeface="Segoe UI Semibold"/>
                <a:cs typeface="Segoe UI Semibold"/>
              </a:rPr>
              <a:t>E., &amp; </a:t>
            </a:r>
            <a:r>
              <a:rPr sz="1200" b="1" spc="-20" dirty="0">
                <a:latin typeface="Segoe UI Semibold"/>
                <a:cs typeface="Segoe UI Semibold"/>
              </a:rPr>
              <a:t>Younge,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5" dirty="0">
                <a:latin typeface="Segoe UI Semibold"/>
                <a:cs typeface="Segoe UI Semibold"/>
              </a:rPr>
              <a:t>(2010). </a:t>
            </a:r>
            <a:r>
              <a:rPr sz="1200" b="1" spc="-15" dirty="0">
                <a:latin typeface="Segoe UI Semibold"/>
                <a:cs typeface="Segoe UI Semibold"/>
              </a:rPr>
              <a:t>Peer </a:t>
            </a:r>
            <a:r>
              <a:rPr sz="1200" b="1" spc="-5" dirty="0">
                <a:latin typeface="Segoe UI Semibold"/>
                <a:cs typeface="Segoe UI Semibold"/>
              </a:rPr>
              <a:t>assisted learning workshops  in precalculus: An approach to </a:t>
            </a:r>
            <a:r>
              <a:rPr sz="1200" b="1" spc="-10" dirty="0">
                <a:latin typeface="Segoe UI Semibold"/>
                <a:cs typeface="Segoe UI Semibold"/>
              </a:rPr>
              <a:t>increasing  </a:t>
            </a:r>
            <a:r>
              <a:rPr sz="1200" b="1" spc="-5" dirty="0">
                <a:latin typeface="Segoe UI Semibold"/>
                <a:cs typeface="Segoe UI Semibold"/>
              </a:rPr>
              <a:t>student success. Mathematics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Computer 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44(3),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249–260.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653128" y="5487985"/>
            <a:ext cx="3073400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[5] </a:t>
            </a:r>
            <a:r>
              <a:rPr sz="1200" b="1" spc="-20" dirty="0">
                <a:latin typeface="Segoe UI Semibold"/>
                <a:cs typeface="Segoe UI Semibold"/>
              </a:rPr>
              <a:t>Preszler,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40" dirty="0">
                <a:latin typeface="Segoe UI Semibold"/>
                <a:cs typeface="Segoe UI Semibold"/>
              </a:rPr>
              <a:t>W. </a:t>
            </a:r>
            <a:r>
              <a:rPr sz="1200" b="1" spc="-5" dirty="0">
                <a:latin typeface="Segoe UI Semibold"/>
                <a:cs typeface="Segoe UI Semibold"/>
              </a:rPr>
              <a:t>(2009). </a:t>
            </a:r>
            <a:r>
              <a:rPr sz="1200" b="1" spc="-10" dirty="0">
                <a:latin typeface="Segoe UI Semibold"/>
                <a:cs typeface="Segoe UI Semibold"/>
              </a:rPr>
              <a:t>Replacing </a:t>
            </a:r>
            <a:r>
              <a:rPr sz="1200" b="1" spc="-5" dirty="0">
                <a:latin typeface="Segoe UI Semibold"/>
                <a:cs typeface="Segoe UI Semibold"/>
              </a:rPr>
              <a:t>lecture  with </a:t>
            </a:r>
            <a:r>
              <a:rPr sz="1200" b="1" spc="-10" dirty="0">
                <a:latin typeface="Segoe UI Semibold"/>
                <a:cs typeface="Segoe UI Semibold"/>
              </a:rPr>
              <a:t>peer-led </a:t>
            </a:r>
            <a:r>
              <a:rPr sz="1200" b="1" spc="-5" dirty="0">
                <a:latin typeface="Segoe UI Semibold"/>
                <a:cs typeface="Segoe UI Semibold"/>
              </a:rPr>
              <a:t>workshops </a:t>
            </a:r>
            <a:r>
              <a:rPr sz="1200" b="1" spc="-10" dirty="0">
                <a:latin typeface="Segoe UI Semibold"/>
                <a:cs typeface="Segoe UI Semibold"/>
              </a:rPr>
              <a:t>improves </a:t>
            </a:r>
            <a:r>
              <a:rPr sz="1200" b="1" spc="-5" dirty="0">
                <a:latin typeface="Segoe UI Semibold"/>
                <a:cs typeface="Segoe UI Semibold"/>
              </a:rPr>
              <a:t>student  learning. CBE—Life Sciences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8(3),  182–192.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653128" y="6440486"/>
            <a:ext cx="3002915" cy="1351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[6] </a:t>
            </a:r>
            <a:r>
              <a:rPr sz="1200" b="1" spc="-10" dirty="0">
                <a:latin typeface="Segoe UI Semibold"/>
                <a:cs typeface="Segoe UI Semibold"/>
              </a:rPr>
              <a:t>Peterfreund, </a:t>
            </a:r>
            <a:r>
              <a:rPr sz="1200" b="1" spc="-5" dirty="0">
                <a:latin typeface="Segoe UI Semibold"/>
                <a:cs typeface="Segoe UI Semibold"/>
              </a:rPr>
              <a:t>A. </a:t>
            </a:r>
            <a:r>
              <a:rPr sz="1200" b="1" dirty="0">
                <a:latin typeface="Segoe UI Semibold"/>
                <a:cs typeface="Segoe UI Semibold"/>
              </a:rPr>
              <a:t>R., Rath, K. </a:t>
            </a:r>
            <a:r>
              <a:rPr sz="1200" b="1" spc="-5" dirty="0">
                <a:latin typeface="Segoe UI Semibold"/>
                <a:cs typeface="Segoe UI Semibold"/>
              </a:rPr>
              <a:t>A.,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Xenos,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S.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&amp; Bayliss, </a:t>
            </a:r>
            <a:r>
              <a:rPr sz="1200" b="1" spc="-45" dirty="0">
                <a:latin typeface="Segoe UI Semibold"/>
                <a:cs typeface="Segoe UI Semibold"/>
              </a:rPr>
              <a:t>F. </a:t>
            </a:r>
            <a:r>
              <a:rPr sz="1200" b="1" spc="-5" dirty="0">
                <a:latin typeface="Segoe UI Semibold"/>
                <a:cs typeface="Segoe UI Semibold"/>
              </a:rPr>
              <a:t>(2008).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impact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supplemental instruction on students in  STEM courses: </a:t>
            </a:r>
            <a:r>
              <a:rPr sz="1200" b="1" spc="-10" dirty="0">
                <a:latin typeface="Segoe UI Semibold"/>
                <a:cs typeface="Segoe UI Semibold"/>
              </a:rPr>
              <a:t>Results </a:t>
            </a:r>
            <a:r>
              <a:rPr sz="1200" b="1" spc="-5" dirty="0">
                <a:latin typeface="Segoe UI Semibold"/>
                <a:cs typeface="Segoe UI Semibold"/>
              </a:rPr>
              <a:t>from San Francisco  </a:t>
            </a:r>
            <a:r>
              <a:rPr sz="1200" b="1" spc="-15" dirty="0">
                <a:latin typeface="Segoe UI Semibold"/>
                <a:cs typeface="Segoe UI Semibold"/>
              </a:rPr>
              <a:t>State </a:t>
            </a:r>
            <a:r>
              <a:rPr sz="1200" b="1" spc="-10" dirty="0">
                <a:latin typeface="Segoe UI Semibold"/>
                <a:cs typeface="Segoe UI Semibold"/>
              </a:rPr>
              <a:t>University.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</a:t>
            </a:r>
            <a:r>
              <a:rPr sz="1200" b="1" spc="-10" dirty="0">
                <a:latin typeface="Segoe UI Semibold"/>
                <a:cs typeface="Segoe UI Semibold"/>
              </a:rPr>
              <a:t>Student  Retention: Research, </a:t>
            </a:r>
            <a:r>
              <a:rPr sz="1200" b="1" spc="5" dirty="0">
                <a:latin typeface="Segoe UI Semibold"/>
                <a:cs typeface="Segoe UI Semibold"/>
              </a:rPr>
              <a:t>Theory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Practice, 9,  487–503.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127543" y="725485"/>
            <a:ext cx="3125470" cy="1160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[7] </a:t>
            </a:r>
            <a:r>
              <a:rPr sz="1200" b="1" dirty="0">
                <a:latin typeface="Segoe UI Semibold"/>
                <a:cs typeface="Segoe UI Semibold"/>
              </a:rPr>
              <a:t>Rath, K.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spc="-10" dirty="0">
                <a:latin typeface="Segoe UI Semibold"/>
                <a:cs typeface="Segoe UI Semibold"/>
              </a:rPr>
              <a:t>Peterfreund, </a:t>
            </a:r>
            <a:r>
              <a:rPr sz="1200" b="1" spc="-5" dirty="0">
                <a:latin typeface="Segoe UI Semibold"/>
                <a:cs typeface="Segoe UI Semibold"/>
              </a:rPr>
              <a:t>A. </a:t>
            </a:r>
            <a:r>
              <a:rPr sz="1200" b="1" dirty="0">
                <a:latin typeface="Segoe UI Semibold"/>
                <a:cs typeface="Segoe UI Semibold"/>
              </a:rPr>
              <a:t>R., </a:t>
            </a:r>
            <a:r>
              <a:rPr sz="1200" b="1" spc="-5" dirty="0">
                <a:latin typeface="Segoe UI Semibold"/>
                <a:cs typeface="Segoe UI Semibold"/>
              </a:rPr>
              <a:t>Xenos, S. </a:t>
            </a:r>
            <a:r>
              <a:rPr sz="1200" b="1" spc="-65" dirty="0">
                <a:latin typeface="Segoe UI Semibold"/>
                <a:cs typeface="Segoe UI Semibold"/>
              </a:rPr>
              <a:t>P.,  </a:t>
            </a:r>
            <a:r>
              <a:rPr sz="1200" b="1" dirty="0">
                <a:latin typeface="Segoe UI Semibold"/>
                <a:cs typeface="Segoe UI Semibold"/>
              </a:rPr>
              <a:t>Bayliss, </a:t>
            </a:r>
            <a:r>
              <a:rPr sz="1200" b="1" spc="-35" dirty="0">
                <a:latin typeface="Segoe UI Semibold"/>
                <a:cs typeface="Segoe UI Semibold"/>
              </a:rPr>
              <a:t>F.,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Carnal, N. (2007). Supplemental  instruction in introductory </a:t>
            </a:r>
            <a:r>
              <a:rPr sz="1200" b="1" dirty="0">
                <a:latin typeface="Segoe UI Semibold"/>
                <a:cs typeface="Segoe UI Semibold"/>
              </a:rPr>
              <a:t>biology I:  Enhancing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dirty="0">
                <a:latin typeface="Segoe UI Semibold"/>
                <a:cs typeface="Segoe UI Semibold"/>
              </a:rPr>
              <a:t>performance and </a:t>
            </a:r>
            <a:r>
              <a:rPr sz="1200" b="1" spc="-10" dirty="0">
                <a:latin typeface="Segoe UI Semibold"/>
                <a:cs typeface="Segoe UI Semibold"/>
              </a:rPr>
              <a:t>retention of  underrepresented </a:t>
            </a:r>
            <a:r>
              <a:rPr sz="1200" b="1" dirty="0">
                <a:latin typeface="Segoe UI Semibold"/>
                <a:cs typeface="Segoe UI Semibold"/>
              </a:rPr>
              <a:t>minority </a:t>
            </a:r>
            <a:r>
              <a:rPr sz="1200" b="1" spc="-5" dirty="0">
                <a:latin typeface="Segoe UI Semibold"/>
                <a:cs typeface="Segoe UI Semibold"/>
              </a:rPr>
              <a:t>students. CBE </a:t>
            </a:r>
            <a:r>
              <a:rPr sz="1200" b="1" dirty="0">
                <a:latin typeface="Segoe UI Semibold"/>
                <a:cs typeface="Segoe UI Semibold"/>
              </a:rPr>
              <a:t>-  Life </a:t>
            </a:r>
            <a:r>
              <a:rPr sz="1200" b="1" spc="-5" dirty="0">
                <a:latin typeface="Segoe UI Semibold"/>
                <a:cs typeface="Segoe UI Semibold"/>
              </a:rPr>
              <a:t>Sciences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6(3),</a:t>
            </a:r>
            <a:r>
              <a:rPr sz="1200" b="1" spc="-3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203-216.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127543" y="2249486"/>
            <a:ext cx="3154045" cy="1160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[8] </a:t>
            </a:r>
            <a:r>
              <a:rPr sz="1200" b="1" spc="-10" dirty="0">
                <a:latin typeface="Segoe UI Semibold"/>
                <a:cs typeface="Segoe UI Semibold"/>
              </a:rPr>
              <a:t>Pon-Barry, </a:t>
            </a:r>
            <a:r>
              <a:rPr sz="1200" b="1" spc="-5" dirty="0">
                <a:latin typeface="Segoe UI Semibold"/>
                <a:cs typeface="Segoe UI Semibold"/>
              </a:rPr>
              <a:t>H.,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5" dirty="0">
                <a:latin typeface="Segoe UI Semibold"/>
                <a:cs typeface="Segoe UI Semibold"/>
              </a:rPr>
              <a:t>St.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John,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A. (2017). Expanding capacity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promoting  inclusion in introductory computer science: </a:t>
            </a:r>
            <a:r>
              <a:rPr sz="1200" b="1" dirty="0">
                <a:latin typeface="Segoe UI Semibold"/>
                <a:cs typeface="Segoe UI Semibold"/>
              </a:rPr>
              <a:t>A  focus </a:t>
            </a:r>
            <a:r>
              <a:rPr sz="1200" b="1" spc="-5" dirty="0">
                <a:latin typeface="Segoe UI Semibold"/>
                <a:cs typeface="Segoe UI Semibold"/>
              </a:rPr>
              <a:t>on </a:t>
            </a:r>
            <a:r>
              <a:rPr sz="1200" b="1" spc="-10" dirty="0">
                <a:latin typeface="Segoe UI Semibold"/>
                <a:cs typeface="Segoe UI Semibold"/>
              </a:rPr>
              <a:t>near-peer </a:t>
            </a:r>
            <a:r>
              <a:rPr sz="1200" b="1" spc="-5" dirty="0">
                <a:latin typeface="Segoe UI Semibold"/>
                <a:cs typeface="Segoe UI Semibold"/>
              </a:rPr>
              <a:t>mentor preparation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-5" dirty="0">
                <a:latin typeface="Segoe UI Semibold"/>
                <a:cs typeface="Segoe UI Semibold"/>
              </a:rPr>
              <a:t>code </a:t>
            </a:r>
            <a:r>
              <a:rPr sz="1200" b="1" spc="-15" dirty="0">
                <a:latin typeface="Segoe UI Semibold"/>
                <a:cs typeface="Segoe UI Semibold"/>
              </a:rPr>
              <a:t>review. </a:t>
            </a:r>
            <a:r>
              <a:rPr sz="1200" b="1" spc="-5" dirty="0">
                <a:latin typeface="Segoe UI Semibold"/>
                <a:cs typeface="Segoe UI Semibold"/>
              </a:rPr>
              <a:t>Computer Science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27(1),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54-77.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127543" y="3582986"/>
            <a:ext cx="3004185" cy="1160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6573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[9] Anagnos, </a:t>
            </a:r>
            <a:r>
              <a:rPr sz="1200" b="1" spc="-40" dirty="0">
                <a:latin typeface="Segoe UI Semibold"/>
                <a:cs typeface="Segoe UI Semibold"/>
              </a:rPr>
              <a:t>T., </a:t>
            </a:r>
            <a:r>
              <a:rPr sz="1200" b="1" spc="-10" dirty="0">
                <a:latin typeface="Segoe UI Semibold"/>
                <a:cs typeface="Segoe UI Semibold"/>
              </a:rPr>
              <a:t>Lyman-Holt, </a:t>
            </a:r>
            <a:r>
              <a:rPr sz="1200" b="1" spc="-5" dirty="0">
                <a:latin typeface="Segoe UI Semibold"/>
                <a:cs typeface="Segoe UI Semibold"/>
              </a:rPr>
              <a:t>A., Marin-  </a:t>
            </a:r>
            <a:r>
              <a:rPr sz="1200" b="1" dirty="0">
                <a:latin typeface="Segoe UI Semibold"/>
                <a:cs typeface="Segoe UI Semibold"/>
              </a:rPr>
              <a:t>Artieda, </a:t>
            </a:r>
            <a:r>
              <a:rPr sz="1200" b="1" spc="-5" dirty="0">
                <a:latin typeface="Segoe UI Semibold"/>
                <a:cs typeface="Segoe UI Semibold"/>
              </a:rPr>
              <a:t>C.,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Momsen, </a:t>
            </a:r>
            <a:r>
              <a:rPr sz="1200" b="1" dirty="0">
                <a:latin typeface="Segoe UI Semibold"/>
                <a:cs typeface="Segoe UI Semibold"/>
              </a:rPr>
              <a:t>E. </a:t>
            </a:r>
            <a:r>
              <a:rPr sz="1200" b="1" spc="-5" dirty="0">
                <a:latin typeface="Segoe UI Semibold"/>
                <a:cs typeface="Segoe UI Semibold"/>
              </a:rPr>
              <a:t>(2014). Impact 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engineering ambassador programs on  student development. Journal </a:t>
            </a:r>
            <a:r>
              <a:rPr sz="1200" b="1" spc="-10" dirty="0">
                <a:latin typeface="Segoe UI Semibold"/>
                <a:cs typeface="Segoe UI Semibold"/>
              </a:rPr>
              <a:t>of</a:t>
            </a:r>
            <a:r>
              <a:rPr sz="1200" b="1" spc="-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STEM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Education: </a:t>
            </a:r>
            <a:r>
              <a:rPr sz="1200" b="1" spc="-5" dirty="0">
                <a:latin typeface="Segoe UI Semibold"/>
                <a:cs typeface="Segoe UI Semibold"/>
              </a:rPr>
              <a:t>Innovations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10" dirty="0">
                <a:latin typeface="Segoe UI Semibold"/>
                <a:cs typeface="Segoe UI Semibold"/>
              </a:rPr>
              <a:t>Research, </a:t>
            </a:r>
            <a:r>
              <a:rPr sz="1200" b="1" spc="-5" dirty="0">
                <a:latin typeface="Segoe UI Semibold"/>
                <a:cs typeface="Segoe UI Semibold"/>
              </a:rPr>
              <a:t>15(3),  14–20.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127543" y="4916485"/>
            <a:ext cx="3174365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[10] </a:t>
            </a:r>
            <a:r>
              <a:rPr sz="1200" b="1" spc="-15" dirty="0">
                <a:latin typeface="Segoe UI Semibold"/>
                <a:cs typeface="Segoe UI Semibold"/>
              </a:rPr>
              <a:t>Streitwieser, </a:t>
            </a:r>
            <a:r>
              <a:rPr sz="1200" b="1" dirty="0">
                <a:latin typeface="Segoe UI Semibold"/>
                <a:cs typeface="Segoe UI Semibold"/>
              </a:rPr>
              <a:t>B., &amp; Light, </a:t>
            </a:r>
            <a:r>
              <a:rPr sz="1200" b="1" spc="-5" dirty="0">
                <a:latin typeface="Segoe UI Semibold"/>
                <a:cs typeface="Segoe UI Semibold"/>
              </a:rPr>
              <a:t>G. (2010). </a:t>
            </a:r>
            <a:r>
              <a:rPr sz="1200" b="1" dirty="0">
                <a:latin typeface="Segoe UI Semibold"/>
                <a:cs typeface="Segoe UI Semibold"/>
              </a:rPr>
              <a:t>When  </a:t>
            </a:r>
            <a:r>
              <a:rPr sz="1200" b="1" spc="-5" dirty="0">
                <a:latin typeface="Segoe UI Semibold"/>
                <a:cs typeface="Segoe UI Semibold"/>
              </a:rPr>
              <a:t>undergraduates teach undergraduates:  Conceptions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approaches to </a:t>
            </a:r>
            <a:r>
              <a:rPr sz="1200" b="1" spc="-10" dirty="0">
                <a:latin typeface="Segoe UI Semibold"/>
                <a:cs typeface="Segoe UI Semibold"/>
              </a:rPr>
              <a:t>teaching  </a:t>
            </a:r>
            <a:r>
              <a:rPr sz="1200" b="1" spc="-5" dirty="0">
                <a:latin typeface="Segoe UI Semibold"/>
                <a:cs typeface="Segoe UI Semibold"/>
              </a:rPr>
              <a:t>in </a:t>
            </a:r>
            <a:r>
              <a:rPr sz="1200" b="1" dirty="0">
                <a:latin typeface="Segoe UI Semibold"/>
                <a:cs typeface="Segoe UI Semibold"/>
              </a:rPr>
              <a:t>a peer </a:t>
            </a:r>
            <a:r>
              <a:rPr sz="1200" b="1" spc="-5" dirty="0">
                <a:latin typeface="Segoe UI Semibold"/>
                <a:cs typeface="Segoe UI Semibold"/>
              </a:rPr>
              <a:t>led team learning intervention in  the STEM </a:t>
            </a:r>
            <a:r>
              <a:rPr sz="1200" b="1" dirty="0">
                <a:latin typeface="Segoe UI Semibold"/>
                <a:cs typeface="Segoe UI Semibold"/>
              </a:rPr>
              <a:t>disciplines: </a:t>
            </a:r>
            <a:r>
              <a:rPr sz="1200" b="1" spc="-10" dirty="0">
                <a:latin typeface="Segoe UI Semibold"/>
                <a:cs typeface="Segoe UI Semibold"/>
              </a:rPr>
              <a:t>Results of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two </a:t>
            </a:r>
            <a:r>
              <a:rPr sz="1200" b="1" spc="-10" dirty="0">
                <a:latin typeface="Segoe UI Semibold"/>
                <a:cs typeface="Segoe UI Semibold"/>
              </a:rPr>
              <a:t>year  </a:t>
            </a:r>
            <a:r>
              <a:rPr sz="1200" b="1" spc="-20" dirty="0">
                <a:latin typeface="Segoe UI Semibold"/>
                <a:cs typeface="Segoe UI Semibold"/>
              </a:rPr>
              <a:t>study. </a:t>
            </a:r>
            <a:r>
              <a:rPr sz="1200" b="1" spc="-5" dirty="0">
                <a:latin typeface="Segoe UI Semibold"/>
                <a:cs typeface="Segoe UI Semibold"/>
              </a:rPr>
              <a:t>International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20" dirty="0">
                <a:latin typeface="Segoe UI Semibold"/>
                <a:cs typeface="Segoe UI Semibold"/>
              </a:rPr>
              <a:t>Teaching </a:t>
            </a:r>
            <a:r>
              <a:rPr sz="1200" b="1" dirty="0">
                <a:latin typeface="Segoe UI Semibold"/>
                <a:cs typeface="Segoe UI Semibold"/>
              </a:rPr>
              <a:t>and  Learning </a:t>
            </a:r>
            <a:r>
              <a:rPr sz="1200" b="1" spc="-5" dirty="0">
                <a:latin typeface="Segoe UI Semibold"/>
                <a:cs typeface="Segoe UI Semibold"/>
              </a:rPr>
              <a:t>in Higher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22(3),</a:t>
            </a:r>
            <a:r>
              <a:rPr sz="1200" b="1" spc="-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346–356.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127543" y="6440486"/>
            <a:ext cx="3072765" cy="970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[11]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W </a:t>
            </a:r>
            <a:r>
              <a:rPr sz="1200" b="1" spc="-5" dirty="0">
                <a:latin typeface="Segoe UI Semibold"/>
                <a:cs typeface="Segoe UI Semibold"/>
              </a:rPr>
              <a:t>(2015). Successful STEM  mentoring initiatives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10" dirty="0">
                <a:latin typeface="Segoe UI Semibold"/>
                <a:cs typeface="Segoe UI Semibold"/>
              </a:rPr>
              <a:t>underrepresented  </a:t>
            </a:r>
            <a:r>
              <a:rPr sz="1200" b="1" spc="-5" dirty="0">
                <a:latin typeface="Segoe UI Semibold"/>
                <a:cs typeface="Segoe UI Semibold"/>
              </a:rPr>
              <a:t>students: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research-based </a:t>
            </a:r>
            <a:r>
              <a:rPr sz="1200" b="1" dirty="0">
                <a:latin typeface="Segoe UI Semibold"/>
                <a:cs typeface="Segoe UI Semibold"/>
              </a:rPr>
              <a:t>guide for faculty  and </a:t>
            </a:r>
            <a:r>
              <a:rPr sz="1200" b="1" spc="-5" dirty="0">
                <a:latin typeface="Segoe UI Semibold"/>
                <a:cs typeface="Segoe UI Semibold"/>
              </a:rPr>
              <a:t>administrators. </a:t>
            </a:r>
            <a:r>
              <a:rPr sz="1200" b="1" spc="-10" dirty="0">
                <a:latin typeface="Segoe UI Semibold"/>
                <a:cs typeface="Segoe UI Semibold"/>
              </a:rPr>
              <a:t>Sterling, </a:t>
            </a:r>
            <a:r>
              <a:rPr sz="1200" b="1" spc="-25" dirty="0">
                <a:latin typeface="Segoe UI Semibold"/>
                <a:cs typeface="Segoe UI Semibold"/>
              </a:rPr>
              <a:t>VA: </a:t>
            </a:r>
            <a:r>
              <a:rPr sz="1200" b="1" spc="-10" dirty="0">
                <a:latin typeface="Segoe UI Semibold"/>
                <a:cs typeface="Segoe UI Semibold"/>
              </a:rPr>
              <a:t>Stylus  </a:t>
            </a:r>
            <a:r>
              <a:rPr sz="1200" b="1" spc="-5" dirty="0">
                <a:latin typeface="Segoe UI Semibold"/>
                <a:cs typeface="Segoe UI Semibold"/>
              </a:rPr>
              <a:t>Publishing.</a:t>
            </a:r>
            <a:endParaRPr sz="1200">
              <a:latin typeface="Segoe UI Semibold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4021670575"/>
      </p:ext>
    </p:extLst>
  </p:cSld>
  <p:clrMapOvr>
    <a:masterClrMapping/>
  </p:clrMapOvr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47655" y="7742421"/>
            <a:ext cx="3429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27457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Our</a:t>
            </a:r>
            <a:r>
              <a:rPr sz="3600" b="1" spc="-9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40" dirty="0">
                <a:solidFill>
                  <a:srgbClr val="000000"/>
                </a:solidFill>
                <a:latin typeface="Segoe UI Semibold"/>
                <a:cs typeface="Segoe UI Semibold"/>
              </a:rPr>
              <a:t>Research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28" y="1354026"/>
            <a:ext cx="3001645" cy="970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40" dirty="0">
                <a:latin typeface="Segoe UI Semibold"/>
                <a:cs typeface="Segoe UI Semibold"/>
              </a:rPr>
              <a:t>W. </a:t>
            </a:r>
            <a:r>
              <a:rPr sz="1200" b="1" spc="-5" dirty="0">
                <a:latin typeface="Segoe UI Semibold"/>
                <a:cs typeface="Segoe UI Semibold"/>
              </a:rPr>
              <a:t>(2015). Successful STEM  Mentoring Initiatives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10" dirty="0">
                <a:latin typeface="Segoe UI Semibold"/>
                <a:cs typeface="Segoe UI Semibold"/>
              </a:rPr>
              <a:t>Underrepresented  Students: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10" dirty="0">
                <a:latin typeface="Segoe UI Semibold"/>
                <a:cs typeface="Segoe UI Semibold"/>
              </a:rPr>
              <a:t>Research-Based </a:t>
            </a:r>
            <a:r>
              <a:rPr sz="1200" b="1" spc="-5" dirty="0">
                <a:latin typeface="Segoe UI Semibold"/>
                <a:cs typeface="Segoe UI Semibold"/>
              </a:rPr>
              <a:t>Guide </a:t>
            </a:r>
            <a:r>
              <a:rPr sz="1200" b="1" dirty="0">
                <a:latin typeface="Segoe UI Semibold"/>
                <a:cs typeface="Segoe UI Semibold"/>
              </a:rPr>
              <a:t>for  </a:t>
            </a:r>
            <a:r>
              <a:rPr sz="1200" b="1" spc="-10" dirty="0">
                <a:latin typeface="Segoe UI Semibold"/>
                <a:cs typeface="Segoe UI Semibold"/>
              </a:rPr>
              <a:t>Faculty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Administrators. </a:t>
            </a:r>
            <a:r>
              <a:rPr sz="1200" b="1" spc="-10" dirty="0">
                <a:latin typeface="Segoe UI Semibold"/>
                <a:cs typeface="Segoe UI Semibold"/>
              </a:rPr>
              <a:t>Sterling, </a:t>
            </a:r>
            <a:r>
              <a:rPr sz="1200" b="1" spc="-25" dirty="0">
                <a:latin typeface="Segoe UI Semibold"/>
                <a:cs typeface="Segoe UI Semibold"/>
              </a:rPr>
              <a:t>VA:  </a:t>
            </a:r>
            <a:r>
              <a:rPr sz="1200" b="1" spc="-10" dirty="0">
                <a:latin typeface="Segoe UI Semibold"/>
                <a:cs typeface="Segoe UI Semibold"/>
              </a:rPr>
              <a:t>Stylus </a:t>
            </a:r>
            <a:r>
              <a:rPr sz="1200" b="1" spc="-5" dirty="0">
                <a:latin typeface="Segoe UI Semibold"/>
                <a:cs typeface="Segoe UI Semibold"/>
              </a:rPr>
              <a:t>Publishing.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53128" y="2497027"/>
            <a:ext cx="3184525" cy="4970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</a:t>
            </a:r>
            <a:r>
              <a:rPr sz="1200" b="1" spc="-5" dirty="0">
                <a:latin typeface="Segoe UI Semibold"/>
                <a:cs typeface="Segoe UI Semibold"/>
              </a:rPr>
              <a:t>Solyst,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10" dirty="0">
                <a:latin typeface="Segoe UI Semibold"/>
                <a:cs typeface="Segoe UI Semibold"/>
              </a:rPr>
              <a:t>Pai,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Yu,</a:t>
            </a:r>
            <a:endParaRPr sz="1200">
              <a:latin typeface="Segoe UI Semibold"/>
              <a:cs typeface="Segoe UI Semibold"/>
            </a:endParaRPr>
          </a:p>
          <a:p>
            <a:pPr marL="12700" marR="60325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5" dirty="0">
                <a:latin typeface="Segoe UI Semibold"/>
                <a:cs typeface="Segoe UI Semibold"/>
              </a:rPr>
              <a:t>(2020). </a:t>
            </a:r>
            <a:r>
              <a:rPr sz="1200" b="1" spc="-10" dirty="0">
                <a:latin typeface="Segoe UI Semibold"/>
                <a:cs typeface="Segoe UI Semibold"/>
              </a:rPr>
              <a:t>Peer-designed </a:t>
            </a:r>
            <a:r>
              <a:rPr sz="1200" b="1" spc="-5" dirty="0">
                <a:latin typeface="Segoe UI Semibold"/>
                <a:cs typeface="Segoe UI Semibold"/>
              </a:rPr>
              <a:t>active learning  </a:t>
            </a:r>
            <a:r>
              <a:rPr sz="1200" b="1" dirty="0">
                <a:latin typeface="Segoe UI Semibold"/>
                <a:cs typeface="Segoe UI Semibold"/>
              </a:rPr>
              <a:t>modules as a </a:t>
            </a:r>
            <a:r>
              <a:rPr sz="1200" b="1" spc="-5" dirty="0">
                <a:latin typeface="Segoe UI Semibold"/>
                <a:cs typeface="Segoe UI Semibold"/>
              </a:rPr>
              <a:t>strategy to </a:t>
            </a:r>
            <a:r>
              <a:rPr sz="1200" b="1" spc="-10" dirty="0">
                <a:latin typeface="Segoe UI Semibold"/>
                <a:cs typeface="Segoe UI Semibold"/>
              </a:rPr>
              <a:t>improve confidence 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10" dirty="0">
                <a:latin typeface="Segoe UI Semibold"/>
                <a:cs typeface="Segoe UI Semibold"/>
              </a:rPr>
              <a:t>comprehension </a:t>
            </a:r>
            <a:r>
              <a:rPr sz="1200" b="1" spc="-5" dirty="0">
                <a:latin typeface="Segoe UI Semibold"/>
                <a:cs typeface="Segoe UI Semibold"/>
              </a:rPr>
              <a:t>within introductory  computer science.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Science 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49(5),</a:t>
            </a:r>
            <a:r>
              <a:rPr sz="1200" b="1" spc="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66-73.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3274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Pon-Barry, </a:t>
            </a:r>
            <a:r>
              <a:rPr sz="1200" b="1" spc="-5" dirty="0">
                <a:latin typeface="Segoe UI Semibold"/>
                <a:cs typeface="Segoe UI Semibold"/>
              </a:rPr>
              <a:t>H., </a:t>
            </a:r>
            <a:r>
              <a:rPr sz="1200" b="1" spc="-15" dirty="0">
                <a:latin typeface="Segoe UI Semibold"/>
                <a:cs typeface="Segoe UI Semibold"/>
              </a:rPr>
              <a:t>St. </a:t>
            </a:r>
            <a:r>
              <a:rPr sz="1200" b="1" spc="-5" dirty="0">
                <a:latin typeface="Segoe UI Semibold"/>
                <a:cs typeface="Segoe UI Semibold"/>
              </a:rPr>
              <a:t>John, A.,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0" dirty="0">
                <a:latin typeface="Segoe UI Semibold"/>
                <a:cs typeface="Segoe UI Semibold"/>
              </a:rPr>
              <a:t>Rotundo,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5" dirty="0">
                <a:latin typeface="Segoe UI Semibold"/>
                <a:cs typeface="Segoe UI Semibold"/>
              </a:rPr>
              <a:t>(2019, March). 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r>
              <a:rPr sz="1200" b="1" spc="-2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flexible</a:t>
            </a:r>
            <a:endParaRPr sz="1200">
              <a:latin typeface="Segoe UI Semibold"/>
              <a:cs typeface="Segoe UI Semibold"/>
            </a:endParaRPr>
          </a:p>
          <a:p>
            <a:pPr marL="12700" marR="431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curriculum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5" dirty="0">
                <a:latin typeface="Segoe UI Semibold"/>
                <a:cs typeface="Segoe UI Semibold"/>
              </a:rPr>
              <a:t>promoting inclusion </a:t>
            </a:r>
            <a:r>
              <a:rPr sz="1200" b="1" spc="-10" dirty="0">
                <a:latin typeface="Segoe UI Semibold"/>
                <a:cs typeface="Segoe UI Semibold"/>
              </a:rPr>
              <a:t>through  </a:t>
            </a:r>
            <a:r>
              <a:rPr sz="1200" b="1" dirty="0">
                <a:latin typeface="Segoe UI Semibold"/>
                <a:cs typeface="Segoe UI Semibold"/>
              </a:rPr>
              <a:t>peer </a:t>
            </a:r>
            <a:r>
              <a:rPr sz="1200" b="1" spc="-5" dirty="0">
                <a:latin typeface="Segoe UI Semibold"/>
                <a:cs typeface="Segoe UI Semibold"/>
              </a:rPr>
              <a:t>mentorship. </a:t>
            </a:r>
            <a:r>
              <a:rPr sz="1200" b="1" spc="-10" dirty="0">
                <a:latin typeface="Segoe UI Semibold"/>
                <a:cs typeface="Segoe UI Semibold"/>
              </a:rPr>
              <a:t>Awarded </a:t>
            </a:r>
            <a:r>
              <a:rPr sz="1200" b="1" spc="-5" dirty="0">
                <a:latin typeface="Segoe UI Semibold"/>
                <a:cs typeface="Segoe UI Semibold"/>
              </a:rPr>
              <a:t>second </a:t>
            </a:r>
            <a:r>
              <a:rPr sz="1200" b="1" dirty="0">
                <a:latin typeface="Segoe UI Semibold"/>
                <a:cs typeface="Segoe UI Semibold"/>
              </a:rPr>
              <a:t>best  </a:t>
            </a:r>
            <a:r>
              <a:rPr sz="1200" b="1" spc="-5" dirty="0">
                <a:latin typeface="Segoe UI Semibold"/>
                <a:cs typeface="Segoe UI Semibold"/>
              </a:rPr>
              <a:t>paper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5" dirty="0">
                <a:latin typeface="Segoe UI Semibold"/>
                <a:cs typeface="Segoe UI Semibold"/>
              </a:rPr>
              <a:t>curricular initiatives track in SIGCSE  Minneapolis,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MN.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556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Pon-Barry, </a:t>
            </a:r>
            <a:r>
              <a:rPr sz="1200" b="1" spc="-5" dirty="0">
                <a:latin typeface="Segoe UI Semibold"/>
                <a:cs typeface="Segoe UI Semibold"/>
              </a:rPr>
              <a:t>H.,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5" dirty="0">
                <a:latin typeface="Segoe UI Semibold"/>
                <a:cs typeface="Segoe UI Semibold"/>
              </a:rPr>
              <a:t>St. </a:t>
            </a:r>
            <a:r>
              <a:rPr sz="1200" b="1" spc="-5" dirty="0">
                <a:latin typeface="Segoe UI Semibold"/>
                <a:cs typeface="Segoe UI Semibold"/>
              </a:rPr>
              <a:t>John, A.  (2017). Expanding capacity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promoting  inclusion in introductory computer science: </a:t>
            </a:r>
            <a:r>
              <a:rPr sz="1200" b="1" dirty="0">
                <a:latin typeface="Segoe UI Semibold"/>
                <a:cs typeface="Segoe UI Semibold"/>
              </a:rPr>
              <a:t>A  focus </a:t>
            </a:r>
            <a:r>
              <a:rPr sz="1200" b="1" spc="-5" dirty="0">
                <a:latin typeface="Segoe UI Semibold"/>
                <a:cs typeface="Segoe UI Semibold"/>
              </a:rPr>
              <a:t>on </a:t>
            </a:r>
            <a:r>
              <a:rPr sz="1200" b="1" spc="-10" dirty="0">
                <a:latin typeface="Segoe UI Semibold"/>
                <a:cs typeface="Segoe UI Semibold"/>
              </a:rPr>
              <a:t>near-peer </a:t>
            </a:r>
            <a:r>
              <a:rPr sz="1200" b="1" spc="-5" dirty="0">
                <a:latin typeface="Segoe UI Semibold"/>
                <a:cs typeface="Segoe UI Semibold"/>
              </a:rPr>
              <a:t>mentor preparation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-5" dirty="0">
                <a:latin typeface="Segoe UI Semibold"/>
                <a:cs typeface="Segoe UI Semibold"/>
              </a:rPr>
              <a:t>code </a:t>
            </a:r>
            <a:r>
              <a:rPr sz="1200" b="1" spc="-15" dirty="0">
                <a:latin typeface="Segoe UI Semibold"/>
                <a:cs typeface="Segoe UI Semibold"/>
              </a:rPr>
              <a:t>review. </a:t>
            </a:r>
            <a:r>
              <a:rPr sz="1200" b="1" spc="-5" dirty="0">
                <a:latin typeface="Segoe UI Semibold"/>
                <a:cs typeface="Segoe UI Semibold"/>
              </a:rPr>
              <a:t>Computer Science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27(1),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54-77.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44577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Pon-Barry, </a:t>
            </a:r>
            <a:r>
              <a:rPr sz="1200" b="1" spc="-5" dirty="0">
                <a:latin typeface="Segoe UI Semibold"/>
                <a:cs typeface="Segoe UI Semibold"/>
              </a:rPr>
              <a:t>H., </a:t>
            </a:r>
            <a:r>
              <a:rPr sz="1200" b="1" spc="-10" dirty="0">
                <a:latin typeface="Segoe UI Semibold"/>
                <a:cs typeface="Segoe UI Semibold"/>
              </a:rPr>
              <a:t>Stephenson, </a:t>
            </a:r>
            <a:r>
              <a:rPr sz="1200" b="1" spc="-5" dirty="0">
                <a:latin typeface="Segoe UI Semibold"/>
                <a:cs typeface="Segoe UI Semibold"/>
              </a:rPr>
              <a:t>C., </a:t>
            </a:r>
            <a:r>
              <a:rPr sz="1200" b="1" spc="-15" dirty="0">
                <a:latin typeface="Segoe UI Semibold"/>
                <a:cs typeface="Segoe UI Semibold"/>
              </a:rPr>
              <a:t>St. </a:t>
            </a:r>
            <a:r>
              <a:rPr sz="1200" b="1" spc="-5" dirty="0">
                <a:latin typeface="Segoe UI Semibold"/>
                <a:cs typeface="Segoe UI Semibold"/>
              </a:rPr>
              <a:t>John,  A.,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40" dirty="0">
                <a:latin typeface="Segoe UI Semibold"/>
                <a:cs typeface="Segoe UI Semibold"/>
              </a:rPr>
              <a:t>W. </a:t>
            </a:r>
            <a:r>
              <a:rPr sz="1200" b="1" spc="-5" dirty="0">
                <a:latin typeface="Segoe UI Semibold"/>
                <a:cs typeface="Segoe UI Semibold"/>
              </a:rPr>
              <a:t>(2017). </a:t>
            </a:r>
            <a:r>
              <a:rPr sz="1200" b="1" spc="-10" dirty="0">
                <a:latin typeface="Segoe UI Semibold"/>
                <a:cs typeface="Segoe UI Semibold"/>
              </a:rPr>
              <a:t>Addressing  </a:t>
            </a:r>
            <a:r>
              <a:rPr sz="1200" b="1" spc="-5" dirty="0">
                <a:latin typeface="Segoe UI Semibold"/>
                <a:cs typeface="Segoe UI Semibold"/>
              </a:rPr>
              <a:t>the CS capacity challenge </a:t>
            </a:r>
            <a:r>
              <a:rPr sz="1200" b="1" dirty="0">
                <a:latin typeface="Segoe UI Semibold"/>
                <a:cs typeface="Segoe UI Semibold"/>
              </a:rPr>
              <a:t>by</a:t>
            </a:r>
            <a:r>
              <a:rPr sz="1200" b="1" spc="-2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improving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undergraduate </a:t>
            </a:r>
            <a:r>
              <a:rPr sz="1200" b="1" dirty="0">
                <a:latin typeface="Segoe UI Semibold"/>
                <a:cs typeface="Segoe UI Semibold"/>
              </a:rPr>
              <a:t>peer </a:t>
            </a:r>
            <a:r>
              <a:rPr sz="1200" b="1" spc="-5" dirty="0">
                <a:latin typeface="Segoe UI Semibold"/>
                <a:cs typeface="Segoe UI Semibold"/>
              </a:rPr>
              <a:t>mentoring. </a:t>
            </a:r>
            <a:r>
              <a:rPr sz="1200" b="1" spc="-10" dirty="0">
                <a:latin typeface="Segoe UI Semibold"/>
                <a:cs typeface="Segoe UI Semibold"/>
              </a:rPr>
              <a:t>ACM </a:t>
            </a:r>
            <a:r>
              <a:rPr sz="1200" b="1" spc="-5" dirty="0">
                <a:latin typeface="Segoe UI Semibold"/>
                <a:cs typeface="Segoe UI Semibold"/>
              </a:rPr>
              <a:t>Inroads,  8(3),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43-47.</a:t>
            </a:r>
            <a:endParaRPr sz="1200">
              <a:latin typeface="Segoe UI Semibold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84421505"/>
      </p:ext>
    </p:extLst>
  </p:cSld>
  <p:clrMapOvr>
    <a:masterClrMapping/>
  </p:clrMapOvr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47655" y="7742421"/>
            <a:ext cx="3429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319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284946"/>
            <a:ext cx="3623310" cy="2736215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86690">
              <a:lnSpc>
                <a:spcPts val="3500"/>
              </a:lnSpc>
              <a:spcBef>
                <a:spcPts val="500"/>
              </a:spcBef>
            </a:pPr>
            <a:r>
              <a:rPr sz="3200" b="1" dirty="0">
                <a:solidFill>
                  <a:srgbClr val="000000"/>
                </a:solidFill>
                <a:latin typeface="Segoe UI Semibold"/>
                <a:cs typeface="Segoe UI Semibold"/>
              </a:rPr>
              <a:t>A </a:t>
            </a:r>
            <a:r>
              <a:rPr sz="3200" b="1" spc="-10" dirty="0">
                <a:solidFill>
                  <a:srgbClr val="000000"/>
                </a:solidFill>
                <a:latin typeface="Segoe UI Semibold"/>
                <a:cs typeface="Segoe UI Semibold"/>
              </a:rPr>
              <a:t>few </a:t>
            </a:r>
            <a:r>
              <a:rPr sz="32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additional  examples </a:t>
            </a:r>
            <a:r>
              <a:rPr sz="3200" b="1" spc="-35" dirty="0">
                <a:solidFill>
                  <a:srgbClr val="000000"/>
                </a:solidFill>
                <a:latin typeface="Segoe UI Semibold"/>
                <a:cs typeface="Segoe UI Semibold"/>
              </a:rPr>
              <a:t>of  </a:t>
            </a:r>
            <a:r>
              <a:rPr sz="32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studies </a:t>
            </a:r>
            <a:r>
              <a:rPr sz="32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focused</a:t>
            </a:r>
            <a:r>
              <a:rPr sz="3200" b="1" spc="-11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2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on  </a:t>
            </a:r>
            <a:r>
              <a:rPr sz="32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outcomes</a:t>
            </a:r>
            <a:r>
              <a:rPr sz="3200" b="1" spc="-45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2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from</a:t>
            </a:r>
            <a:endParaRPr sz="3200">
              <a:latin typeface="Segoe UI Semibold"/>
              <a:cs typeface="Segoe UI Semibold"/>
            </a:endParaRPr>
          </a:p>
          <a:p>
            <a:pPr marL="12700" marR="5080">
              <a:lnSpc>
                <a:spcPts val="3500"/>
              </a:lnSpc>
            </a:pPr>
            <a:r>
              <a:rPr sz="3200" b="1" spc="-10" dirty="0">
                <a:solidFill>
                  <a:srgbClr val="000000"/>
                </a:solidFill>
                <a:latin typeface="Segoe UI Semibold"/>
                <a:cs typeface="Segoe UI Semibold"/>
              </a:rPr>
              <a:t>an </a:t>
            </a:r>
            <a:r>
              <a:rPr sz="32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academic peer  mentoring</a:t>
            </a:r>
            <a:r>
              <a:rPr sz="3200" b="1" spc="-85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2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initiative</a:t>
            </a:r>
            <a:endParaRPr sz="3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653128" y="1354026"/>
            <a:ext cx="3028315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30734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Barnard,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dirty="0">
                <a:latin typeface="Segoe UI Semibold"/>
                <a:cs typeface="Segoe UI Semibold"/>
              </a:rPr>
              <a:t>Boothe,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dirty="0">
                <a:latin typeface="Segoe UI Semibold"/>
                <a:cs typeface="Segoe UI Semibold"/>
              </a:rPr>
              <a:t>R., </a:t>
            </a:r>
            <a:r>
              <a:rPr sz="1200" b="1" spc="-10" dirty="0">
                <a:latin typeface="Segoe UI Semibold"/>
                <a:cs typeface="Segoe UI Semibold"/>
              </a:rPr>
              <a:t>Salvatore,  </a:t>
            </a:r>
            <a:r>
              <a:rPr sz="1200" b="1" spc="-20" dirty="0">
                <a:latin typeface="Segoe UI Semibold"/>
                <a:cs typeface="Segoe UI Semibold"/>
              </a:rPr>
              <a:t>J., </a:t>
            </a:r>
            <a:r>
              <a:rPr sz="1200" b="1" spc="-5" dirty="0">
                <a:latin typeface="Segoe UI Semibold"/>
                <a:cs typeface="Segoe UI Semibold"/>
              </a:rPr>
              <a:t>Emerson, </a:t>
            </a:r>
            <a:r>
              <a:rPr sz="1200" b="1" dirty="0">
                <a:latin typeface="Segoe UI Semibold"/>
                <a:cs typeface="Segoe UI Semibold"/>
              </a:rPr>
              <a:t>K., Boone,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spc="-15" dirty="0">
                <a:latin typeface="Segoe UI Semibold"/>
                <a:cs typeface="Segoe UI Semibold"/>
              </a:rPr>
              <a:t>Sandler, </a:t>
            </a:r>
            <a:r>
              <a:rPr sz="1200" b="1" spc="-5" dirty="0">
                <a:latin typeface="Segoe UI Semibold"/>
                <a:cs typeface="Segoe UI Semibold"/>
              </a:rPr>
              <a:t>C.,</a:t>
            </a:r>
            <a:r>
              <a:rPr sz="1200" b="1" spc="-4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Coppola,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(2018). Course-based </a:t>
            </a:r>
            <a:r>
              <a:rPr sz="1200" b="1" dirty="0">
                <a:latin typeface="Segoe UI Semibold"/>
                <a:cs typeface="Segoe UI Semibold"/>
              </a:rPr>
              <a:t>support  for </a:t>
            </a:r>
            <a:r>
              <a:rPr sz="1200" b="1" spc="-10" dirty="0">
                <a:latin typeface="Segoe UI Semibold"/>
                <a:cs typeface="Segoe UI Semibold"/>
              </a:rPr>
              <a:t>peer-led </a:t>
            </a:r>
            <a:r>
              <a:rPr sz="1200" b="1" spc="-5" dirty="0">
                <a:latin typeface="Segoe UI Semibold"/>
                <a:cs typeface="Segoe UI Semibold"/>
              </a:rPr>
              <a:t>study group facilitators in </a:t>
            </a:r>
            <a:r>
              <a:rPr sz="1200" b="1" dirty="0">
                <a:latin typeface="Segoe UI Semibold"/>
                <a:cs typeface="Segoe UI Semibold"/>
              </a:rPr>
              <a:t>a  </a:t>
            </a:r>
            <a:r>
              <a:rPr sz="1200" b="1" spc="-5" dirty="0">
                <a:latin typeface="Segoe UI Semibold"/>
                <a:cs typeface="Segoe UI Semibold"/>
              </a:rPr>
              <a:t>large instructional team.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College  Science </a:t>
            </a:r>
            <a:r>
              <a:rPr sz="1200" b="1" spc="-20" dirty="0">
                <a:latin typeface="Segoe UI Semibold"/>
                <a:cs typeface="Segoe UI Semibold"/>
              </a:rPr>
              <a:t>Teaching, </a:t>
            </a:r>
            <a:r>
              <a:rPr sz="1200" b="1" spc="-5" dirty="0">
                <a:latin typeface="Segoe UI Semibold"/>
                <a:cs typeface="Segoe UI Semibold"/>
              </a:rPr>
              <a:t>47(4), 21-29. </a:t>
            </a:r>
            <a:r>
              <a:rPr sz="1200" b="1" dirty="0">
                <a:latin typeface="Segoe UI Semibold"/>
                <a:cs typeface="Segoe UI Semibold"/>
              </a:rPr>
              <a:t>https://  </a:t>
            </a:r>
            <a:r>
              <a:rPr sz="1200" b="1" spc="-5" dirty="0">
                <a:latin typeface="Segoe UI Semibold"/>
                <a:cs typeface="Segoe UI Semibold"/>
              </a:rPr>
              <a:t>doi.org/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653128" y="2878027"/>
            <a:ext cx="2933065" cy="1351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Rath, K.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spc="-10" dirty="0">
                <a:latin typeface="Segoe UI Semibold"/>
                <a:cs typeface="Segoe UI Semibold"/>
              </a:rPr>
              <a:t>Peterfreund, </a:t>
            </a:r>
            <a:r>
              <a:rPr sz="1200" b="1" spc="-5" dirty="0">
                <a:latin typeface="Segoe UI Semibold"/>
                <a:cs typeface="Segoe UI Semibold"/>
              </a:rPr>
              <a:t>A. </a:t>
            </a:r>
            <a:r>
              <a:rPr sz="1200" b="1" dirty="0">
                <a:latin typeface="Segoe UI Semibold"/>
                <a:cs typeface="Segoe UI Semibold"/>
              </a:rPr>
              <a:t>R.,</a:t>
            </a:r>
            <a:r>
              <a:rPr sz="1200" b="1" spc="-1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Xenos,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S.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Bayliss, </a:t>
            </a:r>
            <a:r>
              <a:rPr sz="1200" b="1" spc="-35" dirty="0">
                <a:latin typeface="Segoe UI Semibold"/>
                <a:cs typeface="Segoe UI Semibold"/>
              </a:rPr>
              <a:t>F.,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Carnal, N. (2007).  Supplemental instruction in introductory  </a:t>
            </a:r>
            <a:r>
              <a:rPr sz="1200" b="1" dirty="0">
                <a:latin typeface="Segoe UI Semibold"/>
                <a:cs typeface="Segoe UI Semibold"/>
              </a:rPr>
              <a:t>biology I: Enhancing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dirty="0">
                <a:latin typeface="Segoe UI Semibold"/>
                <a:cs typeface="Segoe UI Semibold"/>
              </a:rPr>
              <a:t>performance</a:t>
            </a:r>
            <a:r>
              <a:rPr sz="1200" b="1" spc="-7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-10" dirty="0">
                <a:latin typeface="Segoe UI Semibold"/>
                <a:cs typeface="Segoe UI Semibold"/>
              </a:rPr>
              <a:t>retention of underrepresented </a:t>
            </a:r>
            <a:r>
              <a:rPr sz="1200" b="1" dirty="0">
                <a:latin typeface="Segoe UI Semibold"/>
                <a:cs typeface="Segoe UI Semibold"/>
              </a:rPr>
              <a:t>minority  </a:t>
            </a:r>
            <a:r>
              <a:rPr sz="1200" b="1" spc="-5" dirty="0">
                <a:latin typeface="Segoe UI Semibold"/>
                <a:cs typeface="Segoe UI Semibold"/>
              </a:rPr>
              <a:t>students. CBE </a:t>
            </a:r>
            <a:r>
              <a:rPr sz="1200" b="1" dirty="0">
                <a:latin typeface="Segoe UI Semibold"/>
                <a:cs typeface="Segoe UI Semibold"/>
              </a:rPr>
              <a:t>- Life </a:t>
            </a:r>
            <a:r>
              <a:rPr sz="1200" b="1" spc="-5" dirty="0">
                <a:latin typeface="Segoe UI Semibold"/>
                <a:cs typeface="Segoe UI Semibold"/>
              </a:rPr>
              <a:t>Sciences </a:t>
            </a:r>
            <a:r>
              <a:rPr sz="1200" b="1" dirty="0">
                <a:latin typeface="Segoe UI Semibold"/>
                <a:cs typeface="Segoe UI Semibold"/>
              </a:rPr>
              <a:t>Education,  </a:t>
            </a:r>
            <a:r>
              <a:rPr sz="1200" b="1" spc="-5" dirty="0">
                <a:latin typeface="Segoe UI Semibold"/>
                <a:cs typeface="Segoe UI Semibold"/>
              </a:rPr>
              <a:t>6(3),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203-216.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653128" y="4402027"/>
            <a:ext cx="3030220" cy="1541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15" dirty="0">
                <a:latin typeface="Segoe UI Semibold"/>
                <a:cs typeface="Segoe UI Semibold"/>
              </a:rPr>
              <a:t>Streitwieser, </a:t>
            </a:r>
            <a:r>
              <a:rPr sz="1200" b="1" dirty="0">
                <a:latin typeface="Segoe UI Semibold"/>
                <a:cs typeface="Segoe UI Semibold"/>
              </a:rPr>
              <a:t>B., &amp; Light, </a:t>
            </a:r>
            <a:r>
              <a:rPr sz="1200" b="1" spc="-5" dirty="0">
                <a:latin typeface="Segoe UI Semibold"/>
                <a:cs typeface="Segoe UI Semibold"/>
              </a:rPr>
              <a:t>G. (2010). </a:t>
            </a:r>
            <a:r>
              <a:rPr sz="1200" b="1" dirty="0">
                <a:latin typeface="Segoe UI Semibold"/>
                <a:cs typeface="Segoe UI Semibold"/>
              </a:rPr>
              <a:t>When  </a:t>
            </a:r>
            <a:r>
              <a:rPr sz="1200" b="1" spc="-5" dirty="0">
                <a:latin typeface="Segoe UI Semibold"/>
                <a:cs typeface="Segoe UI Semibold"/>
              </a:rPr>
              <a:t>undergraduates teach undergraduates:  Conceptions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approaches to </a:t>
            </a:r>
            <a:r>
              <a:rPr sz="1200" b="1" spc="-10" dirty="0">
                <a:latin typeface="Segoe UI Semibold"/>
                <a:cs typeface="Segoe UI Semibold"/>
              </a:rPr>
              <a:t>teaching  </a:t>
            </a:r>
            <a:r>
              <a:rPr sz="1200" b="1" spc="-5" dirty="0">
                <a:latin typeface="Segoe UI Semibold"/>
                <a:cs typeface="Segoe UI Semibold"/>
              </a:rPr>
              <a:t>in </a:t>
            </a:r>
            <a:r>
              <a:rPr sz="1200" b="1" dirty="0">
                <a:latin typeface="Segoe UI Semibold"/>
                <a:cs typeface="Segoe UI Semibold"/>
              </a:rPr>
              <a:t>a peer </a:t>
            </a:r>
            <a:r>
              <a:rPr sz="1200" b="1" spc="-5" dirty="0">
                <a:latin typeface="Segoe UI Semibold"/>
                <a:cs typeface="Segoe UI Semibold"/>
              </a:rPr>
              <a:t>led team learning intervention in  the STEM </a:t>
            </a:r>
            <a:r>
              <a:rPr sz="1200" b="1" dirty="0">
                <a:latin typeface="Segoe UI Semibold"/>
                <a:cs typeface="Segoe UI Semibold"/>
              </a:rPr>
              <a:t>disciplines: </a:t>
            </a:r>
            <a:r>
              <a:rPr sz="1200" b="1" spc="-10" dirty="0">
                <a:latin typeface="Segoe UI Semibold"/>
                <a:cs typeface="Segoe UI Semibold"/>
              </a:rPr>
              <a:t>Results of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5" dirty="0">
                <a:latin typeface="Segoe UI Semibold"/>
                <a:cs typeface="Segoe UI Semibold"/>
              </a:rPr>
              <a:t>two </a:t>
            </a:r>
            <a:r>
              <a:rPr sz="1200" b="1" spc="-10" dirty="0">
                <a:latin typeface="Segoe UI Semibold"/>
                <a:cs typeface="Segoe UI Semibold"/>
              </a:rPr>
              <a:t>year  </a:t>
            </a:r>
            <a:r>
              <a:rPr sz="1200" b="1" spc="-20" dirty="0">
                <a:latin typeface="Segoe UI Semibold"/>
                <a:cs typeface="Segoe UI Semibold"/>
              </a:rPr>
              <a:t>study. </a:t>
            </a:r>
            <a:r>
              <a:rPr sz="1200" b="1" spc="-5" dirty="0">
                <a:latin typeface="Segoe UI Semibold"/>
                <a:cs typeface="Segoe UI Semibold"/>
              </a:rPr>
              <a:t>International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20" dirty="0">
                <a:latin typeface="Segoe UI Semibold"/>
                <a:cs typeface="Segoe UI Semibold"/>
              </a:rPr>
              <a:t>Teaching  </a:t>
            </a:r>
            <a:r>
              <a:rPr sz="1200" b="1" dirty="0">
                <a:latin typeface="Segoe UI Semibold"/>
                <a:cs typeface="Segoe UI Semibold"/>
              </a:rPr>
              <a:t>and Learning </a:t>
            </a:r>
            <a:r>
              <a:rPr sz="1200" b="1" spc="-5" dirty="0">
                <a:latin typeface="Segoe UI Semibold"/>
                <a:cs typeface="Segoe UI Semibold"/>
              </a:rPr>
              <a:t>in Higher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22(3),  346–356.</a:t>
            </a:r>
            <a:endParaRPr sz="1200">
              <a:latin typeface="Segoe UI Semibold"/>
              <a:cs typeface="Segoe UI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1579180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819770" y="1361008"/>
            <a:ext cx="2873375" cy="779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Barnett,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dirty="0">
                <a:latin typeface="Segoe UI Semibold"/>
                <a:cs typeface="Segoe UI Semibold"/>
              </a:rPr>
              <a:t>E. </a:t>
            </a:r>
            <a:r>
              <a:rPr sz="1200" b="1" spc="-5" dirty="0">
                <a:latin typeface="Segoe UI Semibold"/>
                <a:cs typeface="Segoe UI Semibold"/>
              </a:rPr>
              <a:t>(2008). Mentoring,  </a:t>
            </a:r>
            <a:r>
              <a:rPr sz="1200" b="1" dirty="0">
                <a:latin typeface="Segoe UI Semibold"/>
                <a:cs typeface="Segoe UI Semibold"/>
              </a:rPr>
              <a:t>boundaries, and multiple </a:t>
            </a:r>
            <a:r>
              <a:rPr sz="1200" b="1" spc="-10" dirty="0">
                <a:latin typeface="Segoe UI Semibold"/>
                <a:cs typeface="Segoe UI Semibold"/>
              </a:rPr>
              <a:t>relationships:  </a:t>
            </a:r>
            <a:r>
              <a:rPr sz="1200" b="1" spc="-5" dirty="0">
                <a:latin typeface="Segoe UI Semibold"/>
                <a:cs typeface="Segoe UI Semibold"/>
              </a:rPr>
              <a:t>Opportunities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challenges. Mentoring 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15" dirty="0">
                <a:latin typeface="Segoe UI Semibold"/>
                <a:cs typeface="Segoe UI Semibold"/>
              </a:rPr>
              <a:t>Tutoring, </a:t>
            </a:r>
            <a:r>
              <a:rPr sz="1200" b="1" spc="-5" dirty="0">
                <a:latin typeface="Segoe UI Semibold"/>
                <a:cs typeface="Segoe UI Semibold"/>
              </a:rPr>
              <a:t>16(1),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3-16.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19770" y="2313508"/>
            <a:ext cx="2883535" cy="2494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20" dirty="0">
                <a:latin typeface="Segoe UI Semibold"/>
                <a:cs typeface="Segoe UI Semibold"/>
              </a:rPr>
              <a:t>D’Abate, </a:t>
            </a:r>
            <a:r>
              <a:rPr sz="1200" b="1" spc="-5" dirty="0">
                <a:latin typeface="Segoe UI Semibold"/>
                <a:cs typeface="Segoe UI Semibold"/>
              </a:rPr>
              <a:t>C. </a:t>
            </a:r>
            <a:r>
              <a:rPr sz="1200" b="1" spc="-95" dirty="0">
                <a:latin typeface="Segoe UI Semibold"/>
                <a:cs typeface="Segoe UI Semibold"/>
              </a:rPr>
              <a:t>P. </a:t>
            </a:r>
            <a:r>
              <a:rPr sz="1200" b="1" spc="-5" dirty="0">
                <a:latin typeface="Segoe UI Semibold"/>
                <a:cs typeface="Segoe UI Semibold"/>
              </a:rPr>
              <a:t>(2009). </a:t>
            </a:r>
            <a:r>
              <a:rPr sz="1200" b="1" spc="-10" dirty="0">
                <a:latin typeface="Segoe UI Semibold"/>
                <a:cs typeface="Segoe UI Semibold"/>
              </a:rPr>
              <a:t>Defining  </a:t>
            </a:r>
            <a:r>
              <a:rPr sz="1200" b="1" spc="-5" dirty="0">
                <a:latin typeface="Segoe UI Semibold"/>
                <a:cs typeface="Segoe UI Semibold"/>
              </a:rPr>
              <a:t>mentoring in the </a:t>
            </a:r>
            <a:r>
              <a:rPr sz="1200" b="1" spc="-10" dirty="0">
                <a:latin typeface="Segoe UI Semibold"/>
                <a:cs typeface="Segoe UI Semibold"/>
              </a:rPr>
              <a:t>first-year </a:t>
            </a:r>
            <a:r>
              <a:rPr sz="1200" b="1" spc="-5" dirty="0">
                <a:latin typeface="Segoe UI Semibold"/>
                <a:cs typeface="Segoe UI Semibold"/>
              </a:rPr>
              <a:t>experience:  </a:t>
            </a:r>
            <a:r>
              <a:rPr sz="1200" b="1" dirty="0">
                <a:latin typeface="Segoe UI Semibold"/>
                <a:cs typeface="Segoe UI Semibold"/>
              </a:rPr>
              <a:t>One </a:t>
            </a:r>
            <a:r>
              <a:rPr sz="1200" b="1" spc="-15" dirty="0">
                <a:latin typeface="Segoe UI Semibold"/>
                <a:cs typeface="Segoe UI Semibold"/>
              </a:rPr>
              <a:t>institution’s </a:t>
            </a:r>
            <a:r>
              <a:rPr sz="1200" b="1" spc="-5" dirty="0">
                <a:latin typeface="Segoe UI Semibold"/>
                <a:cs typeface="Segoe UI Semibold"/>
              </a:rPr>
              <a:t>approach to clarifying  the </a:t>
            </a:r>
            <a:r>
              <a:rPr sz="1200" b="1" dirty="0">
                <a:latin typeface="Segoe UI Semibold"/>
                <a:cs typeface="Segoe UI Semibold"/>
              </a:rPr>
              <a:t>meaning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mentoring </a:t>
            </a:r>
            <a:r>
              <a:rPr sz="1200" b="1" spc="-10" dirty="0">
                <a:latin typeface="Segoe UI Semibold"/>
                <a:cs typeface="Segoe UI Semibold"/>
              </a:rPr>
              <a:t>first-year  </a:t>
            </a:r>
            <a:r>
              <a:rPr sz="1200" b="1" spc="-5" dirty="0">
                <a:latin typeface="Segoe UI Semibold"/>
                <a:cs typeface="Segoe UI Semibold"/>
              </a:rPr>
              <a:t>students. 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the </a:t>
            </a:r>
            <a:r>
              <a:rPr sz="1200" b="1" spc="-10" dirty="0">
                <a:latin typeface="Segoe UI Semibold"/>
                <a:cs typeface="Segoe UI Semibold"/>
              </a:rPr>
              <a:t>First-year  </a:t>
            </a:r>
            <a:r>
              <a:rPr sz="1200" b="1" dirty="0">
                <a:latin typeface="Segoe UI Semibold"/>
                <a:cs typeface="Segoe UI Semibold"/>
              </a:rPr>
              <a:t>Experience &amp; </a:t>
            </a:r>
            <a:r>
              <a:rPr sz="1200" b="1" spc="-10" dirty="0">
                <a:latin typeface="Segoe UI Semibold"/>
                <a:cs typeface="Segoe UI Semibold"/>
              </a:rPr>
              <a:t>Students </a:t>
            </a:r>
            <a:r>
              <a:rPr sz="1200" b="1" spc="-5" dirty="0">
                <a:latin typeface="Segoe UI Semibold"/>
                <a:cs typeface="Segoe UI Semibold"/>
              </a:rPr>
              <a:t>in </a:t>
            </a:r>
            <a:r>
              <a:rPr sz="1200" b="1" spc="-15" dirty="0">
                <a:latin typeface="Segoe UI Semibold"/>
                <a:cs typeface="Segoe UI Semibold"/>
              </a:rPr>
              <a:t>Transition, </a:t>
            </a:r>
            <a:r>
              <a:rPr sz="1200" b="1" spc="-5" dirty="0">
                <a:latin typeface="Segoe UI Semibold"/>
                <a:cs typeface="Segoe UI Semibold"/>
              </a:rPr>
              <a:t>21(1),  65-91.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8419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40" dirty="0">
                <a:latin typeface="Segoe UI Semibold"/>
                <a:cs typeface="Segoe UI Semibold"/>
              </a:rPr>
              <a:t>W. </a:t>
            </a:r>
            <a:r>
              <a:rPr sz="1200" b="1" spc="-5" dirty="0">
                <a:latin typeface="Segoe UI Semibold"/>
                <a:cs typeface="Segoe UI Semibold"/>
              </a:rPr>
              <a:t>et </a:t>
            </a:r>
            <a:r>
              <a:rPr sz="1200" b="1" dirty="0">
                <a:latin typeface="Segoe UI Semibold"/>
                <a:cs typeface="Segoe UI Semibold"/>
              </a:rPr>
              <a:t>al. </a:t>
            </a:r>
            <a:r>
              <a:rPr sz="1200" b="1" spc="-5" dirty="0">
                <a:latin typeface="Segoe UI Semibold"/>
                <a:cs typeface="Segoe UI Semibold"/>
              </a:rPr>
              <a:t>(2014). Negotiating  </a:t>
            </a:r>
            <a:r>
              <a:rPr sz="1200" b="1" dirty="0">
                <a:latin typeface="Segoe UI Semibold"/>
                <a:cs typeface="Segoe UI Semibold"/>
              </a:rPr>
              <a:t>peer </a:t>
            </a:r>
            <a:r>
              <a:rPr sz="1200" b="1" spc="-5" dirty="0">
                <a:latin typeface="Segoe UI Semibold"/>
                <a:cs typeface="Segoe UI Semibold"/>
              </a:rPr>
              <a:t>mentoring roles in undergraduate  </a:t>
            </a:r>
            <a:r>
              <a:rPr sz="1200" b="1" spc="-10" dirty="0">
                <a:latin typeface="Segoe UI Semibold"/>
                <a:cs typeface="Segoe UI Semibold"/>
              </a:rPr>
              <a:t>research </a:t>
            </a:r>
            <a:r>
              <a:rPr sz="1200" b="1" spc="-5" dirty="0">
                <a:latin typeface="Segoe UI Semibold"/>
                <a:cs typeface="Segoe UI Semibold"/>
              </a:rPr>
              <a:t>lab settings. Mentoring </a:t>
            </a:r>
            <a:r>
              <a:rPr sz="1200" b="1" dirty="0">
                <a:latin typeface="Segoe UI Semibold"/>
                <a:cs typeface="Segoe UI Semibold"/>
              </a:rPr>
              <a:t>&amp;  </a:t>
            </a:r>
            <a:r>
              <a:rPr sz="1200" b="1" spc="-15" dirty="0">
                <a:latin typeface="Segoe UI Semibold"/>
                <a:cs typeface="Segoe UI Semibold"/>
              </a:rPr>
              <a:t>Tutoring: </a:t>
            </a:r>
            <a:r>
              <a:rPr sz="1200" b="1" spc="-5" dirty="0">
                <a:latin typeface="Segoe UI Semibold"/>
                <a:cs typeface="Segoe UI Semibold"/>
              </a:rPr>
              <a:t>Partnerships in </a:t>
            </a:r>
            <a:r>
              <a:rPr sz="1200" b="1" dirty="0">
                <a:latin typeface="Segoe UI Semibold"/>
                <a:cs typeface="Segoe UI Semibold"/>
              </a:rPr>
              <a:t>Learning, </a:t>
            </a:r>
            <a:r>
              <a:rPr sz="1200" b="1" spc="-5" dirty="0">
                <a:latin typeface="Segoe UI Semibold"/>
                <a:cs typeface="Segoe UI Semibold"/>
              </a:rPr>
              <a:t>22(5),  433-445.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78111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3907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01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Mentoring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Roles</a:t>
            </a:r>
            <a:r>
              <a:rPr sz="1200" b="1" spc="-9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&amp;</a:t>
            </a:r>
            <a:r>
              <a:rPr sz="1200" b="1" spc="-95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Expectations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66338" y="228245"/>
            <a:ext cx="6781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Pre-Work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21274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039817" y="228245"/>
            <a:ext cx="6654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40" dirty="0">
                <a:latin typeface="Segoe UI Semibold"/>
                <a:cs typeface="Segoe UI Semibold"/>
              </a:rPr>
              <a:t>W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om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973876" y="228245"/>
            <a:ext cx="9512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I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ro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ti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5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93495" y="228245"/>
            <a:ext cx="1036319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Program</a:t>
            </a:r>
            <a:r>
              <a:rPr sz="1200" b="1" spc="-11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Goals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498375" y="228245"/>
            <a:ext cx="426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Bi</a:t>
            </a:r>
            <a:r>
              <a:rPr sz="1200" b="1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193645" y="228245"/>
            <a:ext cx="19551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Participating </a:t>
            </a:r>
            <a:r>
              <a:rPr sz="1200" b="1" spc="-5" dirty="0">
                <a:latin typeface="Segoe UI Semibold"/>
                <a:cs typeface="Segoe UI Semibold"/>
              </a:rPr>
              <a:t>in This</a:t>
            </a:r>
            <a:r>
              <a:rPr sz="1200" b="1" spc="-229" dirty="0">
                <a:latin typeface="Segoe UI Semibold"/>
                <a:cs typeface="Segoe UI Semibold"/>
              </a:rPr>
              <a:t> </a:t>
            </a:r>
            <a:r>
              <a:rPr sz="1200" b="1" spc="-20" dirty="0">
                <a:latin typeface="Segoe UI Semibold"/>
                <a:cs typeface="Segoe UI Semibold"/>
              </a:rPr>
              <a:t>Training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417492" y="228245"/>
            <a:ext cx="14941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5" dirty="0">
                <a:latin typeface="Segoe UI Semibold"/>
                <a:cs typeface="Segoe UI Semibold"/>
              </a:rPr>
              <a:t>Roles and</a:t>
            </a:r>
            <a:r>
              <a:rPr sz="1200" b="1" spc="-204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Boundaries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50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7429500" cy="4243070"/>
          </a:xfrm>
          <a:custGeom>
            <a:avLst/>
            <a:gdLst/>
            <a:ahLst/>
            <a:cxnLst/>
            <a:rect l="l" t="t" r="r" b="b"/>
            <a:pathLst>
              <a:path w="7429500" h="4243070">
                <a:moveTo>
                  <a:pt x="0" y="4242790"/>
                </a:moveTo>
                <a:lnTo>
                  <a:pt x="7429500" y="4242790"/>
                </a:lnTo>
                <a:lnTo>
                  <a:pt x="7429500" y="0"/>
                </a:lnTo>
                <a:lnTo>
                  <a:pt x="0" y="0"/>
                </a:lnTo>
                <a:lnTo>
                  <a:pt x="0" y="4242790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9797" y="0"/>
            <a:ext cx="7310755" cy="4108450"/>
          </a:xfrm>
          <a:custGeom>
            <a:avLst/>
            <a:gdLst/>
            <a:ahLst/>
            <a:cxnLst/>
            <a:rect l="l" t="t" r="r" b="b"/>
            <a:pathLst>
              <a:path w="7310755" h="4108450">
                <a:moveTo>
                  <a:pt x="0" y="4107891"/>
                </a:moveTo>
                <a:lnTo>
                  <a:pt x="7310602" y="4107891"/>
                </a:lnTo>
                <a:lnTo>
                  <a:pt x="7310602" y="0"/>
                </a:lnTo>
                <a:lnTo>
                  <a:pt x="0" y="0"/>
                </a:lnTo>
                <a:lnTo>
                  <a:pt x="0" y="4107891"/>
                </a:lnTo>
                <a:close/>
              </a:path>
            </a:pathLst>
          </a:custGeom>
          <a:solidFill>
            <a:srgbClr val="8661C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19797" y="4105655"/>
            <a:ext cx="7310755" cy="4124325"/>
          </a:xfrm>
          <a:custGeom>
            <a:avLst/>
            <a:gdLst/>
            <a:ahLst/>
            <a:cxnLst/>
            <a:rect l="l" t="t" r="r" b="b"/>
            <a:pathLst>
              <a:path w="7310755" h="4124325">
                <a:moveTo>
                  <a:pt x="0" y="4123944"/>
                </a:moveTo>
                <a:lnTo>
                  <a:pt x="7310602" y="4123944"/>
                </a:lnTo>
                <a:lnTo>
                  <a:pt x="7310602" y="0"/>
                </a:lnTo>
                <a:lnTo>
                  <a:pt x="0" y="0"/>
                </a:lnTo>
                <a:lnTo>
                  <a:pt x="0" y="4123944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4105655"/>
            <a:ext cx="7320280" cy="4124325"/>
          </a:xfrm>
          <a:custGeom>
            <a:avLst/>
            <a:gdLst/>
            <a:ahLst/>
            <a:cxnLst/>
            <a:rect l="l" t="t" r="r" b="b"/>
            <a:pathLst>
              <a:path w="7320280" h="4124325">
                <a:moveTo>
                  <a:pt x="0" y="4123944"/>
                </a:moveTo>
                <a:lnTo>
                  <a:pt x="7319797" y="4123944"/>
                </a:lnTo>
                <a:lnTo>
                  <a:pt x="7319797" y="0"/>
                </a:lnTo>
                <a:lnTo>
                  <a:pt x="0" y="0"/>
                </a:lnTo>
                <a:lnTo>
                  <a:pt x="0" y="4123944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73100" y="1521771"/>
            <a:ext cx="4791075" cy="1401922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25" dirty="0">
                <a:latin typeface="Segoe UI Semibold"/>
                <a:cs typeface="Segoe UI Semibold"/>
              </a:rPr>
              <a:t>We </a:t>
            </a:r>
            <a:r>
              <a:rPr lang="en-US" sz="1800" b="1" spc="-5" dirty="0">
                <a:latin typeface="Segoe UI Semibold"/>
                <a:cs typeface="Segoe UI Semibold"/>
              </a:rPr>
              <a:t>thank </a:t>
            </a:r>
            <a:r>
              <a:rPr lang="en-US" sz="1800" b="1" spc="-10" dirty="0">
                <a:latin typeface="Segoe UI Semibold"/>
                <a:cs typeface="Segoe UI Semibold"/>
              </a:rPr>
              <a:t>Audrey </a:t>
            </a:r>
            <a:r>
              <a:rPr lang="en-US" sz="1800" b="1" spc="-20" dirty="0">
                <a:latin typeface="Segoe UI Semibold"/>
                <a:cs typeface="Segoe UI Semibold"/>
              </a:rPr>
              <a:t>St. </a:t>
            </a:r>
            <a:r>
              <a:rPr lang="en-US" sz="1800" b="1" spc="-5" dirty="0">
                <a:latin typeface="Segoe UI Semibold"/>
                <a:cs typeface="Segoe UI Semibold"/>
              </a:rPr>
              <a:t>John, </a:t>
            </a:r>
            <a:r>
              <a:rPr lang="en-US" sz="1800" b="1" dirty="0">
                <a:latin typeface="Segoe UI Semibold"/>
                <a:cs typeface="Segoe UI Semibold"/>
              </a:rPr>
              <a:t>Becky </a:t>
            </a:r>
            <a:r>
              <a:rPr lang="en-US" sz="1800" b="1" spc="-10" dirty="0">
                <a:latin typeface="Segoe UI Semibold"/>
                <a:cs typeface="Segoe UI Semibold"/>
              </a:rPr>
              <a:t>Wai-Ling Packard, </a:t>
            </a:r>
            <a:r>
              <a:rPr lang="en-US" sz="1800" b="1" spc="-5" dirty="0">
                <a:latin typeface="Segoe UI Semibold"/>
                <a:cs typeface="Segoe UI Semibold"/>
              </a:rPr>
              <a:t>Heather </a:t>
            </a:r>
            <a:r>
              <a:rPr lang="en-US" b="1" spc="5" dirty="0" err="1">
                <a:latin typeface="Segoe UI Semibold"/>
                <a:cs typeface="Segoe UI Semibold"/>
              </a:rPr>
              <a:t>P</a:t>
            </a:r>
            <a:r>
              <a:rPr lang="en-US" sz="1800" b="1" spc="5" dirty="0" err="1">
                <a:latin typeface="Segoe UI Semibold"/>
                <a:cs typeface="Segoe UI Semibold"/>
              </a:rPr>
              <a:t>on</a:t>
            </a:r>
            <a:r>
              <a:rPr lang="en-US" sz="1800" b="1" spc="5" dirty="0">
                <a:latin typeface="Segoe UI Semibold"/>
                <a:cs typeface="Segoe UI Semibold"/>
              </a:rPr>
              <a:t>-Barry, Barbara Dalton Rotundo and </a:t>
            </a:r>
            <a:r>
              <a:rPr lang="en-US" sz="1800" b="1" spc="5" dirty="0" err="1">
                <a:latin typeface="Segoe UI Semibold"/>
                <a:cs typeface="Segoe UI Semibold"/>
              </a:rPr>
              <a:t>Alyxander</a:t>
            </a:r>
            <a:r>
              <a:rPr lang="en-US" sz="1800" b="1" spc="5">
                <a:latin typeface="Segoe UI Semibold"/>
                <a:cs typeface="Segoe UI Semibold"/>
              </a:rPr>
              <a:t> Burns </a:t>
            </a:r>
            <a:r>
              <a:rPr lang="en-US" sz="1800" b="1" spc="-10" dirty="0">
                <a:latin typeface="Segoe UI Semibold"/>
                <a:cs typeface="Segoe UI Semibold"/>
              </a:rPr>
              <a:t>from </a:t>
            </a:r>
            <a:r>
              <a:rPr lang="en-US" sz="1800" b="1" spc="-5" dirty="0">
                <a:latin typeface="Segoe UI Semibold"/>
                <a:cs typeface="Segoe UI Semibold"/>
              </a:rPr>
              <a:t>Mount </a:t>
            </a:r>
            <a:r>
              <a:rPr lang="en-US" sz="1800" b="1" spc="-10" dirty="0">
                <a:latin typeface="Segoe UI Semibold"/>
                <a:cs typeface="Segoe UI Semibold"/>
              </a:rPr>
              <a:t>Holyoke </a:t>
            </a:r>
            <a:r>
              <a:rPr lang="en-US" sz="1800" b="1" spc="-5" dirty="0">
                <a:latin typeface="Segoe UI Semibold"/>
                <a:cs typeface="Segoe UI Semibold"/>
              </a:rPr>
              <a:t>College and </a:t>
            </a:r>
            <a:r>
              <a:rPr lang="en-US" sz="1800" b="1" spc="-5" dirty="0" err="1">
                <a:latin typeface="Segoe UI Semibold"/>
                <a:cs typeface="Segoe UI Semibold"/>
              </a:rPr>
              <a:t>MetaView</a:t>
            </a:r>
            <a:r>
              <a:rPr lang="en-US" sz="1800" b="1" spc="-5" dirty="0">
                <a:latin typeface="Segoe UI Semibold"/>
                <a:cs typeface="Segoe UI Semibold"/>
              </a:rPr>
              <a:t> Mentors </a:t>
            </a:r>
            <a:r>
              <a:rPr lang="en-US" sz="1800" b="1" dirty="0">
                <a:latin typeface="Segoe UI Semibold"/>
                <a:cs typeface="Segoe UI Semibold"/>
              </a:rPr>
              <a:t>for </a:t>
            </a:r>
            <a:r>
              <a:rPr lang="en-US" sz="1800" b="1" spc="-5" dirty="0">
                <a:latin typeface="Segoe UI Semibold"/>
                <a:cs typeface="Segoe UI Semibold"/>
              </a:rPr>
              <a:t>their leadership </a:t>
            </a:r>
            <a:r>
              <a:rPr lang="en-US" sz="1800" b="1" dirty="0">
                <a:latin typeface="Segoe UI Semibold"/>
                <a:cs typeface="Segoe UI Semibold"/>
              </a:rPr>
              <a:t>and</a:t>
            </a:r>
            <a:r>
              <a:rPr lang="en-US" sz="1800" b="1" spc="-70" dirty="0">
                <a:latin typeface="Segoe UI Semibold"/>
                <a:cs typeface="Segoe UI Semibold"/>
              </a:rPr>
              <a:t> </a:t>
            </a:r>
            <a:r>
              <a:rPr lang="en-US" sz="1800" b="1" spc="-5" dirty="0">
                <a:latin typeface="Segoe UI Semibold"/>
                <a:cs typeface="Segoe UI Semibold"/>
              </a:rPr>
              <a:t>collaboration.</a:t>
            </a:r>
            <a:endParaRPr lang="en-US" sz="18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7584568"/>
            <a:ext cx="3922395" cy="398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dirty="0">
                <a:solidFill>
                  <a:srgbClr val="FFFFFF"/>
                </a:solidFill>
                <a:latin typeface="Segoe UI"/>
                <a:cs typeface="Segoe UI"/>
              </a:rPr>
              <a:t>© Microsoft </a:t>
            </a:r>
            <a:r>
              <a:rPr sz="1200" spc="-5" dirty="0">
                <a:solidFill>
                  <a:srgbClr val="FFFFFF"/>
                </a:solidFill>
                <a:latin typeface="Segoe UI"/>
                <a:cs typeface="Segoe UI"/>
              </a:rPr>
              <a:t>2020 </a:t>
            </a:r>
            <a:r>
              <a:rPr sz="1200" dirty="0">
                <a:solidFill>
                  <a:srgbClr val="FFFFFF"/>
                </a:solidFill>
                <a:latin typeface="Segoe UI"/>
                <a:cs typeface="Segoe UI"/>
              </a:rPr>
              <a:t>Licensed under </a:t>
            </a:r>
            <a:r>
              <a:rPr sz="1200" spc="-5" dirty="0">
                <a:solidFill>
                  <a:srgbClr val="FFFFFF"/>
                </a:solidFill>
                <a:latin typeface="Segoe UI"/>
                <a:cs typeface="Segoe UI"/>
              </a:rPr>
              <a:t>Creative Commons  </a:t>
            </a:r>
            <a:r>
              <a:rPr sz="1200" dirty="0">
                <a:solidFill>
                  <a:srgbClr val="FFFFFF"/>
                </a:solidFill>
                <a:latin typeface="Segoe UI"/>
                <a:cs typeface="Segoe UI"/>
              </a:rPr>
              <a:t>AttributionNonCommercial-NoDerivatives </a:t>
            </a:r>
            <a:r>
              <a:rPr sz="1200" spc="-15" dirty="0">
                <a:solidFill>
                  <a:srgbClr val="FFFFFF"/>
                </a:solidFill>
                <a:latin typeface="Segoe UI"/>
                <a:cs typeface="Segoe UI"/>
              </a:rPr>
              <a:t>(CC</a:t>
            </a:r>
            <a:r>
              <a:rPr sz="1200" spc="-9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5" dirty="0">
                <a:solidFill>
                  <a:srgbClr val="FFFFFF"/>
                </a:solidFill>
                <a:latin typeface="Segoe UI"/>
                <a:cs typeface="Segoe UI"/>
              </a:rPr>
              <a:t>BY-NC-ND)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1165020" y="343124"/>
            <a:ext cx="1249680" cy="241935"/>
          </a:xfrm>
          <a:custGeom>
            <a:avLst/>
            <a:gdLst/>
            <a:ahLst/>
            <a:cxnLst/>
            <a:rect l="l" t="t" r="r" b="b"/>
            <a:pathLst>
              <a:path w="1249680" h="241934">
                <a:moveTo>
                  <a:pt x="55067" y="16344"/>
                </a:moveTo>
                <a:lnTo>
                  <a:pt x="0" y="16344"/>
                </a:lnTo>
                <a:lnTo>
                  <a:pt x="0" y="237528"/>
                </a:lnTo>
                <a:lnTo>
                  <a:pt x="35483" y="237528"/>
                </a:lnTo>
                <a:lnTo>
                  <a:pt x="35483" y="64160"/>
                </a:lnTo>
                <a:lnTo>
                  <a:pt x="73600" y="64160"/>
                </a:lnTo>
                <a:lnTo>
                  <a:pt x="55067" y="16344"/>
                </a:lnTo>
                <a:close/>
              </a:path>
              <a:path w="1249680" h="241934">
                <a:moveTo>
                  <a:pt x="73600" y="64160"/>
                </a:moveTo>
                <a:lnTo>
                  <a:pt x="35940" y="64160"/>
                </a:lnTo>
                <a:lnTo>
                  <a:pt x="106286" y="237528"/>
                </a:lnTo>
                <a:lnTo>
                  <a:pt x="131724" y="237528"/>
                </a:lnTo>
                <a:lnTo>
                  <a:pt x="154382" y="180301"/>
                </a:lnTo>
                <a:lnTo>
                  <a:pt x="118617" y="180301"/>
                </a:lnTo>
                <a:lnTo>
                  <a:pt x="73600" y="64160"/>
                </a:lnTo>
                <a:close/>
              </a:path>
              <a:path w="1249680" h="241934">
                <a:moveTo>
                  <a:pt x="239394" y="64160"/>
                </a:moveTo>
                <a:lnTo>
                  <a:pt x="200990" y="64160"/>
                </a:lnTo>
                <a:lnTo>
                  <a:pt x="200990" y="237528"/>
                </a:lnTo>
                <a:lnTo>
                  <a:pt x="239394" y="237528"/>
                </a:lnTo>
                <a:lnTo>
                  <a:pt x="239394" y="64160"/>
                </a:lnTo>
                <a:close/>
              </a:path>
              <a:path w="1249680" h="241934">
                <a:moveTo>
                  <a:pt x="239394" y="16344"/>
                </a:moveTo>
                <a:lnTo>
                  <a:pt x="186639" y="16344"/>
                </a:lnTo>
                <a:lnTo>
                  <a:pt x="119545" y="180301"/>
                </a:lnTo>
                <a:lnTo>
                  <a:pt x="154382" y="180301"/>
                </a:lnTo>
                <a:lnTo>
                  <a:pt x="200367" y="64160"/>
                </a:lnTo>
                <a:lnTo>
                  <a:pt x="239394" y="64160"/>
                </a:lnTo>
                <a:lnTo>
                  <a:pt x="239394" y="16344"/>
                </a:lnTo>
                <a:close/>
              </a:path>
              <a:path w="1249680" h="241934">
                <a:moveTo>
                  <a:pt x="300761" y="11404"/>
                </a:moveTo>
                <a:lnTo>
                  <a:pt x="288010" y="11404"/>
                </a:lnTo>
                <a:lnTo>
                  <a:pt x="282701" y="13487"/>
                </a:lnTo>
                <a:lnTo>
                  <a:pt x="273748" y="21818"/>
                </a:lnTo>
                <a:lnTo>
                  <a:pt x="271513" y="26987"/>
                </a:lnTo>
                <a:lnTo>
                  <a:pt x="271562" y="39230"/>
                </a:lnTo>
                <a:lnTo>
                  <a:pt x="273697" y="44183"/>
                </a:lnTo>
                <a:lnTo>
                  <a:pt x="282435" y="52514"/>
                </a:lnTo>
                <a:lnTo>
                  <a:pt x="287807" y="54597"/>
                </a:lnTo>
                <a:lnTo>
                  <a:pt x="300558" y="54597"/>
                </a:lnTo>
                <a:lnTo>
                  <a:pt x="305955" y="52539"/>
                </a:lnTo>
                <a:lnTo>
                  <a:pt x="314807" y="44310"/>
                </a:lnTo>
                <a:lnTo>
                  <a:pt x="317017" y="39230"/>
                </a:lnTo>
                <a:lnTo>
                  <a:pt x="316931" y="26987"/>
                </a:lnTo>
                <a:lnTo>
                  <a:pt x="314858" y="22072"/>
                </a:lnTo>
                <a:lnTo>
                  <a:pt x="306222" y="13550"/>
                </a:lnTo>
                <a:lnTo>
                  <a:pt x="300761" y="11404"/>
                </a:lnTo>
                <a:close/>
              </a:path>
              <a:path w="1249680" h="241934">
                <a:moveTo>
                  <a:pt x="312699" y="78968"/>
                </a:moveTo>
                <a:lnTo>
                  <a:pt x="275374" y="78968"/>
                </a:lnTo>
                <a:lnTo>
                  <a:pt x="275374" y="237528"/>
                </a:lnTo>
                <a:lnTo>
                  <a:pt x="312699" y="237528"/>
                </a:lnTo>
                <a:lnTo>
                  <a:pt x="312699" y="78968"/>
                </a:lnTo>
                <a:close/>
              </a:path>
              <a:path w="1249680" h="241934">
                <a:moveTo>
                  <a:pt x="431520" y="74955"/>
                </a:moveTo>
                <a:lnTo>
                  <a:pt x="424522" y="74955"/>
                </a:lnTo>
                <a:lnTo>
                  <a:pt x="405172" y="76503"/>
                </a:lnTo>
                <a:lnTo>
                  <a:pt x="361124" y="99707"/>
                </a:lnTo>
                <a:lnTo>
                  <a:pt x="340157" y="144441"/>
                </a:lnTo>
                <a:lnTo>
                  <a:pt x="338759" y="162725"/>
                </a:lnTo>
                <a:lnTo>
                  <a:pt x="340129" y="179153"/>
                </a:lnTo>
                <a:lnTo>
                  <a:pt x="360667" y="219252"/>
                </a:lnTo>
                <a:lnTo>
                  <a:pt x="400888" y="240005"/>
                </a:lnTo>
                <a:lnTo>
                  <a:pt x="417575" y="241388"/>
                </a:lnTo>
                <a:lnTo>
                  <a:pt x="426631" y="241388"/>
                </a:lnTo>
                <a:lnTo>
                  <a:pt x="434936" y="240512"/>
                </a:lnTo>
                <a:lnTo>
                  <a:pt x="450049" y="237020"/>
                </a:lnTo>
                <a:lnTo>
                  <a:pt x="456819" y="234442"/>
                </a:lnTo>
                <a:lnTo>
                  <a:pt x="462775" y="231051"/>
                </a:lnTo>
                <a:lnTo>
                  <a:pt x="462775" y="210388"/>
                </a:lnTo>
                <a:lnTo>
                  <a:pt x="425919" y="210388"/>
                </a:lnTo>
                <a:lnTo>
                  <a:pt x="415313" y="209549"/>
                </a:lnTo>
                <a:lnTo>
                  <a:pt x="380739" y="180887"/>
                </a:lnTo>
                <a:lnTo>
                  <a:pt x="377482" y="159486"/>
                </a:lnTo>
                <a:lnTo>
                  <a:pt x="378330" y="147923"/>
                </a:lnTo>
                <a:lnTo>
                  <a:pt x="398371" y="114489"/>
                </a:lnTo>
                <a:lnTo>
                  <a:pt x="426681" y="106426"/>
                </a:lnTo>
                <a:lnTo>
                  <a:pt x="462775" y="106426"/>
                </a:lnTo>
                <a:lnTo>
                  <a:pt x="462775" y="83908"/>
                </a:lnTo>
                <a:lnTo>
                  <a:pt x="458558" y="81534"/>
                </a:lnTo>
                <a:lnTo>
                  <a:pt x="452881" y="79451"/>
                </a:lnTo>
                <a:lnTo>
                  <a:pt x="438581" y="75857"/>
                </a:lnTo>
                <a:lnTo>
                  <a:pt x="431520" y="74955"/>
                </a:lnTo>
                <a:close/>
              </a:path>
              <a:path w="1249680" h="241934">
                <a:moveTo>
                  <a:pt x="462775" y="196354"/>
                </a:moveTo>
                <a:lnTo>
                  <a:pt x="457123" y="200571"/>
                </a:lnTo>
                <a:lnTo>
                  <a:pt x="450951" y="203962"/>
                </a:lnTo>
                <a:lnTo>
                  <a:pt x="437578" y="209105"/>
                </a:lnTo>
                <a:lnTo>
                  <a:pt x="431469" y="210388"/>
                </a:lnTo>
                <a:lnTo>
                  <a:pt x="462775" y="210388"/>
                </a:lnTo>
                <a:lnTo>
                  <a:pt x="462775" y="196354"/>
                </a:lnTo>
                <a:close/>
              </a:path>
              <a:path w="1249680" h="241934">
                <a:moveTo>
                  <a:pt x="462775" y="106426"/>
                </a:moveTo>
                <a:lnTo>
                  <a:pt x="432955" y="106426"/>
                </a:lnTo>
                <a:lnTo>
                  <a:pt x="439102" y="107581"/>
                </a:lnTo>
                <a:lnTo>
                  <a:pt x="451129" y="112204"/>
                </a:lnTo>
                <a:lnTo>
                  <a:pt x="457022" y="115468"/>
                </a:lnTo>
                <a:lnTo>
                  <a:pt x="462775" y="119684"/>
                </a:lnTo>
                <a:lnTo>
                  <a:pt x="462775" y="106426"/>
                </a:lnTo>
                <a:close/>
              </a:path>
              <a:path w="1249680" h="241934">
                <a:moveTo>
                  <a:pt x="528180" y="78968"/>
                </a:moveTo>
                <a:lnTo>
                  <a:pt x="490842" y="78968"/>
                </a:lnTo>
                <a:lnTo>
                  <a:pt x="490842" y="237528"/>
                </a:lnTo>
                <a:lnTo>
                  <a:pt x="528180" y="237528"/>
                </a:lnTo>
                <a:lnTo>
                  <a:pt x="528180" y="157480"/>
                </a:lnTo>
                <a:lnTo>
                  <a:pt x="528773" y="146230"/>
                </a:lnTo>
                <a:lnTo>
                  <a:pt x="548208" y="113174"/>
                </a:lnTo>
                <a:lnTo>
                  <a:pt x="560882" y="110286"/>
                </a:lnTo>
                <a:lnTo>
                  <a:pt x="583082" y="110286"/>
                </a:lnTo>
                <a:lnTo>
                  <a:pt x="583082" y="103949"/>
                </a:lnTo>
                <a:lnTo>
                  <a:pt x="528180" y="103949"/>
                </a:lnTo>
                <a:lnTo>
                  <a:pt x="528180" y="78968"/>
                </a:lnTo>
                <a:close/>
              </a:path>
              <a:path w="1249680" h="241934">
                <a:moveTo>
                  <a:pt x="583082" y="110286"/>
                </a:moveTo>
                <a:lnTo>
                  <a:pt x="566216" y="110286"/>
                </a:lnTo>
                <a:lnTo>
                  <a:pt x="570776" y="110921"/>
                </a:lnTo>
                <a:lnTo>
                  <a:pt x="578281" y="113499"/>
                </a:lnTo>
                <a:lnTo>
                  <a:pt x="581126" y="114858"/>
                </a:lnTo>
                <a:lnTo>
                  <a:pt x="583082" y="116293"/>
                </a:lnTo>
                <a:lnTo>
                  <a:pt x="583082" y="110286"/>
                </a:lnTo>
                <a:close/>
              </a:path>
              <a:path w="1249680" h="241934">
                <a:moveTo>
                  <a:pt x="572033" y="76352"/>
                </a:moveTo>
                <a:lnTo>
                  <a:pt x="569048" y="76352"/>
                </a:lnTo>
                <a:lnTo>
                  <a:pt x="562060" y="76809"/>
                </a:lnTo>
                <a:lnTo>
                  <a:pt x="528789" y="103949"/>
                </a:lnTo>
                <a:lnTo>
                  <a:pt x="583082" y="103949"/>
                </a:lnTo>
                <a:lnTo>
                  <a:pt x="583082" y="78511"/>
                </a:lnTo>
                <a:lnTo>
                  <a:pt x="581444" y="77889"/>
                </a:lnTo>
                <a:lnTo>
                  <a:pt x="579437" y="77368"/>
                </a:lnTo>
                <a:lnTo>
                  <a:pt x="574700" y="76555"/>
                </a:lnTo>
                <a:lnTo>
                  <a:pt x="572033" y="76352"/>
                </a:lnTo>
                <a:close/>
              </a:path>
              <a:path w="1249680" h="241934">
                <a:moveTo>
                  <a:pt x="669010" y="75260"/>
                </a:moveTo>
                <a:lnTo>
                  <a:pt x="619500" y="88193"/>
                </a:lnTo>
                <a:lnTo>
                  <a:pt x="590654" y="125320"/>
                </a:lnTo>
                <a:lnTo>
                  <a:pt x="585101" y="160566"/>
                </a:lnTo>
                <a:lnTo>
                  <a:pt x="586456" y="178315"/>
                </a:lnTo>
                <a:lnTo>
                  <a:pt x="606780" y="219722"/>
                </a:lnTo>
                <a:lnTo>
                  <a:pt x="647832" y="240034"/>
                </a:lnTo>
                <a:lnTo>
                  <a:pt x="665314" y="241388"/>
                </a:lnTo>
                <a:lnTo>
                  <a:pt x="683438" y="239962"/>
                </a:lnTo>
                <a:lnTo>
                  <a:pt x="699557" y="235681"/>
                </a:lnTo>
                <a:lnTo>
                  <a:pt x="713670" y="228546"/>
                </a:lnTo>
                <a:lnTo>
                  <a:pt x="725779" y="218554"/>
                </a:lnTo>
                <a:lnTo>
                  <a:pt x="732182" y="210388"/>
                </a:lnTo>
                <a:lnTo>
                  <a:pt x="667473" y="210388"/>
                </a:lnTo>
                <a:lnTo>
                  <a:pt x="657594" y="209569"/>
                </a:lnTo>
                <a:lnTo>
                  <a:pt x="626794" y="181232"/>
                </a:lnTo>
                <a:lnTo>
                  <a:pt x="624050" y="160566"/>
                </a:lnTo>
                <a:lnTo>
                  <a:pt x="624104" y="157175"/>
                </a:lnTo>
                <a:lnTo>
                  <a:pt x="635317" y="120383"/>
                </a:lnTo>
                <a:lnTo>
                  <a:pt x="667169" y="106730"/>
                </a:lnTo>
                <a:lnTo>
                  <a:pt x="734178" y="106730"/>
                </a:lnTo>
                <a:lnTo>
                  <a:pt x="727087" y="97396"/>
                </a:lnTo>
                <a:lnTo>
                  <a:pt x="715621" y="87717"/>
                </a:lnTo>
                <a:lnTo>
                  <a:pt x="702121" y="80798"/>
                </a:lnTo>
                <a:lnTo>
                  <a:pt x="686584" y="76645"/>
                </a:lnTo>
                <a:lnTo>
                  <a:pt x="669010" y="75260"/>
                </a:lnTo>
                <a:close/>
              </a:path>
              <a:path w="1249680" h="241934">
                <a:moveTo>
                  <a:pt x="734178" y="106730"/>
                </a:moveTo>
                <a:lnTo>
                  <a:pt x="667169" y="106730"/>
                </a:lnTo>
                <a:lnTo>
                  <a:pt x="676560" y="107545"/>
                </a:lnTo>
                <a:lnTo>
                  <a:pt x="684845" y="109988"/>
                </a:lnTo>
                <a:lnTo>
                  <a:pt x="708428" y="146391"/>
                </a:lnTo>
                <a:lnTo>
                  <a:pt x="709046" y="157175"/>
                </a:lnTo>
                <a:lnTo>
                  <a:pt x="708998" y="160566"/>
                </a:lnTo>
                <a:lnTo>
                  <a:pt x="698474" y="197281"/>
                </a:lnTo>
                <a:lnTo>
                  <a:pt x="667473" y="210388"/>
                </a:lnTo>
                <a:lnTo>
                  <a:pt x="732182" y="210388"/>
                </a:lnTo>
                <a:lnTo>
                  <a:pt x="735497" y="206159"/>
                </a:lnTo>
                <a:lnTo>
                  <a:pt x="742438" y="191798"/>
                </a:lnTo>
                <a:lnTo>
                  <a:pt x="746603" y="175470"/>
                </a:lnTo>
                <a:lnTo>
                  <a:pt x="747991" y="157175"/>
                </a:lnTo>
                <a:lnTo>
                  <a:pt x="746684" y="139322"/>
                </a:lnTo>
                <a:lnTo>
                  <a:pt x="742764" y="123409"/>
                </a:lnTo>
                <a:lnTo>
                  <a:pt x="736231" y="109433"/>
                </a:lnTo>
                <a:lnTo>
                  <a:pt x="734178" y="106730"/>
                </a:lnTo>
                <a:close/>
              </a:path>
              <a:path w="1249680" h="241934">
                <a:moveTo>
                  <a:pt x="765721" y="196189"/>
                </a:moveTo>
                <a:lnTo>
                  <a:pt x="765721" y="232905"/>
                </a:lnTo>
                <a:lnTo>
                  <a:pt x="771283" y="235369"/>
                </a:lnTo>
                <a:lnTo>
                  <a:pt x="778040" y="237401"/>
                </a:lnTo>
                <a:lnTo>
                  <a:pt x="793978" y="240588"/>
                </a:lnTo>
                <a:lnTo>
                  <a:pt x="801255" y="241388"/>
                </a:lnTo>
                <a:lnTo>
                  <a:pt x="807834" y="241388"/>
                </a:lnTo>
                <a:lnTo>
                  <a:pt x="854341" y="227812"/>
                </a:lnTo>
                <a:lnTo>
                  <a:pt x="867382" y="211620"/>
                </a:lnTo>
                <a:lnTo>
                  <a:pt x="802538" y="211620"/>
                </a:lnTo>
                <a:lnTo>
                  <a:pt x="795439" y="210235"/>
                </a:lnTo>
                <a:lnTo>
                  <a:pt x="779818" y="204673"/>
                </a:lnTo>
                <a:lnTo>
                  <a:pt x="772515" y="200926"/>
                </a:lnTo>
                <a:lnTo>
                  <a:pt x="765721" y="196189"/>
                </a:lnTo>
                <a:close/>
              </a:path>
              <a:path w="1249680" h="241934">
                <a:moveTo>
                  <a:pt x="832510" y="74955"/>
                </a:moveTo>
                <a:lnTo>
                  <a:pt x="826960" y="74955"/>
                </a:lnTo>
                <a:lnTo>
                  <a:pt x="814018" y="75819"/>
                </a:lnTo>
                <a:lnTo>
                  <a:pt x="775311" y="96142"/>
                </a:lnTo>
                <a:lnTo>
                  <a:pt x="765721" y="124002"/>
                </a:lnTo>
                <a:lnTo>
                  <a:pt x="766261" y="131968"/>
                </a:lnTo>
                <a:lnTo>
                  <a:pt x="794086" y="166440"/>
                </a:lnTo>
                <a:lnTo>
                  <a:pt x="811685" y="174265"/>
                </a:lnTo>
                <a:lnTo>
                  <a:pt x="818305" y="177434"/>
                </a:lnTo>
                <a:lnTo>
                  <a:pt x="823524" y="180399"/>
                </a:lnTo>
                <a:lnTo>
                  <a:pt x="827341" y="183159"/>
                </a:lnTo>
                <a:lnTo>
                  <a:pt x="831507" y="186715"/>
                </a:lnTo>
                <a:lnTo>
                  <a:pt x="833589" y="191046"/>
                </a:lnTo>
                <a:lnTo>
                  <a:pt x="833589" y="201752"/>
                </a:lnTo>
                <a:lnTo>
                  <a:pt x="831595" y="205701"/>
                </a:lnTo>
                <a:lnTo>
                  <a:pt x="823569" y="210439"/>
                </a:lnTo>
                <a:lnTo>
                  <a:pt x="817346" y="211620"/>
                </a:lnTo>
                <a:lnTo>
                  <a:pt x="867382" y="211620"/>
                </a:lnTo>
                <a:lnTo>
                  <a:pt x="870463" y="202505"/>
                </a:lnTo>
                <a:lnTo>
                  <a:pt x="871537" y="191871"/>
                </a:lnTo>
                <a:lnTo>
                  <a:pt x="870973" y="184222"/>
                </a:lnTo>
                <a:lnTo>
                  <a:pt x="841474" y="149293"/>
                </a:lnTo>
                <a:lnTo>
                  <a:pt x="819505" y="140042"/>
                </a:lnTo>
                <a:lnTo>
                  <a:pt x="811999" y="136220"/>
                </a:lnTo>
                <a:lnTo>
                  <a:pt x="805205" y="130149"/>
                </a:lnTo>
                <a:lnTo>
                  <a:pt x="803516" y="125958"/>
                </a:lnTo>
                <a:lnTo>
                  <a:pt x="803516" y="115785"/>
                </a:lnTo>
                <a:lnTo>
                  <a:pt x="805497" y="111975"/>
                </a:lnTo>
                <a:lnTo>
                  <a:pt x="813409" y="106426"/>
                </a:lnTo>
                <a:lnTo>
                  <a:pt x="818946" y="105029"/>
                </a:lnTo>
                <a:lnTo>
                  <a:pt x="862901" y="105029"/>
                </a:lnTo>
                <a:lnTo>
                  <a:pt x="862901" y="81597"/>
                </a:lnTo>
                <a:lnTo>
                  <a:pt x="858265" y="79641"/>
                </a:lnTo>
                <a:lnTo>
                  <a:pt x="852512" y="78041"/>
                </a:lnTo>
                <a:lnTo>
                  <a:pt x="838733" y="75577"/>
                </a:lnTo>
                <a:lnTo>
                  <a:pt x="832510" y="74955"/>
                </a:lnTo>
                <a:close/>
              </a:path>
              <a:path w="1249680" h="241934">
                <a:moveTo>
                  <a:pt x="862901" y="105029"/>
                </a:moveTo>
                <a:lnTo>
                  <a:pt x="832510" y="105029"/>
                </a:lnTo>
                <a:lnTo>
                  <a:pt x="839038" y="106222"/>
                </a:lnTo>
                <a:lnTo>
                  <a:pt x="852208" y="110947"/>
                </a:lnTo>
                <a:lnTo>
                  <a:pt x="857961" y="113779"/>
                </a:lnTo>
                <a:lnTo>
                  <a:pt x="862901" y="117068"/>
                </a:lnTo>
                <a:lnTo>
                  <a:pt x="862901" y="105029"/>
                </a:lnTo>
                <a:close/>
              </a:path>
              <a:path w="1249680" h="241934">
                <a:moveTo>
                  <a:pt x="971486" y="75260"/>
                </a:moveTo>
                <a:lnTo>
                  <a:pt x="921974" y="88193"/>
                </a:lnTo>
                <a:lnTo>
                  <a:pt x="893130" y="125320"/>
                </a:lnTo>
                <a:lnTo>
                  <a:pt x="887577" y="160566"/>
                </a:lnTo>
                <a:lnTo>
                  <a:pt x="888932" y="178315"/>
                </a:lnTo>
                <a:lnTo>
                  <a:pt x="909243" y="219722"/>
                </a:lnTo>
                <a:lnTo>
                  <a:pt x="950297" y="240034"/>
                </a:lnTo>
                <a:lnTo>
                  <a:pt x="967778" y="241388"/>
                </a:lnTo>
                <a:lnTo>
                  <a:pt x="985901" y="239962"/>
                </a:lnTo>
                <a:lnTo>
                  <a:pt x="1002020" y="235681"/>
                </a:lnTo>
                <a:lnTo>
                  <a:pt x="1016134" y="228546"/>
                </a:lnTo>
                <a:lnTo>
                  <a:pt x="1028242" y="218554"/>
                </a:lnTo>
                <a:lnTo>
                  <a:pt x="1034645" y="210388"/>
                </a:lnTo>
                <a:lnTo>
                  <a:pt x="969937" y="210388"/>
                </a:lnTo>
                <a:lnTo>
                  <a:pt x="960057" y="209569"/>
                </a:lnTo>
                <a:lnTo>
                  <a:pt x="929257" y="181232"/>
                </a:lnTo>
                <a:lnTo>
                  <a:pt x="926513" y="160566"/>
                </a:lnTo>
                <a:lnTo>
                  <a:pt x="926568" y="157175"/>
                </a:lnTo>
                <a:lnTo>
                  <a:pt x="937780" y="120383"/>
                </a:lnTo>
                <a:lnTo>
                  <a:pt x="969632" y="106730"/>
                </a:lnTo>
                <a:lnTo>
                  <a:pt x="1036652" y="106730"/>
                </a:lnTo>
                <a:lnTo>
                  <a:pt x="1029563" y="97396"/>
                </a:lnTo>
                <a:lnTo>
                  <a:pt x="1018090" y="87717"/>
                </a:lnTo>
                <a:lnTo>
                  <a:pt x="1004587" y="80798"/>
                </a:lnTo>
                <a:lnTo>
                  <a:pt x="989053" y="76645"/>
                </a:lnTo>
                <a:lnTo>
                  <a:pt x="971486" y="75260"/>
                </a:lnTo>
                <a:close/>
              </a:path>
              <a:path w="1249680" h="241934">
                <a:moveTo>
                  <a:pt x="1036652" y="106730"/>
                </a:moveTo>
                <a:lnTo>
                  <a:pt x="969632" y="106730"/>
                </a:lnTo>
                <a:lnTo>
                  <a:pt x="979023" y="107545"/>
                </a:lnTo>
                <a:lnTo>
                  <a:pt x="987309" y="109988"/>
                </a:lnTo>
                <a:lnTo>
                  <a:pt x="1010902" y="146391"/>
                </a:lnTo>
                <a:lnTo>
                  <a:pt x="1011522" y="157175"/>
                </a:lnTo>
                <a:lnTo>
                  <a:pt x="1011474" y="160566"/>
                </a:lnTo>
                <a:lnTo>
                  <a:pt x="1000937" y="197281"/>
                </a:lnTo>
                <a:lnTo>
                  <a:pt x="969937" y="210388"/>
                </a:lnTo>
                <a:lnTo>
                  <a:pt x="1034645" y="210388"/>
                </a:lnTo>
                <a:lnTo>
                  <a:pt x="1037960" y="206159"/>
                </a:lnTo>
                <a:lnTo>
                  <a:pt x="1044902" y="191798"/>
                </a:lnTo>
                <a:lnTo>
                  <a:pt x="1049066" y="175470"/>
                </a:lnTo>
                <a:lnTo>
                  <a:pt x="1050455" y="157175"/>
                </a:lnTo>
                <a:lnTo>
                  <a:pt x="1049149" y="139322"/>
                </a:lnTo>
                <a:lnTo>
                  <a:pt x="1045233" y="123409"/>
                </a:lnTo>
                <a:lnTo>
                  <a:pt x="1038705" y="109433"/>
                </a:lnTo>
                <a:lnTo>
                  <a:pt x="1036652" y="106730"/>
                </a:lnTo>
                <a:close/>
              </a:path>
              <a:path w="1249680" h="241934">
                <a:moveTo>
                  <a:pt x="1211770" y="109512"/>
                </a:moveTo>
                <a:lnTo>
                  <a:pt x="1174292" y="109512"/>
                </a:lnTo>
                <a:lnTo>
                  <a:pt x="1174292" y="190944"/>
                </a:lnTo>
                <a:lnTo>
                  <a:pt x="1186091" y="228815"/>
                </a:lnTo>
                <a:lnTo>
                  <a:pt x="1221498" y="241388"/>
                </a:lnTo>
                <a:lnTo>
                  <a:pt x="1226845" y="241388"/>
                </a:lnTo>
                <a:lnTo>
                  <a:pt x="1232268" y="240830"/>
                </a:lnTo>
                <a:lnTo>
                  <a:pt x="1243266" y="238556"/>
                </a:lnTo>
                <a:lnTo>
                  <a:pt x="1247203" y="237324"/>
                </a:lnTo>
                <a:lnTo>
                  <a:pt x="1249565" y="235991"/>
                </a:lnTo>
                <a:lnTo>
                  <a:pt x="1249565" y="210388"/>
                </a:lnTo>
                <a:lnTo>
                  <a:pt x="1226223" y="210388"/>
                </a:lnTo>
                <a:lnTo>
                  <a:pt x="1220647" y="208381"/>
                </a:lnTo>
                <a:lnTo>
                  <a:pt x="1213548" y="200355"/>
                </a:lnTo>
                <a:lnTo>
                  <a:pt x="1211770" y="193471"/>
                </a:lnTo>
                <a:lnTo>
                  <a:pt x="1211770" y="109512"/>
                </a:lnTo>
                <a:close/>
              </a:path>
              <a:path w="1249680" h="241934">
                <a:moveTo>
                  <a:pt x="1118704" y="109512"/>
                </a:moveTo>
                <a:lnTo>
                  <a:pt x="1080909" y="109512"/>
                </a:lnTo>
                <a:lnTo>
                  <a:pt x="1080909" y="237528"/>
                </a:lnTo>
                <a:lnTo>
                  <a:pt x="1118704" y="237528"/>
                </a:lnTo>
                <a:lnTo>
                  <a:pt x="1118704" y="109512"/>
                </a:lnTo>
                <a:close/>
              </a:path>
              <a:path w="1249680" h="241934">
                <a:moveTo>
                  <a:pt x="1249565" y="205143"/>
                </a:moveTo>
                <a:lnTo>
                  <a:pt x="1247305" y="206578"/>
                </a:lnTo>
                <a:lnTo>
                  <a:pt x="1244650" y="207810"/>
                </a:lnTo>
                <a:lnTo>
                  <a:pt x="1238592" y="209867"/>
                </a:lnTo>
                <a:lnTo>
                  <a:pt x="1235989" y="210388"/>
                </a:lnTo>
                <a:lnTo>
                  <a:pt x="1249565" y="210388"/>
                </a:lnTo>
                <a:lnTo>
                  <a:pt x="1249565" y="205143"/>
                </a:lnTo>
                <a:close/>
              </a:path>
              <a:path w="1249680" h="241934">
                <a:moveTo>
                  <a:pt x="1249565" y="78968"/>
                </a:moveTo>
                <a:lnTo>
                  <a:pt x="1054379" y="78968"/>
                </a:lnTo>
                <a:lnTo>
                  <a:pt x="1054379" y="109512"/>
                </a:lnTo>
                <a:lnTo>
                  <a:pt x="1249565" y="109512"/>
                </a:lnTo>
                <a:lnTo>
                  <a:pt x="1249565" y="78968"/>
                </a:lnTo>
                <a:close/>
              </a:path>
              <a:path w="1249680" h="241934">
                <a:moveTo>
                  <a:pt x="1143431" y="0"/>
                </a:moveTo>
                <a:lnTo>
                  <a:pt x="1138910" y="0"/>
                </a:lnTo>
                <a:lnTo>
                  <a:pt x="1126758" y="997"/>
                </a:lnTo>
                <a:lnTo>
                  <a:pt x="1090060" y="24508"/>
                </a:lnTo>
                <a:lnTo>
                  <a:pt x="1080909" y="56908"/>
                </a:lnTo>
                <a:lnTo>
                  <a:pt x="1080909" y="78968"/>
                </a:lnTo>
                <a:lnTo>
                  <a:pt x="1118704" y="78968"/>
                </a:lnTo>
                <a:lnTo>
                  <a:pt x="1118704" y="50279"/>
                </a:lnTo>
                <a:lnTo>
                  <a:pt x="1120800" y="43053"/>
                </a:lnTo>
                <a:lnTo>
                  <a:pt x="1129245" y="33286"/>
                </a:lnTo>
                <a:lnTo>
                  <a:pt x="1135253" y="30848"/>
                </a:lnTo>
                <a:lnTo>
                  <a:pt x="1160195" y="30848"/>
                </a:lnTo>
                <a:lnTo>
                  <a:pt x="1160195" y="2768"/>
                </a:lnTo>
                <a:lnTo>
                  <a:pt x="1157516" y="1841"/>
                </a:lnTo>
                <a:lnTo>
                  <a:pt x="1154430" y="1155"/>
                </a:lnTo>
                <a:lnTo>
                  <a:pt x="1147445" y="228"/>
                </a:lnTo>
                <a:lnTo>
                  <a:pt x="1143431" y="0"/>
                </a:lnTo>
                <a:close/>
              </a:path>
              <a:path w="1249680" h="241934">
                <a:moveTo>
                  <a:pt x="1211770" y="31927"/>
                </a:moveTo>
                <a:lnTo>
                  <a:pt x="1174292" y="43332"/>
                </a:lnTo>
                <a:lnTo>
                  <a:pt x="1174292" y="78968"/>
                </a:lnTo>
                <a:lnTo>
                  <a:pt x="1211770" y="78968"/>
                </a:lnTo>
                <a:lnTo>
                  <a:pt x="1211770" y="31927"/>
                </a:lnTo>
                <a:close/>
              </a:path>
              <a:path w="1249680" h="241934">
                <a:moveTo>
                  <a:pt x="1160195" y="30848"/>
                </a:moveTo>
                <a:lnTo>
                  <a:pt x="1147076" y="30848"/>
                </a:lnTo>
                <a:lnTo>
                  <a:pt x="1150632" y="31356"/>
                </a:lnTo>
                <a:lnTo>
                  <a:pt x="1156792" y="33413"/>
                </a:lnTo>
                <a:lnTo>
                  <a:pt x="1158951" y="34290"/>
                </a:lnTo>
                <a:lnTo>
                  <a:pt x="1160195" y="35001"/>
                </a:lnTo>
                <a:lnTo>
                  <a:pt x="1160195" y="30848"/>
                </a:lnTo>
                <a:close/>
              </a:path>
            </a:pathLst>
          </a:custGeom>
          <a:solidFill>
            <a:srgbClr val="73737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685800" y="285750"/>
            <a:ext cx="368630" cy="36863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547" y="7742421"/>
            <a:ext cx="25209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33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3742054" cy="158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100" dirty="0">
                <a:latin typeface="Calibri"/>
                <a:cs typeface="Calibri"/>
              </a:rPr>
              <a:t>Recognize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95" dirty="0">
                <a:latin typeface="Calibri"/>
                <a:cs typeface="Calibri"/>
              </a:rPr>
              <a:t>Discomfort</a:t>
            </a:r>
            <a:endParaRPr sz="220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0" b="1" spc="-50" dirty="0">
                <a:latin typeface="Segoe UI Semibold"/>
                <a:cs typeface="Segoe UI Semibold"/>
              </a:rPr>
              <a:t>Mindset</a:t>
            </a:r>
            <a:endParaRPr sz="8000" dirty="0">
              <a:latin typeface="Segoe UI Semibold"/>
              <a:cs typeface="Segoe UI Semibold"/>
            </a:endParaRPr>
          </a:p>
        </p:txBody>
      </p:sp>
      <p:sp>
        <p:nvSpPr>
          <p:cNvPr id="7" name="object 4">
            <a:extLst>
              <a:ext uri="{FF2B5EF4-FFF2-40B4-BE49-F238E27FC236}">
                <a16:creationId xmlns:a16="http://schemas.microsoft.com/office/drawing/2014/main" id="{B1A90BD6-0E2F-4158-95A2-E379A51DE1FB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908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02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660380" cy="3124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this</a:t>
            </a:r>
            <a:r>
              <a:rPr sz="3600" b="1" spc="-6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06095" marR="5080" indent="-494030">
              <a:lnSpc>
                <a:spcPts val="4000"/>
              </a:lnSpc>
              <a:spcBef>
                <a:spcPts val="2275"/>
              </a:spcBef>
            </a:pP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—Identify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the </a:t>
            </a: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difference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between </a:t>
            </a:r>
            <a:r>
              <a:rPr sz="3600" b="1" dirty="0">
                <a:solidFill>
                  <a:srgbClr val="243A5E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growth</a:t>
            </a:r>
            <a:r>
              <a:rPr sz="3600" b="1" spc="-15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mindset 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</a:t>
            </a:r>
            <a:r>
              <a:rPr sz="3600" b="1" dirty="0">
                <a:solidFill>
                  <a:srgbClr val="243A5E"/>
                </a:solidFill>
                <a:latin typeface="Segoe UI Semibold"/>
                <a:cs typeface="Segoe UI Semibold"/>
              </a:rPr>
              <a:t>a </a:t>
            </a: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fixed</a:t>
            </a:r>
            <a:r>
              <a:rPr sz="3600" b="1" spc="-11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mindset</a:t>
            </a:r>
            <a:endParaRPr sz="3600">
              <a:latin typeface="Segoe UI Semibold"/>
              <a:cs typeface="Segoe UI Semibold"/>
            </a:endParaRPr>
          </a:p>
          <a:p>
            <a:pPr marL="506095" marR="579755" indent="-494030">
              <a:lnSpc>
                <a:spcPts val="4000"/>
              </a:lnSpc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—Understand why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growth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mindset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is</a:t>
            </a:r>
            <a:r>
              <a:rPr sz="3600" b="1" spc="-12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particularly 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important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when learning</a:t>
            </a:r>
            <a:r>
              <a:rPr sz="3600" b="1" spc="-9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CS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390217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object 14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35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4184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6155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Mindset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Self-Assessment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Mindset 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Mindset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and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CS Mentorship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Shifting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Mindset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390217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169661"/>
            <a:ext cx="14630400" cy="2059939"/>
          </a:xfrm>
          <a:custGeom>
            <a:avLst/>
            <a:gdLst/>
            <a:ahLst/>
            <a:cxnLst/>
            <a:rect l="l" t="t" r="r" b="b"/>
            <a:pathLst>
              <a:path w="14630400" h="2059940">
                <a:moveTo>
                  <a:pt x="0" y="2059851"/>
                </a:moveTo>
                <a:lnTo>
                  <a:pt x="14630400" y="2059851"/>
                </a:lnTo>
                <a:lnTo>
                  <a:pt x="14630400" y="0"/>
                </a:lnTo>
                <a:lnTo>
                  <a:pt x="0" y="0"/>
                </a:lnTo>
                <a:lnTo>
                  <a:pt x="0" y="2059851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6320904"/>
            <a:ext cx="3341370" cy="1090042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solidFill>
                  <a:schemeClr val="bg1"/>
                </a:solidFill>
                <a:latin typeface="Segoe UI Semibold"/>
                <a:cs typeface="Segoe UI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Mindset</a:t>
            </a:r>
            <a:br>
              <a:rPr lang="en-US" sz="3600" b="1" spc="-25" dirty="0">
                <a:solidFill>
                  <a:srgbClr val="800080"/>
                </a:solidFill>
                <a:latin typeface="Segoe UI Semibold"/>
                <a:cs typeface="Segoe UI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</a:br>
            <a:r>
              <a:rPr sz="3600" b="1" spc="-20" dirty="0">
                <a:solidFill>
                  <a:schemeClr val="tx2"/>
                </a:solidFill>
                <a:latin typeface="Segoe UI Semibold"/>
                <a:cs typeface="Segoe UI Semibol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Video</a:t>
            </a:r>
            <a:endParaRPr sz="3600" dirty="0">
              <a:solidFill>
                <a:schemeClr val="tx2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585216"/>
            <a:ext cx="14630400" cy="5584825"/>
          </a:xfrm>
          <a:custGeom>
            <a:avLst/>
            <a:gdLst/>
            <a:ahLst/>
            <a:cxnLst/>
            <a:rect l="l" t="t" r="r" b="b"/>
            <a:pathLst>
              <a:path w="14630400" h="5584825">
                <a:moveTo>
                  <a:pt x="0" y="5584532"/>
                </a:moveTo>
                <a:lnTo>
                  <a:pt x="14630400" y="5584532"/>
                </a:lnTo>
                <a:lnTo>
                  <a:pt x="14630400" y="0"/>
                </a:lnTo>
                <a:lnTo>
                  <a:pt x="0" y="0"/>
                </a:lnTo>
                <a:lnTo>
                  <a:pt x="0" y="5584532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6751780" y="2873730"/>
            <a:ext cx="1127125" cy="1296035"/>
          </a:xfrm>
          <a:custGeom>
            <a:avLst/>
            <a:gdLst/>
            <a:ahLst/>
            <a:cxnLst/>
            <a:rect l="l" t="t" r="r" b="b"/>
            <a:pathLst>
              <a:path w="1127125" h="1296035">
                <a:moveTo>
                  <a:pt x="0" y="0"/>
                </a:moveTo>
                <a:lnTo>
                  <a:pt x="0" y="1295692"/>
                </a:lnTo>
                <a:lnTo>
                  <a:pt x="1126845" y="6478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547" y="7742421"/>
            <a:ext cx="25209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Growth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Mindset</a:t>
            </a:r>
            <a:r>
              <a:rPr sz="1200" b="1" u="sng" spc="3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390217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09600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302125" cy="2204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is</a:t>
            </a:r>
            <a:r>
              <a:rPr sz="36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Mindset?</a:t>
            </a:r>
            <a:endParaRPr sz="3600" dirty="0">
              <a:latin typeface="Segoe UI Semibold"/>
              <a:cs typeface="Segoe UI Semibold"/>
            </a:endParaRPr>
          </a:p>
          <a:p>
            <a:pPr marL="12700" marR="257810">
              <a:lnSpc>
                <a:spcPct val="101800"/>
              </a:lnSpc>
              <a:spcBef>
                <a:spcPts val="1839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two types: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fixed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 and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growth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</a:t>
            </a:r>
            <a:r>
              <a:rPr lang="en-US"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(see Dweck 2006)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Mindset is: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attitude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 nature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person’s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intelligence.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8124888" y="2673825"/>
            <a:ext cx="5705284" cy="337775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8308340" y="7597092"/>
            <a:ext cx="4687570" cy="398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spc="-5" dirty="0">
                <a:latin typeface="Segoe UI"/>
                <a:cs typeface="Segoe UI"/>
              </a:rPr>
              <a:t>Image </a:t>
            </a:r>
            <a:r>
              <a:rPr sz="1200" dirty="0">
                <a:latin typeface="Segoe UI"/>
                <a:cs typeface="Segoe UI"/>
              </a:rPr>
              <a:t>from:</a:t>
            </a:r>
            <a:r>
              <a:rPr sz="1200" spc="-90" dirty="0">
                <a:latin typeface="Segoe UI"/>
                <a:cs typeface="Segoe UI"/>
              </a:rPr>
              <a:t> </a:t>
            </a:r>
            <a:r>
              <a:rPr sz="1200" dirty="0">
                <a:latin typeface="Segoe UI"/>
                <a:cs typeface="Segoe UI"/>
              </a:rPr>
              <a:t>https://medium.com/leadership-motivation-and-impact/  fixed-v-growth-mindset-902e7d0081b3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7754522"/>
            <a:ext cx="172085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7</a:t>
            </a:r>
            <a:r>
              <a:rPr lang="en-US" sz="12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85798" y="228890"/>
            <a:ext cx="13264515" cy="203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  <a:tabLst>
                <a:tab pos="1838325" algn="l"/>
                <a:tab pos="2905125" algn="l"/>
                <a:tab pos="4300220" algn="l"/>
                <a:tab pos="6193155" algn="l"/>
                <a:tab pos="7566025" algn="l"/>
                <a:tab pos="10405110" algn="l"/>
                <a:tab pos="12600940" algn="l"/>
              </a:tabLst>
            </a:pPr>
            <a:r>
              <a:rPr sz="1200" spc="-3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t</a:t>
            </a:r>
            <a:r>
              <a:rPr sz="1200" spc="-5" dirty="0">
                <a:latin typeface="Segoe UI"/>
                <a:cs typeface="Segoe UI"/>
              </a:rPr>
              <a:t>r</a:t>
            </a:r>
            <a:r>
              <a:rPr sz="1200" spc="-10" dirty="0">
                <a:latin typeface="Segoe UI"/>
                <a:cs typeface="Segoe UI"/>
              </a:rPr>
              <a:t>a</a:t>
            </a:r>
            <a:r>
              <a:rPr sz="1200" spc="-15" dirty="0">
                <a:latin typeface="Segoe UI"/>
                <a:cs typeface="Segoe UI"/>
              </a:rPr>
              <a:t>t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5" dirty="0">
                <a:latin typeface="Segoe UI"/>
                <a:cs typeface="Segoe UI"/>
              </a:rPr>
              <a:t>g</a:t>
            </a:r>
            <a:r>
              <a:rPr sz="1200" spc="-5" dirty="0">
                <a:latin typeface="Segoe UI"/>
                <a:cs typeface="Segoe UI"/>
              </a:rPr>
              <a:t>i</a:t>
            </a:r>
            <a:r>
              <a:rPr sz="1200" spc="-15" dirty="0">
                <a:latin typeface="Segoe UI"/>
                <a:cs typeface="Segoe UI"/>
              </a:rPr>
              <a:t>z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10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ol</a:t>
            </a:r>
            <a:r>
              <a:rPr sz="1200" spc="-5" dirty="0">
                <a:latin typeface="Segoe UI"/>
                <a:cs typeface="Segoe UI"/>
              </a:rPr>
              <a:t>u</a:t>
            </a:r>
            <a:r>
              <a:rPr sz="1200" spc="-10" dirty="0">
                <a:latin typeface="Segoe UI"/>
                <a:cs typeface="Segoe UI"/>
              </a:rPr>
              <a:t>tio</a:t>
            </a:r>
            <a:r>
              <a:rPr sz="1200" spc="-5" dirty="0">
                <a:latin typeface="Segoe UI"/>
                <a:cs typeface="Segoe UI"/>
              </a:rPr>
              <a:t>n</a:t>
            </a:r>
            <a:r>
              <a:rPr sz="1200" dirty="0">
                <a:latin typeface="Segoe UI"/>
                <a:cs typeface="Segoe UI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008575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n	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ndset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	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ss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20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: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eb</a:t>
            </a:r>
            <a:r>
              <a:rPr sz="1200" b="1" spc="-5" dirty="0">
                <a:latin typeface="Segoe UI Semibold"/>
                <a:cs typeface="Segoe UI Semibold"/>
              </a:rPr>
              <a:t>ug</a:t>
            </a:r>
            <a:r>
              <a:rPr sz="1200" b="1" spc="-10" dirty="0">
                <a:latin typeface="Segoe UI Semibold"/>
                <a:cs typeface="Segoe UI Semibold"/>
              </a:rPr>
              <a:t>gi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e</a:t>
            </a:r>
            <a:r>
              <a:rPr sz="1200" b="1" spc="30" dirty="0">
                <a:latin typeface="Segoe UI Semibold"/>
                <a:cs typeface="Segoe UI Semibold"/>
              </a:rPr>
              <a:t>x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eps	A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pen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ix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924007" y="1299090"/>
            <a:ext cx="5382895" cy="21596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42315" algn="just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In 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fixed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believes that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set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changed,  only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revealed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(often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found 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STEM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disciplines).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Fixed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thoughts</a:t>
            </a:r>
            <a:endParaRPr sz="2200">
              <a:latin typeface="Segoe UI Semibold"/>
              <a:cs typeface="Segoe UI Semibold"/>
            </a:endParaRPr>
          </a:p>
          <a:p>
            <a:pPr marL="12700" algn="just">
              <a:lnSpc>
                <a:spcPct val="100000"/>
              </a:lnSpc>
              <a:spcBef>
                <a:spcPts val="1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include: “I just can’t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</a:t>
            </a:r>
            <a:r>
              <a:rPr sz="2200" b="1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22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,”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“I’m not</a:t>
            </a:r>
            <a:r>
              <a:rPr sz="22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2200">
              <a:latin typeface="Segoe UI Semibold"/>
              <a:cs typeface="Segoe UI Semibold"/>
            </a:endParaRPr>
          </a:p>
          <a:p>
            <a:pPr marL="12700" algn="just">
              <a:lnSpc>
                <a:spcPct val="100000"/>
              </a:lnSpc>
              <a:spcBef>
                <a:spcPts val="160"/>
              </a:spcBef>
            </a:pPr>
            <a:r>
              <a:rPr sz="2200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   </a:t>
            </a:r>
            <a:r>
              <a:rPr sz="2200" u="heavy" spc="-55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Times New Roman"/>
                <a:cs typeface="Times New Roman"/>
              </a:rPr>
              <a:t> </a:t>
            </a:r>
            <a:r>
              <a:rPr sz="2200" spc="5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person,”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“I could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never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achieve</a:t>
            </a:r>
            <a:r>
              <a:rPr sz="2200" b="1" u="heavy" dirty="0">
                <a:solidFill>
                  <a:srgbClr val="FFFFFF"/>
                </a:solidFill>
                <a:uFill>
                  <a:solidFill>
                    <a:srgbClr val="FEFEFE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Segoe UI Semibold"/>
                <a:cs typeface="Segoe UI Semibold"/>
              </a:rPr>
              <a:t>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700" y="7742421"/>
            <a:ext cx="24193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38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4007" y="4830706"/>
            <a:ext cx="5223510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  <a:tabLst>
                <a:tab pos="2020570" algn="l"/>
              </a:tabLst>
            </a:pPr>
            <a:r>
              <a:rPr sz="2200" b="1" dirty="0">
                <a:latin typeface="Segoe UI Semibold"/>
                <a:cs typeface="Segoe UI Semibold"/>
              </a:rPr>
              <a:t>In a </a:t>
            </a:r>
            <a:r>
              <a:rPr sz="2200" b="1" spc="-10" dirty="0">
                <a:latin typeface="Segoe UI Semibold"/>
                <a:cs typeface="Segoe UI Semibold"/>
              </a:rPr>
              <a:t>growth </a:t>
            </a:r>
            <a:r>
              <a:rPr sz="2200" b="1" dirty="0">
                <a:latin typeface="Segoe UI Semibold"/>
                <a:cs typeface="Segoe UI Semibold"/>
              </a:rPr>
              <a:t>mindset, </a:t>
            </a:r>
            <a:r>
              <a:rPr sz="2200" b="1" spc="-5" dirty="0">
                <a:latin typeface="Segoe UI Semibold"/>
                <a:cs typeface="Segoe UI Semibold"/>
              </a:rPr>
              <a:t>one believes </a:t>
            </a:r>
            <a:r>
              <a:rPr sz="2200" b="1" dirty="0">
                <a:latin typeface="Segoe UI Semibold"/>
                <a:cs typeface="Segoe UI Semibold"/>
              </a:rPr>
              <a:t>ability  </a:t>
            </a:r>
            <a:r>
              <a:rPr sz="2200" b="1" spc="-5" dirty="0">
                <a:latin typeface="Segoe UI Semibold"/>
                <a:cs typeface="Segoe UI Semibold"/>
              </a:rPr>
              <a:t>can </a:t>
            </a:r>
            <a:r>
              <a:rPr sz="2200" b="1" dirty="0">
                <a:latin typeface="Segoe UI Semibold"/>
                <a:cs typeface="Segoe UI Semibold"/>
              </a:rPr>
              <a:t>be </a:t>
            </a:r>
            <a:r>
              <a:rPr sz="2200" b="1" spc="-10" dirty="0">
                <a:latin typeface="Segoe UI Semibold"/>
                <a:cs typeface="Segoe UI Semibold"/>
              </a:rPr>
              <a:t>improved through </a:t>
            </a:r>
            <a:r>
              <a:rPr sz="2200" b="1" dirty="0">
                <a:latin typeface="Segoe UI Semibold"/>
                <a:cs typeface="Segoe UI Semibold"/>
              </a:rPr>
              <a:t>dedication and  </a:t>
            </a:r>
            <a:r>
              <a:rPr sz="2200" b="1" spc="-10" dirty="0">
                <a:latin typeface="Segoe UI Semibold"/>
                <a:cs typeface="Segoe UI Semibold"/>
              </a:rPr>
              <a:t>hardwork </a:t>
            </a:r>
            <a:r>
              <a:rPr sz="2200" b="1" spc="-5" dirty="0">
                <a:latin typeface="Segoe UI Semibold"/>
                <a:cs typeface="Segoe UI Semibold"/>
              </a:rPr>
              <a:t>(often </a:t>
            </a:r>
            <a:r>
              <a:rPr sz="2200" b="1" dirty="0">
                <a:latin typeface="Segoe UI Semibold"/>
                <a:cs typeface="Segoe UI Semibold"/>
              </a:rPr>
              <a:t>found for </a:t>
            </a:r>
            <a:r>
              <a:rPr sz="2200" b="1" spc="5" dirty="0">
                <a:latin typeface="Segoe UI Semibold"/>
                <a:cs typeface="Segoe UI Semibold"/>
              </a:rPr>
              <a:t>sports </a:t>
            </a:r>
            <a:r>
              <a:rPr sz="2200" b="1" dirty="0">
                <a:latin typeface="Segoe UI Semibold"/>
                <a:cs typeface="Segoe UI Semibold"/>
              </a:rPr>
              <a:t>and  musical </a:t>
            </a:r>
            <a:r>
              <a:rPr sz="2200" b="1" spc="-5" dirty="0">
                <a:latin typeface="Segoe UI Semibold"/>
                <a:cs typeface="Segoe UI Semibold"/>
              </a:rPr>
              <a:t>instruments). </a:t>
            </a:r>
            <a:r>
              <a:rPr sz="2200" b="1" spc="-10" dirty="0">
                <a:latin typeface="Segoe UI Semibold"/>
                <a:cs typeface="Segoe UI Semibold"/>
              </a:rPr>
              <a:t>Growth </a:t>
            </a:r>
            <a:r>
              <a:rPr sz="2200" b="1" dirty="0">
                <a:latin typeface="Segoe UI Semibold"/>
                <a:cs typeface="Segoe UI Semibold"/>
              </a:rPr>
              <a:t>mindset  </a:t>
            </a:r>
            <a:r>
              <a:rPr sz="2200" b="1" spc="-5" dirty="0">
                <a:latin typeface="Segoe UI Semibold"/>
                <a:cs typeface="Segoe UI Semibold"/>
              </a:rPr>
              <a:t>thoughts: “I can </a:t>
            </a:r>
            <a:r>
              <a:rPr sz="2200" b="1" dirty="0">
                <a:latin typeface="Segoe UI Semibold"/>
                <a:cs typeface="Segoe UI Semibold"/>
              </a:rPr>
              <a:t>be </a:t>
            </a:r>
            <a:r>
              <a:rPr sz="2200" b="1" spc="-5" dirty="0">
                <a:latin typeface="Segoe UI Semibold"/>
                <a:cs typeface="Segoe UI Semibold"/>
              </a:rPr>
              <a:t>successful </a:t>
            </a:r>
            <a:r>
              <a:rPr sz="2200" b="1" dirty="0">
                <a:latin typeface="Segoe UI Semibold"/>
                <a:cs typeface="Segoe UI Semibold"/>
              </a:rPr>
              <a:t>at </a:t>
            </a:r>
            <a:r>
              <a:rPr sz="2200" b="1" spc="-5" dirty="0">
                <a:latin typeface="Segoe UI Semibold"/>
                <a:cs typeface="Segoe UI Semibold"/>
              </a:rPr>
              <a:t>new  </a:t>
            </a:r>
            <a:r>
              <a:rPr sz="2200" b="1" spc="-35" dirty="0">
                <a:latin typeface="Segoe UI Semibold"/>
                <a:cs typeface="Segoe UI Semibold"/>
              </a:rPr>
              <a:t>things,” </a:t>
            </a:r>
            <a:r>
              <a:rPr sz="2200" b="1" spc="-5" dirty="0">
                <a:latin typeface="Segoe UI Semibold"/>
                <a:cs typeface="Segoe UI Semibold"/>
              </a:rPr>
              <a:t>or “With time </a:t>
            </a:r>
            <a:r>
              <a:rPr sz="2200" b="1" dirty="0">
                <a:latin typeface="Segoe UI Semibold"/>
                <a:cs typeface="Segoe UI Semibold"/>
              </a:rPr>
              <a:t>and effort, I </a:t>
            </a:r>
            <a:r>
              <a:rPr sz="2200" b="1" spc="-5" dirty="0">
                <a:latin typeface="Segoe UI Semibold"/>
                <a:cs typeface="Segoe UI Semibold"/>
              </a:rPr>
              <a:t>can  </a:t>
            </a:r>
            <a:r>
              <a:rPr sz="2200" b="1" spc="-10" dirty="0">
                <a:latin typeface="Segoe UI Semibold"/>
                <a:cs typeface="Segoe UI Semibold"/>
              </a:rPr>
              <a:t>improve</a:t>
            </a:r>
            <a:r>
              <a:rPr sz="2200" b="1" spc="-5" dirty="0">
                <a:latin typeface="Segoe UI Semibold"/>
                <a:cs typeface="Segoe UI Semibold"/>
              </a:rPr>
              <a:t> in</a:t>
            </a:r>
            <a:r>
              <a:rPr sz="2200" b="1" u="heavy" spc="-5" dirty="0">
                <a:uFill>
                  <a:solidFill>
                    <a:srgbClr val="000000"/>
                  </a:solidFill>
                </a:uFill>
                <a:latin typeface="Segoe UI Semibold"/>
                <a:cs typeface="Segoe UI Semibold"/>
              </a:rPr>
              <a:t> 	</a:t>
            </a:r>
            <a:r>
              <a:rPr sz="2200" b="1" spc="-105" dirty="0">
                <a:latin typeface="Segoe UI Semibold"/>
                <a:cs typeface="Segoe UI Semibold"/>
              </a:rPr>
              <a:t>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1271130"/>
            <a:ext cx="3554729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5" dirty="0">
                <a:latin typeface="Segoe UI Semibold"/>
                <a:cs typeface="Segoe UI Semibold"/>
              </a:rPr>
              <a:t>Fixed Mindset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vs.  </a:t>
            </a:r>
            <a:r>
              <a:rPr sz="3600" b="1" spc="-25" dirty="0">
                <a:latin typeface="Segoe UI Semibold"/>
                <a:cs typeface="Segoe UI Semibold"/>
              </a:rPr>
              <a:t>Growth</a:t>
            </a:r>
            <a:r>
              <a:rPr sz="3600" b="1" spc="-6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Mindset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372872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does </a:t>
            </a:r>
            <a:r>
              <a:rPr sz="3600" b="1" spc="-30" dirty="0">
                <a:latin typeface="Segoe UI Semibold"/>
                <a:cs typeface="Segoe UI Semibold"/>
              </a:rPr>
              <a:t>fixed  </a:t>
            </a:r>
            <a:r>
              <a:rPr sz="3600" b="1" spc="-20" dirty="0">
                <a:latin typeface="Segoe UI Semibold"/>
                <a:cs typeface="Segoe UI Semibold"/>
              </a:rPr>
              <a:t>mindset </a:t>
            </a:r>
            <a:r>
              <a:rPr sz="3600" b="1" spc="-15" dirty="0">
                <a:latin typeface="Segoe UI Semibold"/>
                <a:cs typeface="Segoe UI Semibold"/>
              </a:rPr>
              <a:t>look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35" dirty="0">
                <a:latin typeface="Segoe UI Semibold"/>
                <a:cs typeface="Segoe UI Semibold"/>
              </a:rPr>
              <a:t>like?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781290" y="1325613"/>
            <a:ext cx="3383915" cy="513080"/>
          </a:xfrm>
          <a:custGeom>
            <a:avLst/>
            <a:gdLst/>
            <a:ahLst/>
            <a:cxnLst/>
            <a:rect l="l" t="t" r="r" b="b"/>
            <a:pathLst>
              <a:path w="3383915" h="513080">
                <a:moveTo>
                  <a:pt x="0" y="512559"/>
                </a:moveTo>
                <a:lnTo>
                  <a:pt x="3383788" y="512559"/>
                </a:lnTo>
                <a:lnTo>
                  <a:pt x="3383788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7781290" y="2388095"/>
            <a:ext cx="6163310" cy="513080"/>
          </a:xfrm>
          <a:custGeom>
            <a:avLst/>
            <a:gdLst/>
            <a:ahLst/>
            <a:cxnLst/>
            <a:rect l="l" t="t" r="r" b="b"/>
            <a:pathLst>
              <a:path w="6163309" h="513080">
                <a:moveTo>
                  <a:pt x="0" y="512559"/>
                </a:moveTo>
                <a:lnTo>
                  <a:pt x="6163309" y="512559"/>
                </a:lnTo>
                <a:lnTo>
                  <a:pt x="6163309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7781290" y="3383267"/>
            <a:ext cx="5788660" cy="513080"/>
          </a:xfrm>
          <a:custGeom>
            <a:avLst/>
            <a:gdLst/>
            <a:ahLst/>
            <a:cxnLst/>
            <a:rect l="l" t="t" r="r" b="b"/>
            <a:pathLst>
              <a:path w="5788659" h="513079">
                <a:moveTo>
                  <a:pt x="0" y="512559"/>
                </a:moveTo>
                <a:lnTo>
                  <a:pt x="5788406" y="512559"/>
                </a:lnTo>
                <a:lnTo>
                  <a:pt x="5788406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7781290" y="4391126"/>
            <a:ext cx="3978275" cy="513080"/>
          </a:xfrm>
          <a:custGeom>
            <a:avLst/>
            <a:gdLst/>
            <a:ahLst/>
            <a:cxnLst/>
            <a:rect l="l" t="t" r="r" b="b"/>
            <a:pathLst>
              <a:path w="3978275" h="513079">
                <a:moveTo>
                  <a:pt x="0" y="512559"/>
                </a:moveTo>
                <a:lnTo>
                  <a:pt x="3977894" y="512559"/>
                </a:lnTo>
                <a:lnTo>
                  <a:pt x="3977894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7781290" y="5360898"/>
            <a:ext cx="6374130" cy="513080"/>
          </a:xfrm>
          <a:custGeom>
            <a:avLst/>
            <a:gdLst/>
            <a:ahLst/>
            <a:cxnLst/>
            <a:rect l="l" t="t" r="r" b="b"/>
            <a:pathLst>
              <a:path w="6374130" h="513079">
                <a:moveTo>
                  <a:pt x="0" y="512559"/>
                </a:moveTo>
                <a:lnTo>
                  <a:pt x="6373621" y="512559"/>
                </a:lnTo>
                <a:lnTo>
                  <a:pt x="6373621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7781290" y="5927826"/>
            <a:ext cx="5880100" cy="513080"/>
          </a:xfrm>
          <a:custGeom>
            <a:avLst/>
            <a:gdLst/>
            <a:ahLst/>
            <a:cxnLst/>
            <a:rect l="l" t="t" r="r" b="b"/>
            <a:pathLst>
              <a:path w="5880100" h="513079">
                <a:moveTo>
                  <a:pt x="0" y="512559"/>
                </a:moveTo>
                <a:lnTo>
                  <a:pt x="5879846" y="512559"/>
                </a:lnTo>
                <a:lnTo>
                  <a:pt x="5879846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 txBox="1"/>
          <p:nvPr/>
        </p:nvSpPr>
        <p:spPr>
          <a:xfrm>
            <a:off x="7798583" y="1282068"/>
            <a:ext cx="33083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20" dirty="0">
                <a:solidFill>
                  <a:srgbClr val="243A5E"/>
                </a:solidFill>
                <a:latin typeface="Calibri"/>
                <a:cs typeface="Calibri"/>
              </a:rPr>
              <a:t>“I’ll </a:t>
            </a:r>
            <a:r>
              <a:rPr sz="3600" b="1" spc="80" dirty="0">
                <a:solidFill>
                  <a:srgbClr val="243A5E"/>
                </a:solidFill>
                <a:latin typeface="Calibri"/>
                <a:cs typeface="Calibri"/>
              </a:rPr>
              <a:t>never </a:t>
            </a:r>
            <a:r>
              <a:rPr sz="3600" b="1" spc="195" dirty="0">
                <a:solidFill>
                  <a:srgbClr val="243A5E"/>
                </a:solidFill>
                <a:latin typeface="Calibri"/>
                <a:cs typeface="Calibri"/>
              </a:rPr>
              <a:t>get</a:t>
            </a:r>
            <a:r>
              <a:rPr sz="3600" b="1" spc="-204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20" dirty="0">
                <a:solidFill>
                  <a:srgbClr val="243A5E"/>
                </a:solidFill>
                <a:latin typeface="Calibri"/>
                <a:cs typeface="Calibri"/>
              </a:rPr>
              <a:t>it”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47700" y="7742421"/>
            <a:ext cx="24193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39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98583" y="2297967"/>
            <a:ext cx="6296025" cy="4130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65" dirty="0">
                <a:solidFill>
                  <a:srgbClr val="243A5E"/>
                </a:solidFill>
                <a:latin typeface="Calibri"/>
                <a:cs typeface="Calibri"/>
              </a:rPr>
              <a:t>“I’m </a:t>
            </a:r>
            <a:r>
              <a:rPr sz="3600" b="1" spc="135" dirty="0">
                <a:solidFill>
                  <a:srgbClr val="243A5E"/>
                </a:solidFill>
                <a:latin typeface="Calibri"/>
                <a:cs typeface="Calibri"/>
              </a:rPr>
              <a:t>not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 </a:t>
            </a:r>
            <a:r>
              <a:rPr sz="3600" b="1" spc="155" dirty="0">
                <a:solidFill>
                  <a:srgbClr val="243A5E"/>
                </a:solidFill>
                <a:latin typeface="Calibri"/>
                <a:cs typeface="Calibri"/>
              </a:rPr>
              <a:t>technology</a:t>
            </a:r>
            <a:r>
              <a:rPr sz="3600" b="1" spc="-33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90" dirty="0">
                <a:solidFill>
                  <a:srgbClr val="243A5E"/>
                </a:solidFill>
                <a:latin typeface="Calibri"/>
                <a:cs typeface="Calibri"/>
              </a:rPr>
              <a:t>person”</a:t>
            </a:r>
            <a:endParaRPr sz="3600">
              <a:latin typeface="Calibri"/>
              <a:cs typeface="Calibri"/>
            </a:endParaRPr>
          </a:p>
          <a:p>
            <a:pPr marL="12700" marR="594360">
              <a:lnSpc>
                <a:spcPts val="8000"/>
              </a:lnSpc>
              <a:spcBef>
                <a:spcPts val="880"/>
              </a:spcBef>
            </a:pPr>
            <a:r>
              <a:rPr sz="3600" b="1" spc="65" dirty="0">
                <a:solidFill>
                  <a:srgbClr val="243A5E"/>
                </a:solidFill>
                <a:latin typeface="Calibri"/>
                <a:cs typeface="Calibri"/>
              </a:rPr>
              <a:t>“I’m </a:t>
            </a:r>
            <a:r>
              <a:rPr sz="3600" b="1" spc="135" dirty="0">
                <a:solidFill>
                  <a:srgbClr val="243A5E"/>
                </a:solidFill>
                <a:latin typeface="Calibri"/>
                <a:cs typeface="Calibri"/>
              </a:rPr>
              <a:t>not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 </a:t>
            </a:r>
            <a:r>
              <a:rPr sz="3600" b="1" spc="55" dirty="0">
                <a:solidFill>
                  <a:srgbClr val="243A5E"/>
                </a:solidFill>
                <a:latin typeface="Calibri"/>
                <a:cs typeface="Calibri"/>
              </a:rPr>
              <a:t>hardware</a:t>
            </a:r>
            <a:r>
              <a:rPr sz="3600" b="1" spc="-335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90" dirty="0">
                <a:solidFill>
                  <a:srgbClr val="243A5E"/>
                </a:solidFill>
                <a:latin typeface="Calibri"/>
                <a:cs typeface="Calibri"/>
              </a:rPr>
              <a:t>person”  </a:t>
            </a:r>
            <a:r>
              <a:rPr sz="3600" b="1" spc="110" dirty="0">
                <a:solidFill>
                  <a:srgbClr val="243A5E"/>
                </a:solidFill>
                <a:latin typeface="Calibri"/>
                <a:cs typeface="Calibri"/>
              </a:rPr>
              <a:t>“This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is </a:t>
            </a:r>
            <a:r>
              <a:rPr sz="3600" b="1" spc="135" dirty="0">
                <a:solidFill>
                  <a:srgbClr val="243A5E"/>
                </a:solidFill>
                <a:latin typeface="Calibri"/>
                <a:cs typeface="Calibri"/>
              </a:rPr>
              <a:t>not </a:t>
            </a:r>
            <a:r>
              <a:rPr sz="3600" b="1" spc="105" dirty="0">
                <a:solidFill>
                  <a:srgbClr val="243A5E"/>
                </a:solidFill>
                <a:latin typeface="Calibri"/>
                <a:cs typeface="Calibri"/>
              </a:rPr>
              <a:t>for</a:t>
            </a:r>
            <a:r>
              <a:rPr sz="3600" b="1" spc="-34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85" dirty="0">
                <a:solidFill>
                  <a:srgbClr val="243A5E"/>
                </a:solidFill>
                <a:latin typeface="Calibri"/>
                <a:cs typeface="Calibri"/>
              </a:rPr>
              <a:t>me”</a:t>
            </a:r>
            <a:endParaRPr sz="3600">
              <a:latin typeface="Calibri"/>
              <a:cs typeface="Calibri"/>
            </a:endParaRPr>
          </a:p>
          <a:p>
            <a:pPr marL="236220" marR="5080" indent="-224154">
              <a:lnSpc>
                <a:spcPts val="4000"/>
              </a:lnSpc>
              <a:spcBef>
                <a:spcPts val="3195"/>
              </a:spcBef>
            </a:pPr>
            <a:r>
              <a:rPr sz="3600" b="1" spc="75" dirty="0">
                <a:solidFill>
                  <a:srgbClr val="243A5E"/>
                </a:solidFill>
                <a:latin typeface="Calibri"/>
                <a:cs typeface="Calibri"/>
              </a:rPr>
              <a:t>“Unlike me, </a:t>
            </a:r>
            <a:r>
              <a:rPr sz="3600" b="1" spc="145" dirty="0">
                <a:solidFill>
                  <a:srgbClr val="243A5E"/>
                </a:solidFill>
                <a:latin typeface="Calibri"/>
                <a:cs typeface="Calibri"/>
              </a:rPr>
              <a:t>you </a:t>
            </a:r>
            <a:r>
              <a:rPr sz="3600" b="1" spc="20" dirty="0">
                <a:solidFill>
                  <a:srgbClr val="243A5E"/>
                </a:solidFill>
                <a:latin typeface="Calibri"/>
                <a:cs typeface="Calibri"/>
              </a:rPr>
              <a:t>are </a:t>
            </a:r>
            <a:r>
              <a:rPr sz="3600" b="1" spc="40" dirty="0">
                <a:solidFill>
                  <a:srgbClr val="243A5E"/>
                </a:solidFill>
                <a:latin typeface="Calibri"/>
                <a:cs typeface="Calibri"/>
              </a:rPr>
              <a:t>a</a:t>
            </a:r>
            <a:r>
              <a:rPr sz="3600" b="1" spc="-39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00" dirty="0">
                <a:solidFill>
                  <a:srgbClr val="243A5E"/>
                </a:solidFill>
                <a:latin typeface="Calibri"/>
                <a:cs typeface="Calibri"/>
              </a:rPr>
              <a:t>natural—  </a:t>
            </a:r>
            <a:r>
              <a:rPr sz="3600" b="1" spc="145" dirty="0">
                <a:solidFill>
                  <a:srgbClr val="243A5E"/>
                </a:solidFill>
                <a:latin typeface="Calibri"/>
                <a:cs typeface="Calibri"/>
              </a:rPr>
              <a:t>you </a:t>
            </a:r>
            <a:r>
              <a:rPr sz="3600" b="1" spc="30" dirty="0">
                <a:solidFill>
                  <a:srgbClr val="243A5E"/>
                </a:solidFill>
                <a:latin typeface="Calibri"/>
                <a:cs typeface="Calibri"/>
              </a:rPr>
              <a:t>were </a:t>
            </a:r>
            <a:r>
              <a:rPr sz="3600" b="1" spc="150" dirty="0">
                <a:solidFill>
                  <a:srgbClr val="243A5E"/>
                </a:solidFill>
                <a:latin typeface="Calibri"/>
                <a:cs typeface="Calibri"/>
              </a:rPr>
              <a:t>born </a:t>
            </a:r>
            <a:r>
              <a:rPr sz="3600" b="1" spc="110" dirty="0">
                <a:solidFill>
                  <a:srgbClr val="243A5E"/>
                </a:solidFill>
                <a:latin typeface="Calibri"/>
                <a:cs typeface="Calibri"/>
              </a:rPr>
              <a:t>to</a:t>
            </a:r>
            <a:r>
              <a:rPr sz="3600" b="1" spc="-380" dirty="0">
                <a:solidFill>
                  <a:srgbClr val="243A5E"/>
                </a:solidFill>
                <a:latin typeface="Calibri"/>
                <a:cs typeface="Calibri"/>
              </a:rPr>
              <a:t> </a:t>
            </a:r>
            <a:r>
              <a:rPr sz="3600" b="1" spc="130" dirty="0">
                <a:solidFill>
                  <a:srgbClr val="243A5E"/>
                </a:solidFill>
                <a:latin typeface="Calibri"/>
                <a:cs typeface="Calibri"/>
              </a:rPr>
              <a:t>program”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2900" y="0"/>
            <a:ext cx="7317740" cy="8229600"/>
          </a:xfrm>
          <a:custGeom>
            <a:avLst/>
            <a:gdLst/>
            <a:ahLst/>
            <a:cxnLst/>
            <a:rect l="l" t="t" r="r" b="b"/>
            <a:pathLst>
              <a:path w="7317740" h="8229600">
                <a:moveTo>
                  <a:pt x="0" y="8229600"/>
                </a:moveTo>
                <a:lnTo>
                  <a:pt x="7317498" y="8229600"/>
                </a:lnTo>
                <a:lnTo>
                  <a:pt x="7317498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895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Why did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we </a:t>
            </a:r>
            <a:r>
              <a:rPr sz="36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create</a:t>
            </a:r>
            <a:r>
              <a:rPr sz="3600" b="1" spc="-17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this?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058530"/>
            <a:ext cx="5302885" cy="2814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Constructing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learning environment is </a:t>
            </a:r>
            <a:r>
              <a:rPr sz="1800" b="1" dirty="0">
                <a:latin typeface="Segoe UI Semibold"/>
                <a:cs typeface="Segoe UI Semibold"/>
              </a:rPr>
              <a:t>a  </a:t>
            </a:r>
            <a:r>
              <a:rPr sz="1800" b="1" spc="-5" dirty="0">
                <a:latin typeface="Segoe UI Semibold"/>
                <a:cs typeface="Segoe UI Semibold"/>
              </a:rPr>
              <a:t>complicated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challenging task with </a:t>
            </a:r>
            <a:r>
              <a:rPr sz="1800" b="1" dirty="0">
                <a:latin typeface="Segoe UI Semibold"/>
                <a:cs typeface="Segoe UI Semibold"/>
              </a:rPr>
              <a:t>many  moving parts. </a:t>
            </a:r>
            <a:r>
              <a:rPr sz="1800" b="1" spc="-5" dirty="0">
                <a:latin typeface="Segoe UI Semibold"/>
                <a:cs typeface="Segoe UI Semibold"/>
              </a:rPr>
              <a:t>Computer science education </a:t>
            </a:r>
            <a:r>
              <a:rPr sz="1800" b="1" dirty="0">
                <a:latin typeface="Segoe UI Semibold"/>
                <a:cs typeface="Segoe UI Semibold"/>
              </a:rPr>
              <a:t>faces  an </a:t>
            </a:r>
            <a:r>
              <a:rPr sz="1800" b="1" spc="-10" dirty="0">
                <a:latin typeface="Segoe UI Semibold"/>
                <a:cs typeface="Segoe UI Semibold"/>
              </a:rPr>
              <a:t>incredible </a:t>
            </a:r>
            <a:r>
              <a:rPr sz="1800" b="1" spc="-5" dirty="0">
                <a:latin typeface="Segoe UI Semibold"/>
                <a:cs typeface="Segoe UI Semibold"/>
              </a:rPr>
              <a:t>capacity challenge, seeking to  accommodate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10" dirty="0">
                <a:latin typeface="Segoe UI Semibold"/>
                <a:cs typeface="Segoe UI Semibold"/>
              </a:rPr>
              <a:t>increasing </a:t>
            </a:r>
            <a:r>
              <a:rPr sz="1800" b="1" spc="-5" dirty="0">
                <a:latin typeface="Segoe UI Semibold"/>
                <a:cs typeface="Segoe UI Semibold"/>
              </a:rPr>
              <a:t>number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students  despite limited institutional </a:t>
            </a:r>
            <a:r>
              <a:rPr sz="1800" b="1" spc="-10" dirty="0">
                <a:latin typeface="Segoe UI Semibold"/>
                <a:cs typeface="Segoe UI Semibold"/>
              </a:rPr>
              <a:t>resources. </a:t>
            </a:r>
            <a:r>
              <a:rPr sz="1800" b="1" dirty="0">
                <a:latin typeface="Segoe UI Semibold"/>
                <a:cs typeface="Segoe UI Semibold"/>
              </a:rPr>
              <a:t>While </a:t>
            </a:r>
            <a:r>
              <a:rPr sz="1800" b="1" spc="-5" dirty="0">
                <a:latin typeface="Segoe UI Semibold"/>
                <a:cs typeface="Segoe UI Semibold"/>
              </a:rPr>
              <a:t>the  number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CS </a:t>
            </a:r>
            <a:r>
              <a:rPr sz="1800" b="1" dirty="0">
                <a:latin typeface="Segoe UI Semibold"/>
                <a:cs typeface="Segoe UI Semibold"/>
              </a:rPr>
              <a:t>faculty </a:t>
            </a:r>
            <a:r>
              <a:rPr sz="1800" b="1" spc="-5" dirty="0">
                <a:latin typeface="Segoe UI Semibold"/>
                <a:cs typeface="Segoe UI Semibold"/>
              </a:rPr>
              <a:t>is not scaling proportionally  with student </a:t>
            </a:r>
            <a:r>
              <a:rPr sz="1800" b="1" spc="-10" dirty="0">
                <a:latin typeface="Segoe UI Semibold"/>
                <a:cs typeface="Segoe UI Semibold"/>
              </a:rPr>
              <a:t>enrollment </a:t>
            </a:r>
            <a:r>
              <a:rPr sz="1800" b="1" spc="-5" dirty="0">
                <a:latin typeface="Segoe UI Semibold"/>
                <a:cs typeface="Segoe UI Semibold"/>
              </a:rPr>
              <a:t>growth, one potential  </a:t>
            </a:r>
            <a:r>
              <a:rPr sz="1800" b="1" spc="-10" dirty="0">
                <a:latin typeface="Segoe UI Semibold"/>
                <a:cs typeface="Segoe UI Semibold"/>
              </a:rPr>
              <a:t>source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dirty="0">
                <a:latin typeface="Segoe UI Semibold"/>
                <a:cs typeface="Segoe UI Semibold"/>
              </a:rPr>
              <a:t>support </a:t>
            </a:r>
            <a:r>
              <a:rPr sz="1800" b="1" spc="-5" dirty="0">
                <a:latin typeface="Segoe UI Semibold"/>
                <a:cs typeface="Segoe UI Semibold"/>
              </a:rPr>
              <a:t>that is </a:t>
            </a:r>
            <a:r>
              <a:rPr sz="1800" b="1" spc="-10" dirty="0">
                <a:latin typeface="Segoe UI Semibold"/>
                <a:cs typeface="Segoe UI Semibold"/>
              </a:rPr>
              <a:t>growing </a:t>
            </a:r>
            <a:r>
              <a:rPr sz="1800" b="1" spc="-5" dirty="0">
                <a:latin typeface="Segoe UI Semibold"/>
                <a:cs typeface="Segoe UI Semibold"/>
              </a:rPr>
              <a:t>is the </a:t>
            </a:r>
            <a:r>
              <a:rPr sz="1800" b="1" dirty="0">
                <a:latin typeface="Segoe UI Semibold"/>
                <a:cs typeface="Segoe UI Semibold"/>
              </a:rPr>
              <a:t>population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those students </a:t>
            </a:r>
            <a:r>
              <a:rPr sz="1800" b="1" spc="5" dirty="0">
                <a:latin typeface="Segoe UI Semibold"/>
                <a:cs typeface="Segoe UI Semibold"/>
              </a:rPr>
              <a:t>further </a:t>
            </a:r>
            <a:r>
              <a:rPr sz="1800" b="1" spc="-5" dirty="0">
                <a:latin typeface="Segoe UI Semibold"/>
                <a:cs typeface="Segoe UI Semibold"/>
              </a:rPr>
              <a:t>in the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pipeline.</a:t>
            </a:r>
            <a:endParaRPr sz="1800">
              <a:latin typeface="Segoe UI Semibold"/>
              <a:cs typeface="Segoe UI Semibold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7677150" y="1382407"/>
          <a:ext cx="6186802" cy="20151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6659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71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8521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842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4449">
                <a:tc gridSpan="2">
                  <a:txBody>
                    <a:bodyPr/>
                    <a:lstStyle/>
                    <a:p>
                      <a:pPr marL="50800">
                        <a:lnSpc>
                          <a:spcPts val="3545"/>
                        </a:lnSpc>
                      </a:pPr>
                      <a:r>
                        <a:rPr sz="36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One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potential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source</a:t>
                      </a:r>
                      <a:r>
                        <a:rPr sz="3600" b="1" spc="-14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4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of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099">
                <a:tc gridSpan="4">
                  <a:txBody>
                    <a:bodyPr/>
                    <a:lstStyle/>
                    <a:p>
                      <a:pPr marL="50800">
                        <a:lnSpc>
                          <a:spcPts val="3650"/>
                        </a:lnSpc>
                      </a:pPr>
                      <a:r>
                        <a:rPr sz="36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support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that </a:t>
                      </a:r>
                      <a:r>
                        <a:rPr sz="36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is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growing </a:t>
                      </a:r>
                      <a:r>
                        <a:rPr sz="36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is</a:t>
                      </a:r>
                      <a:r>
                        <a:rPr sz="3600" b="1" spc="-18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the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092">
                <a:tc gridSpan="3">
                  <a:txBody>
                    <a:bodyPr/>
                    <a:lstStyle/>
                    <a:p>
                      <a:pPr marL="50800">
                        <a:lnSpc>
                          <a:spcPts val="3610"/>
                        </a:lnSpc>
                      </a:pP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population </a:t>
                      </a:r>
                      <a:r>
                        <a:rPr sz="3600" b="1" spc="-4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of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those</a:t>
                      </a:r>
                      <a:r>
                        <a:rPr sz="3600" b="1" spc="-9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students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4468">
                <a:tc>
                  <a:txBody>
                    <a:bodyPr/>
                    <a:lstStyle/>
                    <a:p>
                      <a:pPr marL="50800">
                        <a:lnSpc>
                          <a:spcPts val="3570"/>
                        </a:lnSpc>
                      </a:pPr>
                      <a:r>
                        <a:rPr sz="36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further </a:t>
                      </a:r>
                      <a:r>
                        <a:rPr sz="36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 </a:t>
                      </a:r>
                      <a:r>
                        <a:rPr sz="3600" b="1" spc="-2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the</a:t>
                      </a:r>
                      <a:r>
                        <a:rPr sz="3600" b="1" spc="-14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pipeline.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solidFill>
                      <a:srgbClr val="243A5E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solidFill>
                      <a:srgbClr val="0078D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369773" y="5986614"/>
            <a:ext cx="652145" cy="652145"/>
          </a:xfrm>
          <a:custGeom>
            <a:avLst/>
            <a:gdLst/>
            <a:ahLst/>
            <a:cxnLst/>
            <a:rect l="l" t="t" r="r" b="b"/>
            <a:pathLst>
              <a:path w="652144" h="652145">
                <a:moveTo>
                  <a:pt x="652132" y="326059"/>
                </a:moveTo>
                <a:lnTo>
                  <a:pt x="648596" y="374244"/>
                </a:lnTo>
                <a:lnTo>
                  <a:pt x="638326" y="420234"/>
                </a:lnTo>
                <a:lnTo>
                  <a:pt x="621826" y="463524"/>
                </a:lnTo>
                <a:lnTo>
                  <a:pt x="599600" y="503610"/>
                </a:lnTo>
                <a:lnTo>
                  <a:pt x="572153" y="539987"/>
                </a:lnTo>
                <a:lnTo>
                  <a:pt x="539989" y="572152"/>
                </a:lnTo>
                <a:lnTo>
                  <a:pt x="503613" y="599600"/>
                </a:lnTo>
                <a:lnTo>
                  <a:pt x="463529" y="621826"/>
                </a:lnTo>
                <a:lnTo>
                  <a:pt x="420241" y="638326"/>
                </a:lnTo>
                <a:lnTo>
                  <a:pt x="374254" y="648596"/>
                </a:lnTo>
                <a:lnTo>
                  <a:pt x="326072" y="652132"/>
                </a:lnTo>
                <a:lnTo>
                  <a:pt x="277887" y="648596"/>
                </a:lnTo>
                <a:lnTo>
                  <a:pt x="231898" y="638326"/>
                </a:lnTo>
                <a:lnTo>
                  <a:pt x="188608" y="621826"/>
                </a:lnTo>
                <a:lnTo>
                  <a:pt x="148522" y="599600"/>
                </a:lnTo>
                <a:lnTo>
                  <a:pt x="112144" y="572152"/>
                </a:lnTo>
                <a:lnTo>
                  <a:pt x="79979" y="539987"/>
                </a:lnTo>
                <a:lnTo>
                  <a:pt x="52532" y="503610"/>
                </a:lnTo>
                <a:lnTo>
                  <a:pt x="30305" y="463524"/>
                </a:lnTo>
                <a:lnTo>
                  <a:pt x="13805" y="420234"/>
                </a:lnTo>
                <a:lnTo>
                  <a:pt x="3535" y="374244"/>
                </a:lnTo>
                <a:lnTo>
                  <a:pt x="0" y="326059"/>
                </a:lnTo>
                <a:lnTo>
                  <a:pt x="3535" y="277878"/>
                </a:lnTo>
                <a:lnTo>
                  <a:pt x="13805" y="231891"/>
                </a:lnTo>
                <a:lnTo>
                  <a:pt x="30305" y="188603"/>
                </a:lnTo>
                <a:lnTo>
                  <a:pt x="52532" y="148518"/>
                </a:lnTo>
                <a:lnTo>
                  <a:pt x="79979" y="112142"/>
                </a:lnTo>
                <a:lnTo>
                  <a:pt x="112144" y="79978"/>
                </a:lnTo>
                <a:lnTo>
                  <a:pt x="148522" y="52531"/>
                </a:lnTo>
                <a:lnTo>
                  <a:pt x="188608" y="30305"/>
                </a:lnTo>
                <a:lnTo>
                  <a:pt x="231898" y="13805"/>
                </a:lnTo>
                <a:lnTo>
                  <a:pt x="277887" y="3535"/>
                </a:lnTo>
                <a:lnTo>
                  <a:pt x="326072" y="0"/>
                </a:lnTo>
                <a:lnTo>
                  <a:pt x="374254" y="3535"/>
                </a:lnTo>
                <a:lnTo>
                  <a:pt x="420241" y="13805"/>
                </a:lnTo>
                <a:lnTo>
                  <a:pt x="463529" y="30305"/>
                </a:lnTo>
                <a:lnTo>
                  <a:pt x="503613" y="52531"/>
                </a:lnTo>
                <a:lnTo>
                  <a:pt x="539989" y="79978"/>
                </a:lnTo>
                <a:lnTo>
                  <a:pt x="572153" y="112142"/>
                </a:lnTo>
                <a:lnTo>
                  <a:pt x="599600" y="148518"/>
                </a:lnTo>
                <a:lnTo>
                  <a:pt x="621826" y="188603"/>
                </a:lnTo>
                <a:lnTo>
                  <a:pt x="638326" y="231891"/>
                </a:lnTo>
                <a:lnTo>
                  <a:pt x="648596" y="277878"/>
                </a:lnTo>
                <a:lnTo>
                  <a:pt x="652132" y="326059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3232789" y="5026647"/>
            <a:ext cx="461645" cy="461645"/>
          </a:xfrm>
          <a:custGeom>
            <a:avLst/>
            <a:gdLst/>
            <a:ahLst/>
            <a:cxnLst/>
            <a:rect l="l" t="t" r="r" b="b"/>
            <a:pathLst>
              <a:path w="461644" h="461645">
                <a:moveTo>
                  <a:pt x="461136" y="230555"/>
                </a:moveTo>
                <a:lnTo>
                  <a:pt x="456452" y="277024"/>
                </a:lnTo>
                <a:lnTo>
                  <a:pt x="443018" y="320304"/>
                </a:lnTo>
                <a:lnTo>
                  <a:pt x="421760" y="359470"/>
                </a:lnTo>
                <a:lnTo>
                  <a:pt x="393606" y="393593"/>
                </a:lnTo>
                <a:lnTo>
                  <a:pt x="359483" y="421747"/>
                </a:lnTo>
                <a:lnTo>
                  <a:pt x="320317" y="443005"/>
                </a:lnTo>
                <a:lnTo>
                  <a:pt x="277037" y="456440"/>
                </a:lnTo>
                <a:lnTo>
                  <a:pt x="230568" y="461124"/>
                </a:lnTo>
                <a:lnTo>
                  <a:pt x="184099" y="456440"/>
                </a:lnTo>
                <a:lnTo>
                  <a:pt x="140819" y="443005"/>
                </a:lnTo>
                <a:lnTo>
                  <a:pt x="101653" y="421747"/>
                </a:lnTo>
                <a:lnTo>
                  <a:pt x="67530" y="393593"/>
                </a:lnTo>
                <a:lnTo>
                  <a:pt x="39376" y="359470"/>
                </a:lnTo>
                <a:lnTo>
                  <a:pt x="18118" y="320304"/>
                </a:lnTo>
                <a:lnTo>
                  <a:pt x="4684" y="277024"/>
                </a:lnTo>
                <a:lnTo>
                  <a:pt x="0" y="230555"/>
                </a:lnTo>
                <a:lnTo>
                  <a:pt x="4684" y="184091"/>
                </a:lnTo>
                <a:lnTo>
                  <a:pt x="18118" y="140814"/>
                </a:lnTo>
                <a:lnTo>
                  <a:pt x="39376" y="101650"/>
                </a:lnTo>
                <a:lnTo>
                  <a:pt x="67530" y="67529"/>
                </a:lnTo>
                <a:lnTo>
                  <a:pt x="101653" y="39375"/>
                </a:lnTo>
                <a:lnTo>
                  <a:pt x="140819" y="18118"/>
                </a:lnTo>
                <a:lnTo>
                  <a:pt x="184099" y="4684"/>
                </a:lnTo>
                <a:lnTo>
                  <a:pt x="230568" y="0"/>
                </a:lnTo>
                <a:lnTo>
                  <a:pt x="277037" y="4684"/>
                </a:lnTo>
                <a:lnTo>
                  <a:pt x="320317" y="18118"/>
                </a:lnTo>
                <a:lnTo>
                  <a:pt x="359483" y="39375"/>
                </a:lnTo>
                <a:lnTo>
                  <a:pt x="393606" y="67529"/>
                </a:lnTo>
                <a:lnTo>
                  <a:pt x="421760" y="101650"/>
                </a:lnTo>
                <a:lnTo>
                  <a:pt x="443018" y="140814"/>
                </a:lnTo>
                <a:lnTo>
                  <a:pt x="456452" y="184091"/>
                </a:lnTo>
                <a:lnTo>
                  <a:pt x="461136" y="230555"/>
                </a:lnTo>
                <a:close/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1478525" y="5819101"/>
            <a:ext cx="461645" cy="461645"/>
          </a:xfrm>
          <a:custGeom>
            <a:avLst/>
            <a:gdLst/>
            <a:ahLst/>
            <a:cxnLst/>
            <a:rect l="l" t="t" r="r" b="b"/>
            <a:pathLst>
              <a:path w="461645" h="461645">
                <a:moveTo>
                  <a:pt x="461124" y="230568"/>
                </a:moveTo>
                <a:lnTo>
                  <a:pt x="456440" y="277032"/>
                </a:lnTo>
                <a:lnTo>
                  <a:pt x="443005" y="320310"/>
                </a:lnTo>
                <a:lnTo>
                  <a:pt x="421747" y="359473"/>
                </a:lnTo>
                <a:lnTo>
                  <a:pt x="393593" y="393595"/>
                </a:lnTo>
                <a:lnTo>
                  <a:pt x="359470" y="421748"/>
                </a:lnTo>
                <a:lnTo>
                  <a:pt x="320304" y="443005"/>
                </a:lnTo>
                <a:lnTo>
                  <a:pt x="277024" y="456440"/>
                </a:lnTo>
                <a:lnTo>
                  <a:pt x="230555" y="461124"/>
                </a:lnTo>
                <a:lnTo>
                  <a:pt x="184091" y="456440"/>
                </a:lnTo>
                <a:lnTo>
                  <a:pt x="140814" y="443005"/>
                </a:lnTo>
                <a:lnTo>
                  <a:pt x="101650" y="421748"/>
                </a:lnTo>
                <a:lnTo>
                  <a:pt x="67529" y="393595"/>
                </a:lnTo>
                <a:lnTo>
                  <a:pt x="39375" y="359473"/>
                </a:lnTo>
                <a:lnTo>
                  <a:pt x="18118" y="320310"/>
                </a:lnTo>
                <a:lnTo>
                  <a:pt x="4684" y="277032"/>
                </a:lnTo>
                <a:lnTo>
                  <a:pt x="0" y="230568"/>
                </a:lnTo>
                <a:lnTo>
                  <a:pt x="4684" y="184099"/>
                </a:lnTo>
                <a:lnTo>
                  <a:pt x="18118" y="140819"/>
                </a:lnTo>
                <a:lnTo>
                  <a:pt x="39375" y="101653"/>
                </a:lnTo>
                <a:lnTo>
                  <a:pt x="67529" y="67530"/>
                </a:lnTo>
                <a:lnTo>
                  <a:pt x="101650" y="39376"/>
                </a:lnTo>
                <a:lnTo>
                  <a:pt x="140814" y="18118"/>
                </a:lnTo>
                <a:lnTo>
                  <a:pt x="184091" y="4684"/>
                </a:lnTo>
                <a:lnTo>
                  <a:pt x="230555" y="0"/>
                </a:lnTo>
                <a:lnTo>
                  <a:pt x="277024" y="4684"/>
                </a:lnTo>
                <a:lnTo>
                  <a:pt x="320304" y="18118"/>
                </a:lnTo>
                <a:lnTo>
                  <a:pt x="359470" y="39376"/>
                </a:lnTo>
                <a:lnTo>
                  <a:pt x="393593" y="67530"/>
                </a:lnTo>
                <a:lnTo>
                  <a:pt x="421747" y="101653"/>
                </a:lnTo>
                <a:lnTo>
                  <a:pt x="443005" y="140819"/>
                </a:lnTo>
                <a:lnTo>
                  <a:pt x="456440" y="184099"/>
                </a:lnTo>
                <a:lnTo>
                  <a:pt x="461124" y="23056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036550" y="7116064"/>
            <a:ext cx="461645" cy="461645"/>
          </a:xfrm>
          <a:custGeom>
            <a:avLst/>
            <a:gdLst/>
            <a:ahLst/>
            <a:cxnLst/>
            <a:rect l="l" t="t" r="r" b="b"/>
            <a:pathLst>
              <a:path w="461645" h="461645">
                <a:moveTo>
                  <a:pt x="461124" y="230568"/>
                </a:moveTo>
                <a:lnTo>
                  <a:pt x="456440" y="277032"/>
                </a:lnTo>
                <a:lnTo>
                  <a:pt x="443005" y="320310"/>
                </a:lnTo>
                <a:lnTo>
                  <a:pt x="421747" y="359473"/>
                </a:lnTo>
                <a:lnTo>
                  <a:pt x="393593" y="393595"/>
                </a:lnTo>
                <a:lnTo>
                  <a:pt x="359470" y="421748"/>
                </a:lnTo>
                <a:lnTo>
                  <a:pt x="320304" y="443005"/>
                </a:lnTo>
                <a:lnTo>
                  <a:pt x="277024" y="456440"/>
                </a:lnTo>
                <a:lnTo>
                  <a:pt x="230555" y="461124"/>
                </a:lnTo>
                <a:lnTo>
                  <a:pt x="184091" y="456440"/>
                </a:lnTo>
                <a:lnTo>
                  <a:pt x="140814" y="443005"/>
                </a:lnTo>
                <a:lnTo>
                  <a:pt x="101650" y="421748"/>
                </a:lnTo>
                <a:lnTo>
                  <a:pt x="67529" y="393595"/>
                </a:lnTo>
                <a:lnTo>
                  <a:pt x="39375" y="359473"/>
                </a:lnTo>
                <a:lnTo>
                  <a:pt x="18118" y="320310"/>
                </a:lnTo>
                <a:lnTo>
                  <a:pt x="4684" y="277032"/>
                </a:lnTo>
                <a:lnTo>
                  <a:pt x="0" y="230568"/>
                </a:lnTo>
                <a:lnTo>
                  <a:pt x="4684" y="184099"/>
                </a:lnTo>
                <a:lnTo>
                  <a:pt x="18118" y="140819"/>
                </a:lnTo>
                <a:lnTo>
                  <a:pt x="39375" y="101653"/>
                </a:lnTo>
                <a:lnTo>
                  <a:pt x="67529" y="67530"/>
                </a:lnTo>
                <a:lnTo>
                  <a:pt x="101650" y="39376"/>
                </a:lnTo>
                <a:lnTo>
                  <a:pt x="140814" y="18118"/>
                </a:lnTo>
                <a:lnTo>
                  <a:pt x="184091" y="4684"/>
                </a:lnTo>
                <a:lnTo>
                  <a:pt x="230555" y="0"/>
                </a:lnTo>
                <a:lnTo>
                  <a:pt x="277024" y="4684"/>
                </a:lnTo>
                <a:lnTo>
                  <a:pt x="320304" y="18118"/>
                </a:lnTo>
                <a:lnTo>
                  <a:pt x="359470" y="39376"/>
                </a:lnTo>
                <a:lnTo>
                  <a:pt x="393593" y="67530"/>
                </a:lnTo>
                <a:lnTo>
                  <a:pt x="421747" y="101653"/>
                </a:lnTo>
                <a:lnTo>
                  <a:pt x="443005" y="140819"/>
                </a:lnTo>
                <a:lnTo>
                  <a:pt x="456440" y="184099"/>
                </a:lnTo>
                <a:lnTo>
                  <a:pt x="461124" y="23056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3339202" y="6766762"/>
            <a:ext cx="461645" cy="461645"/>
          </a:xfrm>
          <a:custGeom>
            <a:avLst/>
            <a:gdLst/>
            <a:ahLst/>
            <a:cxnLst/>
            <a:rect l="l" t="t" r="r" b="b"/>
            <a:pathLst>
              <a:path w="461644" h="461645">
                <a:moveTo>
                  <a:pt x="461124" y="230568"/>
                </a:moveTo>
                <a:lnTo>
                  <a:pt x="456440" y="277032"/>
                </a:lnTo>
                <a:lnTo>
                  <a:pt x="443005" y="320310"/>
                </a:lnTo>
                <a:lnTo>
                  <a:pt x="421748" y="359473"/>
                </a:lnTo>
                <a:lnTo>
                  <a:pt x="393595" y="393595"/>
                </a:lnTo>
                <a:lnTo>
                  <a:pt x="359473" y="421748"/>
                </a:lnTo>
                <a:lnTo>
                  <a:pt x="320310" y="443005"/>
                </a:lnTo>
                <a:lnTo>
                  <a:pt x="277032" y="456440"/>
                </a:lnTo>
                <a:lnTo>
                  <a:pt x="230568" y="461124"/>
                </a:lnTo>
                <a:lnTo>
                  <a:pt x="184099" y="456440"/>
                </a:lnTo>
                <a:lnTo>
                  <a:pt x="140819" y="443005"/>
                </a:lnTo>
                <a:lnTo>
                  <a:pt x="101653" y="421748"/>
                </a:lnTo>
                <a:lnTo>
                  <a:pt x="67530" y="393595"/>
                </a:lnTo>
                <a:lnTo>
                  <a:pt x="39376" y="359473"/>
                </a:lnTo>
                <a:lnTo>
                  <a:pt x="18118" y="320310"/>
                </a:lnTo>
                <a:lnTo>
                  <a:pt x="4684" y="277032"/>
                </a:lnTo>
                <a:lnTo>
                  <a:pt x="0" y="230568"/>
                </a:lnTo>
                <a:lnTo>
                  <a:pt x="4684" y="184099"/>
                </a:lnTo>
                <a:lnTo>
                  <a:pt x="18118" y="140819"/>
                </a:lnTo>
                <a:lnTo>
                  <a:pt x="39376" y="101653"/>
                </a:lnTo>
                <a:lnTo>
                  <a:pt x="67530" y="67530"/>
                </a:lnTo>
                <a:lnTo>
                  <a:pt x="101653" y="39376"/>
                </a:lnTo>
                <a:lnTo>
                  <a:pt x="140819" y="18118"/>
                </a:lnTo>
                <a:lnTo>
                  <a:pt x="184099" y="4684"/>
                </a:lnTo>
                <a:lnTo>
                  <a:pt x="230568" y="0"/>
                </a:lnTo>
                <a:lnTo>
                  <a:pt x="277032" y="4684"/>
                </a:lnTo>
                <a:lnTo>
                  <a:pt x="320310" y="18118"/>
                </a:lnTo>
                <a:lnTo>
                  <a:pt x="359473" y="39376"/>
                </a:lnTo>
                <a:lnTo>
                  <a:pt x="393595" y="67530"/>
                </a:lnTo>
                <a:lnTo>
                  <a:pt x="421748" y="101653"/>
                </a:lnTo>
                <a:lnTo>
                  <a:pt x="443005" y="140819"/>
                </a:lnTo>
                <a:lnTo>
                  <a:pt x="456440" y="184099"/>
                </a:lnTo>
                <a:lnTo>
                  <a:pt x="461124" y="23056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888504" y="5434088"/>
            <a:ext cx="427355" cy="615950"/>
          </a:xfrm>
          <a:custGeom>
            <a:avLst/>
            <a:gdLst/>
            <a:ahLst/>
            <a:cxnLst/>
            <a:rect l="l" t="t" r="r" b="b"/>
            <a:pathLst>
              <a:path w="427355" h="615950">
                <a:moveTo>
                  <a:pt x="0" y="615581"/>
                </a:moveTo>
                <a:lnTo>
                  <a:pt x="427012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1939649" y="6124028"/>
            <a:ext cx="430530" cy="94615"/>
          </a:xfrm>
          <a:custGeom>
            <a:avLst/>
            <a:gdLst/>
            <a:ahLst/>
            <a:cxnLst/>
            <a:rect l="l" t="t" r="r" b="b"/>
            <a:pathLst>
              <a:path w="430529" h="94614">
                <a:moveTo>
                  <a:pt x="430123" y="94322"/>
                </a:moveTo>
                <a:lnTo>
                  <a:pt x="0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2369773" y="6612001"/>
            <a:ext cx="196850" cy="504190"/>
          </a:xfrm>
          <a:custGeom>
            <a:avLst/>
            <a:gdLst/>
            <a:ahLst/>
            <a:cxnLst/>
            <a:rect l="l" t="t" r="r" b="b"/>
            <a:pathLst>
              <a:path w="196850" h="504190">
                <a:moveTo>
                  <a:pt x="196697" y="0"/>
                </a:moveTo>
                <a:lnTo>
                  <a:pt x="0" y="504063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951852" y="6514477"/>
            <a:ext cx="429895" cy="349885"/>
          </a:xfrm>
          <a:custGeom>
            <a:avLst/>
            <a:gdLst/>
            <a:ahLst/>
            <a:cxnLst/>
            <a:rect l="l" t="t" r="r" b="b"/>
            <a:pathLst>
              <a:path w="429894" h="349884">
                <a:moveTo>
                  <a:pt x="0" y="0"/>
                </a:moveTo>
                <a:lnTo>
                  <a:pt x="429844" y="349554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 txBox="1"/>
          <p:nvPr/>
        </p:nvSpPr>
        <p:spPr>
          <a:xfrm>
            <a:off x="647700" y="7742421"/>
            <a:ext cx="16446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383159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does</a:t>
            </a:r>
            <a:r>
              <a:rPr sz="3600" b="1" spc="-16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growth  </a:t>
            </a:r>
            <a:r>
              <a:rPr sz="3600" b="1" spc="-20" dirty="0">
                <a:latin typeface="Segoe UI Semibold"/>
                <a:cs typeface="Segoe UI Semibold"/>
              </a:rPr>
              <a:t>mindset </a:t>
            </a:r>
            <a:r>
              <a:rPr sz="3600" b="1" spc="-15" dirty="0">
                <a:latin typeface="Segoe UI Semibold"/>
                <a:cs typeface="Segoe UI Semibold"/>
              </a:rPr>
              <a:t>look</a:t>
            </a:r>
            <a:r>
              <a:rPr sz="3600" b="1" spc="-110" dirty="0">
                <a:latin typeface="Segoe UI Semibold"/>
                <a:cs typeface="Segoe UI Semibold"/>
              </a:rPr>
              <a:t> </a:t>
            </a:r>
            <a:r>
              <a:rPr sz="3600" b="1" spc="-35" dirty="0">
                <a:latin typeface="Segoe UI Semibold"/>
                <a:cs typeface="Segoe UI Semibold"/>
              </a:rPr>
              <a:t>like?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7710423" y="1151889"/>
            <a:ext cx="5285740" cy="513080"/>
          </a:xfrm>
          <a:custGeom>
            <a:avLst/>
            <a:gdLst/>
            <a:ahLst/>
            <a:cxnLst/>
            <a:rect l="l" t="t" r="r" b="b"/>
            <a:pathLst>
              <a:path w="5285740" h="513080">
                <a:moveTo>
                  <a:pt x="0" y="512559"/>
                </a:moveTo>
                <a:lnTo>
                  <a:pt x="5285232" y="512559"/>
                </a:lnTo>
                <a:lnTo>
                  <a:pt x="5285232" y="0"/>
                </a:lnTo>
                <a:lnTo>
                  <a:pt x="0" y="0"/>
                </a:lnTo>
                <a:lnTo>
                  <a:pt x="0" y="512559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7714712" y="1062612"/>
            <a:ext cx="523430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45" dirty="0">
                <a:latin typeface="Calibri"/>
                <a:cs typeface="Calibri"/>
              </a:rPr>
              <a:t>“If </a:t>
            </a:r>
            <a:r>
              <a:rPr sz="3600" b="1" spc="95" dirty="0">
                <a:latin typeface="Calibri"/>
                <a:cs typeface="Calibri"/>
              </a:rPr>
              <a:t>I </a:t>
            </a:r>
            <a:r>
              <a:rPr sz="3600" b="1" spc="110" dirty="0">
                <a:latin typeface="Calibri"/>
                <a:cs typeface="Calibri"/>
              </a:rPr>
              <a:t>keep </a:t>
            </a:r>
            <a:r>
              <a:rPr sz="3600" b="1" spc="45" dirty="0">
                <a:latin typeface="Calibri"/>
                <a:cs typeface="Calibri"/>
              </a:rPr>
              <a:t>at </a:t>
            </a:r>
            <a:r>
              <a:rPr sz="3600" b="1" spc="5" dirty="0">
                <a:latin typeface="Calibri"/>
                <a:cs typeface="Calibri"/>
              </a:rPr>
              <a:t>it, </a:t>
            </a:r>
            <a:r>
              <a:rPr sz="3600" b="1" spc="95" dirty="0">
                <a:latin typeface="Calibri"/>
                <a:cs typeface="Calibri"/>
              </a:rPr>
              <a:t>I </a:t>
            </a:r>
            <a:r>
              <a:rPr sz="3600" b="1" spc="50" dirty="0">
                <a:latin typeface="Calibri"/>
                <a:cs typeface="Calibri"/>
              </a:rPr>
              <a:t>will </a:t>
            </a:r>
            <a:r>
              <a:rPr sz="3600" b="1" spc="195" dirty="0">
                <a:latin typeface="Calibri"/>
                <a:cs typeface="Calibri"/>
              </a:rPr>
              <a:t>get</a:t>
            </a:r>
            <a:r>
              <a:rPr sz="3600" b="1" spc="-575" dirty="0">
                <a:latin typeface="Calibri"/>
                <a:cs typeface="Calibri"/>
              </a:rPr>
              <a:t> </a:t>
            </a:r>
            <a:r>
              <a:rPr sz="3600" b="1" spc="20" dirty="0">
                <a:latin typeface="Calibri"/>
                <a:cs typeface="Calibri"/>
              </a:rPr>
              <a:t>it”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647700" y="7742421"/>
            <a:ext cx="24193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710423" y="2086876"/>
            <a:ext cx="5749925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4445" rIns="0" bIns="0" rtlCol="0">
            <a:spAutoFit/>
          </a:bodyPr>
          <a:lstStyle/>
          <a:p>
            <a:pPr marL="16510">
              <a:lnSpc>
                <a:spcPts val="4000"/>
              </a:lnSpc>
              <a:spcBef>
                <a:spcPts val="35"/>
              </a:spcBef>
            </a:pPr>
            <a:r>
              <a:rPr sz="3600" b="1" spc="65" dirty="0">
                <a:latin typeface="Calibri"/>
                <a:cs typeface="Calibri"/>
              </a:rPr>
              <a:t>“I’m </a:t>
            </a:r>
            <a:r>
              <a:rPr sz="3600" b="1" spc="90" dirty="0">
                <a:latin typeface="Calibri"/>
                <a:cs typeface="Calibri"/>
              </a:rPr>
              <a:t>new </a:t>
            </a:r>
            <a:r>
              <a:rPr sz="3600" b="1" spc="110" dirty="0">
                <a:latin typeface="Calibri"/>
                <a:cs typeface="Calibri"/>
              </a:rPr>
              <a:t>to </a:t>
            </a:r>
            <a:r>
              <a:rPr sz="3600" b="1" spc="105" dirty="0">
                <a:latin typeface="Calibri"/>
                <a:cs typeface="Calibri"/>
              </a:rPr>
              <a:t>technology,</a:t>
            </a:r>
            <a:r>
              <a:rPr sz="3600" b="1" spc="-340" dirty="0">
                <a:latin typeface="Calibri"/>
                <a:cs typeface="Calibri"/>
              </a:rPr>
              <a:t> </a:t>
            </a:r>
            <a:r>
              <a:rPr sz="3600" b="1" spc="130" dirty="0">
                <a:latin typeface="Calibri"/>
                <a:cs typeface="Calibri"/>
              </a:rPr>
              <a:t>and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710423" y="2651772"/>
            <a:ext cx="5895975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00025">
              <a:lnSpc>
                <a:spcPts val="3904"/>
              </a:lnSpc>
            </a:pPr>
            <a:r>
              <a:rPr sz="3600" b="1" spc="100" dirty="0">
                <a:latin typeface="Calibri"/>
                <a:cs typeface="Calibri"/>
              </a:rPr>
              <a:t>I’m </a:t>
            </a:r>
            <a:r>
              <a:rPr sz="3600" b="1" spc="175" dirty="0">
                <a:latin typeface="Calibri"/>
                <a:cs typeface="Calibri"/>
              </a:rPr>
              <a:t>on </a:t>
            </a:r>
            <a:r>
              <a:rPr sz="3600" b="1" spc="190" dirty="0">
                <a:latin typeface="Calibri"/>
                <a:cs typeface="Calibri"/>
              </a:rPr>
              <a:t>my</a:t>
            </a:r>
            <a:r>
              <a:rPr sz="3600" b="1" spc="-535" dirty="0">
                <a:latin typeface="Calibri"/>
                <a:cs typeface="Calibri"/>
              </a:rPr>
              <a:t> </a:t>
            </a:r>
            <a:r>
              <a:rPr sz="3600" b="1" spc="60" dirty="0">
                <a:latin typeface="Calibri"/>
                <a:cs typeface="Calibri"/>
              </a:rPr>
              <a:t>way </a:t>
            </a:r>
            <a:r>
              <a:rPr sz="3600" b="1" spc="110" dirty="0">
                <a:latin typeface="Calibri"/>
                <a:cs typeface="Calibri"/>
              </a:rPr>
              <a:t>to </a:t>
            </a:r>
            <a:r>
              <a:rPr sz="3600" b="1" spc="190" dirty="0">
                <a:latin typeface="Calibri"/>
                <a:cs typeface="Calibri"/>
              </a:rPr>
              <a:t>becoming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710423" y="3216630"/>
            <a:ext cx="3171190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181610">
              <a:lnSpc>
                <a:spcPts val="3460"/>
              </a:lnSpc>
            </a:pPr>
            <a:r>
              <a:rPr sz="3600" b="1" spc="40" dirty="0">
                <a:latin typeface="Calibri"/>
                <a:cs typeface="Calibri"/>
              </a:rPr>
              <a:t>a </a:t>
            </a:r>
            <a:r>
              <a:rPr sz="3600" b="1" spc="100" dirty="0">
                <a:latin typeface="Calibri"/>
                <a:cs typeface="Calibri"/>
              </a:rPr>
              <a:t>tech</a:t>
            </a:r>
            <a:r>
              <a:rPr sz="3600" b="1" spc="-114" dirty="0">
                <a:latin typeface="Calibri"/>
                <a:cs typeface="Calibri"/>
              </a:rPr>
              <a:t> </a:t>
            </a:r>
            <a:r>
              <a:rPr sz="3600" b="1" spc="90" dirty="0">
                <a:latin typeface="Calibri"/>
                <a:cs typeface="Calibri"/>
              </a:rPr>
              <a:t>person”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710423" y="4127500"/>
            <a:ext cx="4890135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16510">
              <a:lnSpc>
                <a:spcPts val="4035"/>
              </a:lnSpc>
            </a:pPr>
            <a:r>
              <a:rPr sz="3600" b="1" spc="20" dirty="0">
                <a:latin typeface="Calibri"/>
                <a:cs typeface="Calibri"/>
              </a:rPr>
              <a:t>“I </a:t>
            </a:r>
            <a:r>
              <a:rPr sz="3600" b="1" spc="70" dirty="0">
                <a:latin typeface="Calibri"/>
                <a:cs typeface="Calibri"/>
              </a:rPr>
              <a:t>haven’t </a:t>
            </a:r>
            <a:r>
              <a:rPr sz="3600" b="1" spc="100" dirty="0">
                <a:latin typeface="Calibri"/>
                <a:cs typeface="Calibri"/>
              </a:rPr>
              <a:t>worked</a:t>
            </a:r>
            <a:r>
              <a:rPr sz="3600" b="1" spc="-180" dirty="0">
                <a:latin typeface="Calibri"/>
                <a:cs typeface="Calibri"/>
              </a:rPr>
              <a:t> </a:t>
            </a:r>
            <a:r>
              <a:rPr sz="3600" b="1" spc="180" dirty="0">
                <a:latin typeface="Calibri"/>
                <a:cs typeface="Calibri"/>
              </a:rPr>
              <a:t>much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710423" y="4692408"/>
            <a:ext cx="6097270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191135">
              <a:lnSpc>
                <a:spcPts val="3835"/>
              </a:lnSpc>
            </a:pPr>
            <a:r>
              <a:rPr sz="3600" b="1" spc="75" dirty="0">
                <a:latin typeface="Calibri"/>
                <a:cs typeface="Calibri"/>
              </a:rPr>
              <a:t>with </a:t>
            </a:r>
            <a:r>
              <a:rPr sz="3600" b="1" spc="35" dirty="0">
                <a:latin typeface="Calibri"/>
                <a:cs typeface="Calibri"/>
              </a:rPr>
              <a:t>hardware, </a:t>
            </a:r>
            <a:r>
              <a:rPr sz="3600" b="1" spc="150" dirty="0">
                <a:latin typeface="Calibri"/>
                <a:cs typeface="Calibri"/>
              </a:rPr>
              <a:t>but </a:t>
            </a:r>
            <a:r>
              <a:rPr sz="3600" b="1" spc="100" dirty="0">
                <a:latin typeface="Calibri"/>
                <a:cs typeface="Calibri"/>
              </a:rPr>
              <a:t>I’m</a:t>
            </a:r>
            <a:r>
              <a:rPr sz="3600" b="1" spc="-325" dirty="0">
                <a:latin typeface="Calibri"/>
                <a:cs typeface="Calibri"/>
              </a:rPr>
              <a:t> </a:t>
            </a:r>
            <a:r>
              <a:rPr sz="3600" b="1" spc="125" dirty="0">
                <a:latin typeface="Calibri"/>
                <a:cs typeface="Calibri"/>
              </a:rPr>
              <a:t>eager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710423" y="5257253"/>
            <a:ext cx="2019300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00025">
              <a:lnSpc>
                <a:spcPts val="3390"/>
              </a:lnSpc>
            </a:pPr>
            <a:r>
              <a:rPr sz="3600" b="1" spc="110" dirty="0">
                <a:latin typeface="Calibri"/>
                <a:cs typeface="Calibri"/>
              </a:rPr>
              <a:t>to</a:t>
            </a:r>
            <a:r>
              <a:rPr sz="3600" b="1" spc="-65" dirty="0">
                <a:latin typeface="Calibri"/>
                <a:cs typeface="Calibri"/>
              </a:rPr>
              <a:t> </a:t>
            </a:r>
            <a:r>
              <a:rPr sz="3600" b="1" spc="45" dirty="0">
                <a:latin typeface="Calibri"/>
                <a:cs typeface="Calibri"/>
              </a:rPr>
              <a:t>learn”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710423" y="6140703"/>
            <a:ext cx="6097270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13970" rIns="0" bIns="0" rtlCol="0">
            <a:spAutoFit/>
          </a:bodyPr>
          <a:lstStyle/>
          <a:p>
            <a:pPr marL="16510">
              <a:lnSpc>
                <a:spcPts val="3925"/>
              </a:lnSpc>
              <a:spcBef>
                <a:spcPts val="110"/>
              </a:spcBef>
            </a:pPr>
            <a:r>
              <a:rPr sz="3600" b="1" spc="110" dirty="0">
                <a:latin typeface="Calibri"/>
                <a:cs typeface="Calibri"/>
              </a:rPr>
              <a:t>“This </a:t>
            </a:r>
            <a:r>
              <a:rPr sz="3600" b="1" spc="40" dirty="0">
                <a:latin typeface="Calibri"/>
                <a:cs typeface="Calibri"/>
              </a:rPr>
              <a:t>is </a:t>
            </a:r>
            <a:r>
              <a:rPr sz="3600" b="1" spc="90" dirty="0">
                <a:latin typeface="Calibri"/>
                <a:cs typeface="Calibri"/>
              </a:rPr>
              <a:t>unfamiliar </a:t>
            </a:r>
            <a:r>
              <a:rPr sz="3600" b="1" spc="105" dirty="0">
                <a:latin typeface="Calibri"/>
                <a:cs typeface="Calibri"/>
              </a:rPr>
              <a:t>for </a:t>
            </a:r>
            <a:r>
              <a:rPr sz="3600" b="1" spc="75" dirty="0">
                <a:latin typeface="Calibri"/>
                <a:cs typeface="Calibri"/>
              </a:rPr>
              <a:t>me,</a:t>
            </a:r>
            <a:r>
              <a:rPr sz="3600" b="1" spc="-459" dirty="0">
                <a:latin typeface="Calibri"/>
                <a:cs typeface="Calibri"/>
              </a:rPr>
              <a:t> </a:t>
            </a:r>
            <a:r>
              <a:rPr sz="3600" b="1" spc="130" dirty="0">
                <a:latin typeface="Calibri"/>
                <a:cs typeface="Calibri"/>
              </a:rPr>
              <a:t>and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710423" y="6705600"/>
            <a:ext cx="5749925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36854">
              <a:lnSpc>
                <a:spcPts val="3985"/>
              </a:lnSpc>
            </a:pPr>
            <a:r>
              <a:rPr sz="3600" b="1" spc="95" dirty="0">
                <a:latin typeface="Calibri"/>
                <a:cs typeface="Calibri"/>
              </a:rPr>
              <a:t>I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145" dirty="0">
                <a:latin typeface="Calibri"/>
                <a:cs typeface="Calibri"/>
              </a:rPr>
              <a:t>am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135" dirty="0">
                <a:latin typeface="Calibri"/>
                <a:cs typeface="Calibri"/>
              </a:rPr>
              <a:t>not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75" dirty="0">
                <a:latin typeface="Calibri"/>
                <a:cs typeface="Calibri"/>
              </a:rPr>
              <a:t>yet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50" dirty="0">
                <a:latin typeface="Calibri"/>
                <a:cs typeface="Calibri"/>
              </a:rPr>
              <a:t>sure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125" dirty="0">
                <a:latin typeface="Calibri"/>
                <a:cs typeface="Calibri"/>
              </a:rPr>
              <a:t>how</a:t>
            </a:r>
            <a:r>
              <a:rPr sz="3600" b="1" spc="-10" dirty="0">
                <a:latin typeface="Calibri"/>
                <a:cs typeface="Calibri"/>
              </a:rPr>
              <a:t> </a:t>
            </a:r>
            <a:r>
              <a:rPr sz="3600" b="1" spc="95" dirty="0">
                <a:latin typeface="Calibri"/>
                <a:cs typeface="Calibri"/>
              </a:rPr>
              <a:t>I</a:t>
            </a:r>
            <a:r>
              <a:rPr sz="3600" b="1" spc="-15" dirty="0">
                <a:latin typeface="Calibri"/>
                <a:cs typeface="Calibri"/>
              </a:rPr>
              <a:t> </a:t>
            </a:r>
            <a:r>
              <a:rPr sz="3600" b="1" spc="65" dirty="0">
                <a:latin typeface="Calibri"/>
                <a:cs typeface="Calibri"/>
              </a:rPr>
              <a:t>feel</a:t>
            </a:r>
            <a:endParaRPr sz="3600">
              <a:latin typeface="Calibri"/>
              <a:cs typeface="Calibri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710423" y="7270508"/>
            <a:ext cx="2019300" cy="51308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00025">
              <a:lnSpc>
                <a:spcPts val="3535"/>
              </a:lnSpc>
            </a:pPr>
            <a:r>
              <a:rPr sz="3600" b="1" spc="130" dirty="0">
                <a:latin typeface="Calibri"/>
                <a:cs typeface="Calibri"/>
              </a:rPr>
              <a:t>about</a:t>
            </a:r>
            <a:r>
              <a:rPr sz="3600" b="1" spc="-80" dirty="0">
                <a:latin typeface="Calibri"/>
                <a:cs typeface="Calibri"/>
              </a:rPr>
              <a:t> </a:t>
            </a:r>
            <a:r>
              <a:rPr sz="3600" b="1" spc="20" dirty="0">
                <a:latin typeface="Calibri"/>
                <a:cs typeface="Calibri"/>
              </a:rPr>
              <a:t>it”</a:t>
            </a:r>
            <a:endParaRPr sz="3600">
              <a:latin typeface="Calibri"/>
              <a:cs typeface="Calibri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311790"/>
            <a:ext cx="52939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believe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abilities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grow,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700" y="7742421"/>
            <a:ext cx="24193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33690" y="2398936"/>
            <a:ext cx="4883150" cy="320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—Try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challenging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problems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—Complete challenging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classes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—Practice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the goal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—Feel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confident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—Recover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setbacks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mistakes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3100" y="1278111"/>
            <a:ext cx="337566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 </a:t>
            </a:r>
            <a:r>
              <a:rPr sz="3600" b="1" spc="-20" dirty="0">
                <a:latin typeface="Segoe UI Semibold"/>
                <a:cs typeface="Segoe UI Semibold"/>
              </a:rPr>
              <a:t>does  mindset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matter?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85798" y="228890"/>
            <a:ext cx="13264515" cy="20320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95"/>
              </a:spcBef>
              <a:tabLst>
                <a:tab pos="1838325" algn="l"/>
                <a:tab pos="2905125" algn="l"/>
                <a:tab pos="4300220" algn="l"/>
                <a:tab pos="6193155" algn="l"/>
                <a:tab pos="7566025" algn="l"/>
                <a:tab pos="10405110" algn="l"/>
                <a:tab pos="12600940" algn="l"/>
              </a:tabLst>
            </a:pPr>
            <a:r>
              <a:rPr sz="1200" spc="-3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t</a:t>
            </a:r>
            <a:r>
              <a:rPr sz="1200" spc="-5" dirty="0">
                <a:latin typeface="Segoe UI"/>
                <a:cs typeface="Segoe UI"/>
              </a:rPr>
              <a:t>r</a:t>
            </a:r>
            <a:r>
              <a:rPr sz="1200" spc="-10" dirty="0">
                <a:latin typeface="Segoe UI"/>
                <a:cs typeface="Segoe UI"/>
              </a:rPr>
              <a:t>a</a:t>
            </a:r>
            <a:r>
              <a:rPr sz="1200" spc="-15" dirty="0">
                <a:latin typeface="Segoe UI"/>
                <a:cs typeface="Segoe UI"/>
              </a:rPr>
              <a:t>t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5" dirty="0">
                <a:latin typeface="Segoe UI"/>
                <a:cs typeface="Segoe UI"/>
              </a:rPr>
              <a:t>g</a:t>
            </a:r>
            <a:r>
              <a:rPr sz="1200" spc="-5" dirty="0">
                <a:latin typeface="Segoe UI"/>
                <a:cs typeface="Segoe UI"/>
              </a:rPr>
              <a:t>i</a:t>
            </a:r>
            <a:r>
              <a:rPr sz="1200" spc="-15" dirty="0">
                <a:latin typeface="Segoe UI"/>
                <a:cs typeface="Segoe UI"/>
              </a:rPr>
              <a:t>z</a:t>
            </a:r>
            <a:r>
              <a:rPr sz="1200" dirty="0">
                <a:latin typeface="Segoe UI"/>
                <a:cs typeface="Segoe UI"/>
              </a:rPr>
              <a:t>e</a:t>
            </a:r>
            <a:r>
              <a:rPr sz="1200" spc="-110" dirty="0">
                <a:latin typeface="Segoe UI"/>
                <a:cs typeface="Segoe UI"/>
              </a:rPr>
              <a:t> </a:t>
            </a:r>
            <a:r>
              <a:rPr sz="1200" spc="-5" dirty="0">
                <a:latin typeface="Segoe UI"/>
                <a:cs typeface="Segoe UI"/>
              </a:rPr>
              <a:t>S</a:t>
            </a:r>
            <a:r>
              <a:rPr sz="1200" spc="-10" dirty="0">
                <a:latin typeface="Segoe UI"/>
                <a:cs typeface="Segoe UI"/>
              </a:rPr>
              <a:t>ol</a:t>
            </a:r>
            <a:r>
              <a:rPr sz="1200" spc="-5" dirty="0">
                <a:latin typeface="Segoe UI"/>
                <a:cs typeface="Segoe UI"/>
              </a:rPr>
              <a:t>u</a:t>
            </a:r>
            <a:r>
              <a:rPr sz="1200" spc="-10" dirty="0">
                <a:latin typeface="Segoe UI"/>
                <a:cs typeface="Segoe UI"/>
              </a:rPr>
              <a:t>tio</a:t>
            </a:r>
            <a:r>
              <a:rPr sz="1200" spc="-5" dirty="0">
                <a:latin typeface="Segoe UI"/>
                <a:cs typeface="Segoe UI"/>
              </a:rPr>
              <a:t>n</a:t>
            </a:r>
            <a:r>
              <a:rPr sz="1200" dirty="0">
                <a:latin typeface="Segoe UI"/>
                <a:cs typeface="Segoe UI"/>
              </a:rPr>
              <a:t>s	</a:t>
            </a: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	</a:t>
            </a:r>
            <a:r>
              <a:rPr sz="1200" b="1" spc="-15" dirty="0">
                <a:solidFill>
                  <a:srgbClr val="008575"/>
                </a:solidFill>
                <a:latin typeface="Segoe UI Semibold"/>
                <a:cs typeface="Segoe UI Semibold"/>
              </a:rPr>
              <a:t>I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n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t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ro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d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u</a:t>
            </a:r>
            <a:r>
              <a:rPr sz="1200" b="1" spc="15" dirty="0">
                <a:solidFill>
                  <a:srgbClr val="008575"/>
                </a:solidFill>
                <a:latin typeface="Segoe UI Semibold"/>
                <a:cs typeface="Segoe UI Semibold"/>
              </a:rPr>
              <a:t>c</a:t>
            </a:r>
            <a:r>
              <a:rPr sz="1200" b="1" spc="-10" dirty="0">
                <a:solidFill>
                  <a:srgbClr val="008575"/>
                </a:solidFill>
                <a:latin typeface="Segoe UI Semibold"/>
                <a:cs typeface="Segoe UI Semibold"/>
              </a:rPr>
              <a:t>ti</a:t>
            </a:r>
            <a:r>
              <a:rPr sz="1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8575"/>
                </a:solidFill>
                <a:latin typeface="Segoe UI Semibold"/>
                <a:cs typeface="Segoe UI Semibold"/>
              </a:rPr>
              <a:t>n	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M</a:t>
            </a:r>
            <a:r>
              <a:rPr sz="1200" b="1" spc="-10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ndset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	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L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ss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20" dirty="0">
                <a:latin typeface="Segoe UI Semibold"/>
                <a:cs typeface="Segoe UI Semibold"/>
              </a:rPr>
              <a:t>n</a:t>
            </a:r>
            <a:r>
              <a:rPr sz="1200" b="1" dirty="0">
                <a:latin typeface="Segoe UI Semibold"/>
                <a:cs typeface="Segoe UI Semibold"/>
              </a:rPr>
              <a:t>: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eb</a:t>
            </a:r>
            <a:r>
              <a:rPr sz="1200" b="1" spc="-5" dirty="0">
                <a:latin typeface="Segoe UI Semibold"/>
                <a:cs typeface="Segoe UI Semibold"/>
              </a:rPr>
              <a:t>ug</a:t>
            </a:r>
            <a:r>
              <a:rPr sz="1200" b="1" spc="-10" dirty="0">
                <a:latin typeface="Segoe UI Semibold"/>
                <a:cs typeface="Segoe UI Semibold"/>
              </a:rPr>
              <a:t>gi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Di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spc="-10" dirty="0">
                <a:latin typeface="Segoe UI Semibold"/>
                <a:cs typeface="Segoe UI Semibold"/>
              </a:rPr>
              <a:t>m</a:t>
            </a:r>
            <a:r>
              <a:rPr sz="1200" b="1" spc="-5" dirty="0">
                <a:latin typeface="Segoe UI Semibold"/>
                <a:cs typeface="Segoe UI Semibold"/>
              </a:rPr>
              <a:t>fo</a:t>
            </a:r>
            <a:r>
              <a:rPr sz="1200" b="1" spc="30" dirty="0">
                <a:latin typeface="Segoe UI Semibold"/>
                <a:cs typeface="Segoe UI Semibold"/>
              </a:rPr>
              <a:t>r</a:t>
            </a:r>
            <a:r>
              <a:rPr sz="1200" b="1" dirty="0">
                <a:latin typeface="Segoe UI Semibold"/>
                <a:cs typeface="Segoe UI Semibold"/>
              </a:rPr>
              <a:t>t	</a:t>
            </a: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nd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N</a:t>
            </a:r>
            <a:r>
              <a:rPr sz="1200" b="1" spc="-5" dirty="0">
                <a:latin typeface="Segoe UI Semibold"/>
                <a:cs typeface="Segoe UI Semibold"/>
              </a:rPr>
              <a:t>e</a:t>
            </a:r>
            <a:r>
              <a:rPr sz="1200" b="1" spc="30" dirty="0">
                <a:latin typeface="Segoe UI Semibold"/>
                <a:cs typeface="Segoe UI Semibold"/>
              </a:rPr>
              <a:t>x</a:t>
            </a:r>
            <a:r>
              <a:rPr sz="1200" b="1" dirty="0">
                <a:latin typeface="Segoe UI Semibold"/>
                <a:cs typeface="Segoe UI Semibold"/>
              </a:rPr>
              <a:t>t</a:t>
            </a:r>
            <a:r>
              <a:rPr sz="1200" b="1" spc="-110" dirty="0">
                <a:latin typeface="Segoe UI Semibold"/>
                <a:cs typeface="Segoe UI Semibold"/>
              </a:rPr>
              <a:t> </a:t>
            </a:r>
            <a:r>
              <a:rPr sz="1200" b="1" spc="-30" dirty="0">
                <a:latin typeface="Segoe UI Semibold"/>
                <a:cs typeface="Segoe UI Semibold"/>
              </a:rPr>
              <a:t>S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eps	A</a:t>
            </a:r>
            <a:r>
              <a:rPr sz="1200" b="1" spc="-5" dirty="0">
                <a:latin typeface="Segoe UI Semibold"/>
                <a:cs typeface="Segoe UI Semibold"/>
              </a:rPr>
              <a:t>p</a:t>
            </a:r>
            <a:r>
              <a:rPr sz="1200" b="1" dirty="0">
                <a:latin typeface="Segoe UI Semibold"/>
                <a:cs typeface="Segoe UI Semibold"/>
              </a:rPr>
              <a:t>pen</a:t>
            </a:r>
            <a:r>
              <a:rPr sz="1200" b="1" spc="-10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ix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922561" y="1061346"/>
            <a:ext cx="604075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145" marR="5080" indent="-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praise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learner’s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they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explain what went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due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lack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ability?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47700" y="7742421"/>
            <a:ext cx="24193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64725" y="2504168"/>
            <a:ext cx="403669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“Great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job!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You’re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smart!”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64725" y="3215241"/>
            <a:ext cx="613664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“Don’t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worry,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tech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people.”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864725" y="4611123"/>
            <a:ext cx="5377180" cy="32054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048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latin typeface="Segoe UI Semibold"/>
                <a:cs typeface="Segoe UI Semibold"/>
              </a:rPr>
              <a:t>Instead, notice the learner’s</a:t>
            </a:r>
            <a:r>
              <a:rPr sz="2200" b="1" spc="-20" dirty="0">
                <a:latin typeface="Segoe UI Semibold"/>
                <a:cs typeface="Segoe UI Semibold"/>
              </a:rPr>
              <a:t> </a:t>
            </a:r>
            <a:r>
              <a:rPr sz="2200" b="1" spc="-10" dirty="0">
                <a:latin typeface="Segoe UI Semibold"/>
                <a:cs typeface="Segoe UI Semibold"/>
              </a:rPr>
              <a:t>strategy:</a:t>
            </a:r>
            <a:endParaRPr sz="2200">
              <a:latin typeface="Segoe UI Semibold"/>
              <a:cs typeface="Segoe UI Semibold"/>
            </a:endParaRPr>
          </a:p>
          <a:p>
            <a:pPr marL="12700" marR="252095">
              <a:lnSpc>
                <a:spcPct val="212100"/>
              </a:lnSpc>
            </a:pPr>
            <a:r>
              <a:rPr sz="2200" b="1" spc="-55" dirty="0">
                <a:latin typeface="Segoe UI Semibold"/>
                <a:cs typeface="Segoe UI Semibold"/>
              </a:rPr>
              <a:t>“You </a:t>
            </a:r>
            <a:r>
              <a:rPr sz="2200" b="1" spc="-5" dirty="0">
                <a:latin typeface="Segoe UI Semibold"/>
                <a:cs typeface="Segoe UI Semibold"/>
              </a:rPr>
              <a:t>just </a:t>
            </a:r>
            <a:r>
              <a:rPr sz="2200" b="1" spc="-10" dirty="0">
                <a:latin typeface="Segoe UI Semibold"/>
                <a:cs typeface="Segoe UI Semibold"/>
              </a:rPr>
              <a:t>haven’t </a:t>
            </a:r>
            <a:r>
              <a:rPr sz="2200" b="1" spc="-5" dirty="0">
                <a:latin typeface="Segoe UI Semibold"/>
                <a:cs typeface="Segoe UI Semibold"/>
              </a:rPr>
              <a:t>tried this strategy </a:t>
            </a:r>
            <a:r>
              <a:rPr sz="2200" b="1" spc="-50" dirty="0">
                <a:latin typeface="Segoe UI Semibold"/>
                <a:cs typeface="Segoe UI Semibold"/>
              </a:rPr>
              <a:t>yet.”  </a:t>
            </a:r>
            <a:r>
              <a:rPr sz="2200" b="1" spc="-5" dirty="0">
                <a:latin typeface="Segoe UI Semibold"/>
                <a:cs typeface="Segoe UI Semibold"/>
              </a:rPr>
              <a:t>“Notice how </a:t>
            </a:r>
            <a:r>
              <a:rPr sz="2200" b="1" spc="-10" dirty="0">
                <a:latin typeface="Segoe UI Semibold"/>
                <a:cs typeface="Segoe UI Semibold"/>
              </a:rPr>
              <a:t>you </a:t>
            </a:r>
            <a:r>
              <a:rPr sz="2200" b="1" spc="-5" dirty="0">
                <a:latin typeface="Segoe UI Semibold"/>
                <a:cs typeface="Segoe UI Semibold"/>
              </a:rPr>
              <a:t>tried this new </a:t>
            </a:r>
            <a:r>
              <a:rPr sz="2200" b="1" spc="-30" dirty="0">
                <a:latin typeface="Segoe UI Semibold"/>
                <a:cs typeface="Segoe UI Semibold"/>
              </a:rPr>
              <a:t>way,</a:t>
            </a:r>
            <a:r>
              <a:rPr sz="2200" b="1" spc="-60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and</a:t>
            </a:r>
            <a:endParaRPr sz="2200">
              <a:latin typeface="Segoe UI Semibold"/>
              <a:cs typeface="Segoe UI Semibold"/>
            </a:endParaRPr>
          </a:p>
          <a:p>
            <a:pPr marL="225425">
              <a:lnSpc>
                <a:spcPct val="100000"/>
              </a:lnSpc>
              <a:spcBef>
                <a:spcPts val="160"/>
              </a:spcBef>
            </a:pPr>
            <a:r>
              <a:rPr sz="2200" b="1" spc="-10" dirty="0">
                <a:latin typeface="Segoe UI Semibold"/>
                <a:cs typeface="Segoe UI Semibold"/>
              </a:rPr>
              <a:t>you </a:t>
            </a:r>
            <a:r>
              <a:rPr sz="2200" b="1" dirty="0">
                <a:latin typeface="Segoe UI Semibold"/>
                <a:cs typeface="Segoe UI Semibold"/>
              </a:rPr>
              <a:t>got </a:t>
            </a:r>
            <a:r>
              <a:rPr sz="2200" b="1" spc="-55" dirty="0">
                <a:latin typeface="Segoe UI Semibold"/>
                <a:cs typeface="Segoe UI Semibold"/>
              </a:rPr>
              <a:t>closer.”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100">
              <a:latin typeface="Segoe UI Semibold"/>
              <a:cs typeface="Segoe UI Semibold"/>
            </a:endParaRPr>
          </a:p>
          <a:p>
            <a:pPr marL="225425" marR="5080" indent="-213360">
              <a:lnSpc>
                <a:spcPct val="106100"/>
              </a:lnSpc>
            </a:pPr>
            <a:r>
              <a:rPr sz="2200" b="1" spc="-55" dirty="0">
                <a:latin typeface="Segoe UI Semibold"/>
                <a:cs typeface="Segoe UI Semibold"/>
              </a:rPr>
              <a:t>“You </a:t>
            </a:r>
            <a:r>
              <a:rPr sz="2200" b="1" spc="-5" dirty="0">
                <a:latin typeface="Segoe UI Semibold"/>
                <a:cs typeface="Segoe UI Semibold"/>
              </a:rPr>
              <a:t>just </a:t>
            </a:r>
            <a:r>
              <a:rPr sz="2200" b="1" spc="-10" dirty="0">
                <a:latin typeface="Segoe UI Semibold"/>
                <a:cs typeface="Segoe UI Semibold"/>
              </a:rPr>
              <a:t>haven’t </a:t>
            </a:r>
            <a:r>
              <a:rPr sz="2200" b="1" dirty="0">
                <a:latin typeface="Segoe UI Semibold"/>
                <a:cs typeface="Segoe UI Semibold"/>
              </a:rPr>
              <a:t>got </a:t>
            </a:r>
            <a:r>
              <a:rPr sz="2200" b="1" spc="-5" dirty="0">
                <a:latin typeface="Segoe UI Semibold"/>
                <a:cs typeface="Segoe UI Semibold"/>
              </a:rPr>
              <a:t>it </a:t>
            </a:r>
            <a:r>
              <a:rPr sz="2200" b="1" spc="-10" dirty="0">
                <a:latin typeface="Segoe UI Semibold"/>
                <a:cs typeface="Segoe UI Semibold"/>
              </a:rPr>
              <a:t>yet. </a:t>
            </a:r>
            <a:r>
              <a:rPr sz="2200" b="1" spc="-40" dirty="0">
                <a:latin typeface="Segoe UI Semibold"/>
                <a:cs typeface="Segoe UI Semibold"/>
              </a:rPr>
              <a:t>You’ll </a:t>
            </a:r>
            <a:r>
              <a:rPr sz="2200" b="1" dirty="0">
                <a:latin typeface="Segoe UI Semibold"/>
                <a:cs typeface="Segoe UI Semibold"/>
              </a:rPr>
              <a:t>get  </a:t>
            </a:r>
            <a:r>
              <a:rPr sz="2200" b="1" spc="-10" dirty="0">
                <a:latin typeface="Segoe UI Semibold"/>
                <a:cs typeface="Segoe UI Semibold"/>
              </a:rPr>
              <a:t>there </a:t>
            </a:r>
            <a:r>
              <a:rPr sz="2200" b="1" spc="-5" dirty="0">
                <a:latin typeface="Segoe UI Semibold"/>
                <a:cs typeface="Segoe UI Semibold"/>
              </a:rPr>
              <a:t>if </a:t>
            </a:r>
            <a:r>
              <a:rPr sz="2200" b="1" spc="-10" dirty="0">
                <a:latin typeface="Segoe UI Semibold"/>
                <a:cs typeface="Segoe UI Semibold"/>
              </a:rPr>
              <a:t>you are </a:t>
            </a:r>
            <a:r>
              <a:rPr sz="2200" b="1" spc="-5" dirty="0">
                <a:latin typeface="Segoe UI Semibold"/>
                <a:cs typeface="Segoe UI Semibold"/>
              </a:rPr>
              <a:t>willing to </a:t>
            </a:r>
            <a:r>
              <a:rPr sz="2200" b="1" spc="-15" dirty="0">
                <a:latin typeface="Segoe UI Semibold"/>
                <a:cs typeface="Segoe UI Semibold"/>
              </a:rPr>
              <a:t>keep</a:t>
            </a:r>
            <a:r>
              <a:rPr sz="2200" b="1" spc="-35" dirty="0">
                <a:latin typeface="Segoe UI Semibold"/>
                <a:cs typeface="Segoe UI Semibold"/>
              </a:rPr>
              <a:t> </a:t>
            </a:r>
            <a:r>
              <a:rPr sz="2200" b="1" spc="-25" dirty="0">
                <a:latin typeface="Segoe UI Semibold"/>
                <a:cs typeface="Segoe UI Semibold"/>
              </a:rPr>
              <a:t>learning.”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1130"/>
            <a:ext cx="5222875" cy="15951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51511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How </a:t>
            </a:r>
            <a:r>
              <a:rPr sz="3600" b="1" spc="-15" dirty="0">
                <a:latin typeface="Segoe UI Semibold"/>
                <a:cs typeface="Segoe UI Semibold"/>
              </a:rPr>
              <a:t>can </a:t>
            </a:r>
            <a:r>
              <a:rPr sz="3600" b="1" spc="-25" dirty="0">
                <a:latin typeface="Segoe UI Semibold"/>
                <a:cs typeface="Segoe UI Semibold"/>
              </a:rPr>
              <a:t>you</a:t>
            </a:r>
            <a:r>
              <a:rPr sz="3600" b="1" spc="-16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help  </a:t>
            </a:r>
            <a:r>
              <a:rPr sz="3600" b="1" spc="-10" dirty="0">
                <a:latin typeface="Segoe UI Semibold"/>
                <a:cs typeface="Segoe UI Semibold"/>
              </a:rPr>
              <a:t>as 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r>
              <a:rPr sz="3600" b="1" spc="-9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mentor?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-5" dirty="0">
                <a:latin typeface="Segoe UI Semibold"/>
                <a:cs typeface="Segoe UI Semibold"/>
              </a:rPr>
              <a:t>Notice how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frame </a:t>
            </a:r>
            <a:r>
              <a:rPr sz="1800" b="1" spc="-5" dirty="0">
                <a:latin typeface="Segoe UI Semibold"/>
                <a:cs typeface="Segoe UI Semibold"/>
              </a:rPr>
              <a:t>feedback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explanations.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764979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620317" y="832726"/>
            <a:ext cx="6704965" cy="71686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lang="en-US" sz="8800" spc="-65" dirty="0">
                <a:solidFill>
                  <a:srgbClr val="FFFFFF"/>
                </a:solidFill>
                <a:latin typeface="Segoe UI"/>
                <a:cs typeface="Segoe UI"/>
              </a:rPr>
              <a:t>I Can </a:t>
            </a:r>
            <a:r>
              <a:rPr sz="8800" spc="-65" dirty="0">
                <a:solidFill>
                  <a:srgbClr val="FFFFFF"/>
                </a:solidFill>
                <a:latin typeface="Segoe UI"/>
                <a:cs typeface="Segoe UI"/>
              </a:rPr>
              <a:t>Become</a:t>
            </a:r>
            <a:endParaRPr sz="8800" dirty="0">
              <a:latin typeface="Segoe UI"/>
              <a:cs typeface="Segoe UI"/>
            </a:endParaRPr>
          </a:p>
          <a:p>
            <a:pPr marL="12700"/>
            <a:r>
              <a:rPr sz="8800" spc="-65" dirty="0">
                <a:solidFill>
                  <a:srgbClr val="FFFFFF"/>
                </a:solidFill>
                <a:latin typeface="Segoe UI"/>
                <a:cs typeface="Segoe UI"/>
              </a:rPr>
              <a:t>Better</a:t>
            </a:r>
            <a:endParaRPr sz="8800" dirty="0">
              <a:latin typeface="Segoe UI"/>
              <a:cs typeface="Segoe UI"/>
            </a:endParaRPr>
          </a:p>
          <a:p>
            <a:pPr marL="12700"/>
            <a:r>
              <a:rPr sz="8800" spc="-30" dirty="0">
                <a:solidFill>
                  <a:srgbClr val="FFFFFF"/>
                </a:solidFill>
                <a:latin typeface="Segoe UI"/>
                <a:cs typeface="Segoe UI"/>
              </a:rPr>
              <a:t>at</a:t>
            </a:r>
            <a:r>
              <a:rPr sz="8800" spc="-145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8800" spc="-65" dirty="0">
                <a:solidFill>
                  <a:srgbClr val="FFFFFF"/>
                </a:solidFill>
                <a:latin typeface="Segoe UI"/>
                <a:cs typeface="Segoe UI"/>
              </a:rPr>
              <a:t>This...</a:t>
            </a:r>
            <a:endParaRPr sz="8800" dirty="0">
              <a:latin typeface="Segoe UI"/>
              <a:cs typeface="Segoe UI"/>
            </a:endParaRPr>
          </a:p>
          <a:p>
            <a:pPr marL="12700" marR="5080">
              <a:spcBef>
                <a:spcPts val="3000"/>
              </a:spcBef>
            </a:pPr>
            <a:r>
              <a:rPr sz="8800" dirty="0">
                <a:solidFill>
                  <a:srgbClr val="50E6FF"/>
                </a:solidFill>
                <a:latin typeface="Segoe UI"/>
                <a:cs typeface="Segoe UI"/>
              </a:rPr>
              <a:t>I </a:t>
            </a:r>
            <a:r>
              <a:rPr sz="8800" spc="-55" dirty="0">
                <a:solidFill>
                  <a:srgbClr val="50E6FF"/>
                </a:solidFill>
                <a:latin typeface="Segoe UI"/>
                <a:cs typeface="Segoe UI"/>
              </a:rPr>
              <a:t>Can’t</a:t>
            </a:r>
            <a:r>
              <a:rPr sz="8800" spc="-335" dirty="0">
                <a:solidFill>
                  <a:srgbClr val="50E6FF"/>
                </a:solidFill>
                <a:latin typeface="Segoe UI"/>
                <a:cs typeface="Segoe UI"/>
              </a:rPr>
              <a:t> </a:t>
            </a:r>
            <a:r>
              <a:rPr sz="8800" spc="-65" dirty="0">
                <a:solidFill>
                  <a:srgbClr val="50E6FF"/>
                </a:solidFill>
                <a:latin typeface="Segoe UI"/>
                <a:cs typeface="Segoe UI"/>
              </a:rPr>
              <a:t>Do  </a:t>
            </a:r>
            <a:r>
              <a:rPr sz="8800" spc="-55" dirty="0">
                <a:solidFill>
                  <a:srgbClr val="50E6FF"/>
                </a:solidFill>
                <a:latin typeface="Segoe UI"/>
                <a:cs typeface="Segoe UI"/>
              </a:rPr>
              <a:t>This...</a:t>
            </a:r>
            <a:r>
              <a:rPr sz="8800" spc="-165" dirty="0">
                <a:solidFill>
                  <a:srgbClr val="50E6FF"/>
                </a:solidFill>
                <a:latin typeface="Segoe UI"/>
                <a:cs typeface="Segoe UI"/>
              </a:rPr>
              <a:t> </a:t>
            </a:r>
            <a:r>
              <a:rPr sz="8800" spc="-335" dirty="0">
                <a:solidFill>
                  <a:srgbClr val="50E6FF"/>
                </a:solidFill>
                <a:latin typeface="Segoe UI"/>
                <a:cs typeface="Segoe UI"/>
              </a:rPr>
              <a:t>Yet.</a:t>
            </a:r>
            <a:endParaRPr sz="8800" dirty="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1297161"/>
            <a:ext cx="517715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Notice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own</a:t>
            </a:r>
            <a:r>
              <a:rPr sz="3600" b="1" spc="-1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self-talk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3600" b="1" spc="-7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mentor!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084173" y="228245"/>
            <a:ext cx="23317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92910" algn="l"/>
              </a:tabLst>
            </a:pPr>
            <a:r>
              <a:rPr sz="1200" b="1" spc="-5" dirty="0">
                <a:solidFill>
                  <a:srgbClr val="0078D4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e</a:t>
            </a:r>
            <a:r>
              <a:rPr sz="1200" b="1" spc="-15" dirty="0">
                <a:solidFill>
                  <a:srgbClr val="0078D4"/>
                </a:solidFill>
                <a:latin typeface="Segoe UI Semibold"/>
                <a:cs typeface="Segoe UI Semibold"/>
              </a:rPr>
              <a:t>fin</a:t>
            </a:r>
            <a:r>
              <a:rPr sz="1200" b="1" spc="-10" dirty="0">
                <a:solidFill>
                  <a:srgbClr val="0078D4"/>
                </a:solidFill>
                <a:latin typeface="Segoe UI Semibold"/>
                <a:cs typeface="Segoe UI Semibold"/>
              </a:rPr>
              <a:t>iti</a:t>
            </a:r>
            <a:r>
              <a:rPr sz="1200" b="1" spc="-5" dirty="0">
                <a:solidFill>
                  <a:srgbClr val="0078D4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0078D4"/>
                </a:solidFill>
                <a:latin typeface="Segoe UI Semibold"/>
                <a:cs typeface="Segoe UI Semibold"/>
              </a:rPr>
              <a:t>n	</a:t>
            </a: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390310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73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3100" y="7754519"/>
            <a:ext cx="195580" cy="1974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77</a:t>
            </a:r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50E6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25146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44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6491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Wrap</a:t>
            </a:r>
            <a:r>
              <a:rPr sz="1200" b="1" spc="15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3658235" cy="3529965"/>
          </a:xfrm>
          <a:custGeom>
            <a:avLst/>
            <a:gdLst/>
            <a:ahLst/>
            <a:cxnLst/>
            <a:rect l="l" t="t" r="r" b="b"/>
            <a:pathLst>
              <a:path w="3658234" h="3529965">
                <a:moveTo>
                  <a:pt x="0" y="3529583"/>
                </a:moveTo>
                <a:lnTo>
                  <a:pt x="3657612" y="3529583"/>
                </a:lnTo>
                <a:lnTo>
                  <a:pt x="36576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592266" y="976288"/>
            <a:ext cx="154940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45" dirty="0">
                <a:latin typeface="Segoe UI Semibold"/>
                <a:cs typeface="Segoe UI Semibold"/>
              </a:rPr>
              <a:t>TIME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60" dirty="0">
                <a:latin typeface="Segoe UI Semibold"/>
                <a:cs typeface="Segoe UI Semibold"/>
              </a:rPr>
              <a:t>NEEDED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588248" y="1103288"/>
            <a:ext cx="2468880" cy="1214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800" b="1" spc="-10" dirty="0">
                <a:latin typeface="Segoe UI Semibold"/>
                <a:cs typeface="Segoe UI Semibold"/>
              </a:rPr>
              <a:t>15-30</a:t>
            </a:r>
            <a:endParaRPr sz="7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588248" y="1991856"/>
            <a:ext cx="1740535" cy="1214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800" b="1" dirty="0">
                <a:latin typeface="Segoe UI Semibold"/>
                <a:cs typeface="Segoe UI Semibold"/>
              </a:rPr>
              <a:t>min</a:t>
            </a:r>
            <a:endParaRPr sz="7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0972800" y="585216"/>
            <a:ext cx="3657600" cy="3532504"/>
          </a:xfrm>
          <a:custGeom>
            <a:avLst/>
            <a:gdLst/>
            <a:ahLst/>
            <a:cxnLst/>
            <a:rect l="l" t="t" r="r" b="b"/>
            <a:pathLst>
              <a:path w="3657600" h="3532504">
                <a:moveTo>
                  <a:pt x="0" y="3532035"/>
                </a:moveTo>
                <a:lnTo>
                  <a:pt x="3657600" y="3532035"/>
                </a:lnTo>
                <a:lnTo>
                  <a:pt x="3657600" y="0"/>
                </a:lnTo>
                <a:lnTo>
                  <a:pt x="0" y="0"/>
                </a:lnTo>
                <a:lnTo>
                  <a:pt x="0" y="3532035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7588250" y="4601357"/>
            <a:ext cx="6329680" cy="1976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89090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kind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it comes to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Computer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Science?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it comes to sessions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kind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 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towards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discussion-based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activities?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Towards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area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psychology or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education?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6672" y="986308"/>
            <a:ext cx="4653915" cy="1892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1411605">
              <a:lnSpc>
                <a:spcPts val="4000"/>
              </a:lnSpc>
              <a:spcBef>
                <a:spcPts val="5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Mindset </a:t>
            </a:r>
            <a:r>
              <a:rPr sz="3600" b="1" spc="-15" dirty="0">
                <a:latin typeface="Segoe UI Semibold"/>
                <a:cs typeface="Segoe UI Semibold"/>
              </a:rPr>
              <a:t>and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CS  Mentorship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spc="-20" dirty="0">
                <a:latin typeface="Segoe UI Semibold"/>
                <a:cs typeface="Segoe UI Semibold"/>
              </a:rPr>
              <a:t>[Think-Pair-Share </a:t>
            </a:r>
            <a:r>
              <a:rPr sz="1800" b="1" spc="-5" dirty="0">
                <a:latin typeface="Segoe UI Semibold"/>
                <a:cs typeface="Segoe UI Semibold"/>
              </a:rPr>
              <a:t>or Small </a:t>
            </a:r>
            <a:r>
              <a:rPr sz="1800" b="1" spc="-10" dirty="0">
                <a:latin typeface="Segoe UI Semibold"/>
                <a:cs typeface="Segoe UI Semibold"/>
              </a:rPr>
              <a:t>Group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Discussion]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/>
          <p:nvPr/>
        </p:nvSpPr>
        <p:spPr>
          <a:xfrm>
            <a:off x="11699554" y="1128629"/>
            <a:ext cx="2196465" cy="2414905"/>
          </a:xfrm>
          <a:custGeom>
            <a:avLst/>
            <a:gdLst/>
            <a:ahLst/>
            <a:cxnLst/>
            <a:rect l="l" t="t" r="r" b="b"/>
            <a:pathLst>
              <a:path w="2196465" h="2414904">
                <a:moveTo>
                  <a:pt x="1712298" y="2414490"/>
                </a:moveTo>
                <a:lnTo>
                  <a:pt x="1712298" y="2196952"/>
                </a:lnTo>
                <a:lnTo>
                  <a:pt x="1713897" y="2083790"/>
                </a:lnTo>
                <a:lnTo>
                  <a:pt x="1725094" y="2011413"/>
                </a:lnTo>
                <a:lnTo>
                  <a:pt x="1755487" y="1948630"/>
                </a:lnTo>
                <a:lnTo>
                  <a:pt x="1814672" y="1864250"/>
                </a:lnTo>
                <a:lnTo>
                  <a:pt x="2029204" y="1621325"/>
                </a:lnTo>
                <a:lnTo>
                  <a:pt x="2139368" y="1456375"/>
                </a:lnTo>
                <a:lnTo>
                  <a:pt x="2179955" y="1293823"/>
                </a:lnTo>
                <a:lnTo>
                  <a:pt x="2185754" y="1058092"/>
                </a:lnTo>
                <a:lnTo>
                  <a:pt x="2195953" y="633216"/>
                </a:lnTo>
                <a:lnTo>
                  <a:pt x="2123374" y="394285"/>
                </a:lnTo>
                <a:lnTo>
                  <a:pt x="1899639" y="253723"/>
                </a:lnTo>
                <a:lnTo>
                  <a:pt x="1456367" y="123956"/>
                </a:lnTo>
                <a:lnTo>
                  <a:pt x="825953" y="0"/>
                </a:lnTo>
                <a:lnTo>
                  <a:pt x="491851" y="43989"/>
                </a:lnTo>
                <a:lnTo>
                  <a:pt x="342494" y="332702"/>
                </a:lnTo>
                <a:lnTo>
                  <a:pt x="266314" y="942916"/>
                </a:lnTo>
                <a:lnTo>
                  <a:pt x="35987" y="1339613"/>
                </a:lnTo>
                <a:lnTo>
                  <a:pt x="7497" y="1384896"/>
                </a:lnTo>
                <a:lnTo>
                  <a:pt x="0" y="1413986"/>
                </a:lnTo>
                <a:lnTo>
                  <a:pt x="15293" y="1439477"/>
                </a:lnTo>
                <a:lnTo>
                  <a:pt x="55176" y="1473966"/>
                </a:lnTo>
                <a:lnTo>
                  <a:pt x="234335" y="1576341"/>
                </a:lnTo>
                <a:lnTo>
                  <a:pt x="234335" y="1857862"/>
                </a:lnTo>
                <a:lnTo>
                  <a:pt x="216538" y="2035403"/>
                </a:lnTo>
                <a:lnTo>
                  <a:pt x="235932" y="2126573"/>
                </a:lnTo>
                <a:lnTo>
                  <a:pt x="315310" y="2160162"/>
                </a:lnTo>
                <a:lnTo>
                  <a:pt x="477464" y="2164960"/>
                </a:lnTo>
                <a:lnTo>
                  <a:pt x="771774" y="2164960"/>
                </a:lnTo>
                <a:lnTo>
                  <a:pt x="771774" y="2408102"/>
                </a:lnTo>
                <a:lnTo>
                  <a:pt x="1712298" y="2414490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2532021" y="1483230"/>
            <a:ext cx="871219" cy="871219"/>
          </a:xfrm>
          <a:custGeom>
            <a:avLst/>
            <a:gdLst/>
            <a:ahLst/>
            <a:cxnLst/>
            <a:rect l="l" t="t" r="r" b="b"/>
            <a:pathLst>
              <a:path w="871219" h="871219">
                <a:moveTo>
                  <a:pt x="870991" y="435508"/>
                </a:moveTo>
                <a:lnTo>
                  <a:pt x="868436" y="482959"/>
                </a:lnTo>
                <a:lnTo>
                  <a:pt x="860947" y="528930"/>
                </a:lnTo>
                <a:lnTo>
                  <a:pt x="848790" y="573156"/>
                </a:lnTo>
                <a:lnTo>
                  <a:pt x="832231" y="615371"/>
                </a:lnTo>
                <a:lnTo>
                  <a:pt x="811535" y="655309"/>
                </a:lnTo>
                <a:lnTo>
                  <a:pt x="786968" y="692704"/>
                </a:lnTo>
                <a:lnTo>
                  <a:pt x="758795" y="727291"/>
                </a:lnTo>
                <a:lnTo>
                  <a:pt x="727283" y="758804"/>
                </a:lnTo>
                <a:lnTo>
                  <a:pt x="692697" y="786977"/>
                </a:lnTo>
                <a:lnTo>
                  <a:pt x="655302" y="811545"/>
                </a:lnTo>
                <a:lnTo>
                  <a:pt x="615364" y="832241"/>
                </a:lnTo>
                <a:lnTo>
                  <a:pt x="573148" y="848801"/>
                </a:lnTo>
                <a:lnTo>
                  <a:pt x="528922" y="860959"/>
                </a:lnTo>
                <a:lnTo>
                  <a:pt x="482949" y="868448"/>
                </a:lnTo>
                <a:lnTo>
                  <a:pt x="435495" y="871004"/>
                </a:lnTo>
                <a:lnTo>
                  <a:pt x="388042" y="868448"/>
                </a:lnTo>
                <a:lnTo>
                  <a:pt x="342069" y="860959"/>
                </a:lnTo>
                <a:lnTo>
                  <a:pt x="297842" y="848801"/>
                </a:lnTo>
                <a:lnTo>
                  <a:pt x="255627" y="832241"/>
                </a:lnTo>
                <a:lnTo>
                  <a:pt x="215689" y="811545"/>
                </a:lnTo>
                <a:lnTo>
                  <a:pt x="178294" y="786977"/>
                </a:lnTo>
                <a:lnTo>
                  <a:pt x="143707" y="758804"/>
                </a:lnTo>
                <a:lnTo>
                  <a:pt x="112195" y="727291"/>
                </a:lnTo>
                <a:lnTo>
                  <a:pt x="84023" y="692704"/>
                </a:lnTo>
                <a:lnTo>
                  <a:pt x="59456" y="655309"/>
                </a:lnTo>
                <a:lnTo>
                  <a:pt x="38760" y="615371"/>
                </a:lnTo>
                <a:lnTo>
                  <a:pt x="22201" y="573156"/>
                </a:lnTo>
                <a:lnTo>
                  <a:pt x="10044" y="528930"/>
                </a:lnTo>
                <a:lnTo>
                  <a:pt x="2555" y="482959"/>
                </a:lnTo>
                <a:lnTo>
                  <a:pt x="0" y="435508"/>
                </a:lnTo>
                <a:lnTo>
                  <a:pt x="2555" y="388054"/>
                </a:lnTo>
                <a:lnTo>
                  <a:pt x="10044" y="342081"/>
                </a:lnTo>
                <a:lnTo>
                  <a:pt x="22201" y="297853"/>
                </a:lnTo>
                <a:lnTo>
                  <a:pt x="38760" y="255637"/>
                </a:lnTo>
                <a:lnTo>
                  <a:pt x="59456" y="215698"/>
                </a:lnTo>
                <a:lnTo>
                  <a:pt x="84023" y="178302"/>
                </a:lnTo>
                <a:lnTo>
                  <a:pt x="112195" y="143714"/>
                </a:lnTo>
                <a:lnTo>
                  <a:pt x="143707" y="112201"/>
                </a:lnTo>
                <a:lnTo>
                  <a:pt x="178294" y="84027"/>
                </a:lnTo>
                <a:lnTo>
                  <a:pt x="215689" y="59459"/>
                </a:lnTo>
                <a:lnTo>
                  <a:pt x="255627" y="38762"/>
                </a:lnTo>
                <a:lnTo>
                  <a:pt x="297842" y="22202"/>
                </a:lnTo>
                <a:lnTo>
                  <a:pt x="342069" y="10044"/>
                </a:lnTo>
                <a:lnTo>
                  <a:pt x="388042" y="2555"/>
                </a:lnTo>
                <a:lnTo>
                  <a:pt x="435495" y="0"/>
                </a:lnTo>
                <a:lnTo>
                  <a:pt x="482949" y="2555"/>
                </a:lnTo>
                <a:lnTo>
                  <a:pt x="528922" y="10044"/>
                </a:lnTo>
                <a:lnTo>
                  <a:pt x="573148" y="22202"/>
                </a:lnTo>
                <a:lnTo>
                  <a:pt x="615364" y="38762"/>
                </a:lnTo>
                <a:lnTo>
                  <a:pt x="655302" y="59459"/>
                </a:lnTo>
                <a:lnTo>
                  <a:pt x="692697" y="84027"/>
                </a:lnTo>
                <a:lnTo>
                  <a:pt x="727283" y="112201"/>
                </a:lnTo>
                <a:lnTo>
                  <a:pt x="758795" y="143714"/>
                </a:lnTo>
                <a:lnTo>
                  <a:pt x="786968" y="178302"/>
                </a:lnTo>
                <a:lnTo>
                  <a:pt x="811535" y="215698"/>
                </a:lnTo>
                <a:lnTo>
                  <a:pt x="832231" y="255637"/>
                </a:lnTo>
                <a:lnTo>
                  <a:pt x="848790" y="297853"/>
                </a:lnTo>
                <a:lnTo>
                  <a:pt x="860947" y="342081"/>
                </a:lnTo>
                <a:lnTo>
                  <a:pt x="868436" y="388054"/>
                </a:lnTo>
                <a:lnTo>
                  <a:pt x="870991" y="43550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2760895" y="1700014"/>
            <a:ext cx="125602" cy="12560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043093" y="1700014"/>
            <a:ext cx="125603" cy="12560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744391" y="1918738"/>
            <a:ext cx="446405" cy="223520"/>
          </a:xfrm>
          <a:custGeom>
            <a:avLst/>
            <a:gdLst/>
            <a:ahLst/>
            <a:cxnLst/>
            <a:rect l="l" t="t" r="r" b="b"/>
            <a:pathLst>
              <a:path w="446405" h="223519">
                <a:moveTo>
                  <a:pt x="446252" y="0"/>
                </a:moveTo>
                <a:lnTo>
                  <a:pt x="441719" y="44967"/>
                </a:lnTo>
                <a:lnTo>
                  <a:pt x="428718" y="86850"/>
                </a:lnTo>
                <a:lnTo>
                  <a:pt x="408145" y="124751"/>
                </a:lnTo>
                <a:lnTo>
                  <a:pt x="380899" y="157773"/>
                </a:lnTo>
                <a:lnTo>
                  <a:pt x="347877" y="185019"/>
                </a:lnTo>
                <a:lnTo>
                  <a:pt x="309976" y="205591"/>
                </a:lnTo>
                <a:lnTo>
                  <a:pt x="268093" y="218593"/>
                </a:lnTo>
                <a:lnTo>
                  <a:pt x="223126" y="223126"/>
                </a:lnTo>
                <a:lnTo>
                  <a:pt x="178158" y="218593"/>
                </a:lnTo>
                <a:lnTo>
                  <a:pt x="136275" y="205591"/>
                </a:lnTo>
                <a:lnTo>
                  <a:pt x="98374" y="185019"/>
                </a:lnTo>
                <a:lnTo>
                  <a:pt x="65352" y="157773"/>
                </a:lnTo>
                <a:lnTo>
                  <a:pt x="38106" y="124751"/>
                </a:lnTo>
                <a:lnTo>
                  <a:pt x="17534" y="86850"/>
                </a:lnTo>
                <a:lnTo>
                  <a:pt x="4533" y="44967"/>
                </a:lnTo>
                <a:lnTo>
                  <a:pt x="0" y="0"/>
                </a:lnTo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45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9965"/>
          </a:xfrm>
          <a:custGeom>
            <a:avLst/>
            <a:gdLst/>
            <a:ahLst/>
            <a:cxnLst/>
            <a:rect l="l" t="t" r="r" b="b"/>
            <a:pathLst>
              <a:path w="7315834" h="3529965">
                <a:moveTo>
                  <a:pt x="0" y="3529583"/>
                </a:moveTo>
                <a:lnTo>
                  <a:pt x="7315212" y="3529583"/>
                </a:lnTo>
                <a:lnTo>
                  <a:pt x="73152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4204209"/>
            <a:ext cx="43472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7335" marR="5080" indent="-2552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mindset appears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10" dirty="0">
                <a:latin typeface="Segoe UI Semibold"/>
                <a:cs typeface="Segoe UI Semibold"/>
              </a:rPr>
              <a:t>relevant </a:t>
            </a:r>
            <a:r>
              <a:rPr sz="1800" b="1" spc="-5" dirty="0">
                <a:latin typeface="Segoe UI Semibold"/>
                <a:cs typeface="Segoe UI Semibold"/>
              </a:rPr>
              <a:t>in  this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scenario?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5042256"/>
            <a:ext cx="35820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gives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impression?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5600955"/>
            <a:ext cx="3802379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the mentor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help  this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497705" cy="2679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732155">
              <a:lnSpc>
                <a:spcPts val="4000"/>
              </a:lnSpc>
              <a:spcBef>
                <a:spcPts val="5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30" dirty="0"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latin typeface="Segoe UI Semibold"/>
                <a:cs typeface="Segoe UI Semibold"/>
              </a:rPr>
              <a:t>Discussion: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Mindset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Scenarios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prompts </a:t>
            </a:r>
            <a:r>
              <a:rPr sz="1800" b="1" spc="-10" dirty="0">
                <a:latin typeface="Segoe UI Semibold"/>
                <a:cs typeface="Segoe UI Semibold"/>
              </a:rPr>
              <a:t>to 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18587" y="972492"/>
            <a:ext cx="5634355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20955" marR="5080" indent="-889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mentee shows up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lab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immediately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asks for assistance. When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mentor</a:t>
            </a:r>
            <a:r>
              <a:rPr sz="22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comes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over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help, the mentee says,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864942" y="3009598"/>
            <a:ext cx="57003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4935" marR="5080" indent="-10287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“I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 know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this lab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about.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tell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do?”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7885617" y="4076346"/>
            <a:ext cx="60940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5244" marR="5080" indent="-431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they’ve read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instructions,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mentee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responds,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7864942" y="5143096"/>
            <a:ext cx="5864225" cy="1448435"/>
          </a:xfrm>
          <a:prstGeom prst="rect">
            <a:avLst/>
          </a:prstGeom>
        </p:spPr>
        <p:txBody>
          <a:bodyPr vert="horz" wrap="square" lIns="0" tIns="3302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26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“Not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really.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I’m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good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computers.</a:t>
            </a:r>
            <a:endParaRPr sz="2200">
              <a:latin typeface="Segoe UI Semibold"/>
              <a:cs typeface="Segoe UI Semibold"/>
            </a:endParaRPr>
          </a:p>
          <a:p>
            <a:pPr marL="137160" marR="508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know 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won’t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able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what’s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figured 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I’d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 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 what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happens.”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9965"/>
          </a:xfrm>
          <a:custGeom>
            <a:avLst/>
            <a:gdLst/>
            <a:ahLst/>
            <a:cxnLst/>
            <a:rect l="l" t="t" r="r" b="b"/>
            <a:pathLst>
              <a:path w="7315834" h="3529965">
                <a:moveTo>
                  <a:pt x="0" y="3529583"/>
                </a:moveTo>
                <a:lnTo>
                  <a:pt x="7315212" y="3529583"/>
                </a:lnTo>
                <a:lnTo>
                  <a:pt x="73152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4204209"/>
            <a:ext cx="316357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the mentor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spc="-15" dirty="0">
                <a:latin typeface="Segoe UI Semibold"/>
                <a:cs typeface="Segoe UI Semibold"/>
              </a:rPr>
              <a:t>say?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986308"/>
            <a:ext cx="4497705" cy="2679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732155">
              <a:lnSpc>
                <a:spcPts val="4000"/>
              </a:lnSpc>
              <a:spcBef>
                <a:spcPts val="5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30" dirty="0"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latin typeface="Segoe UI Semibold"/>
                <a:cs typeface="Segoe UI Semibold"/>
              </a:rPr>
              <a:t>Discussion: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Mindset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Scenarios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prompts </a:t>
            </a:r>
            <a:r>
              <a:rPr sz="1800" b="1" spc="-10" dirty="0">
                <a:latin typeface="Segoe UI Semibold"/>
                <a:cs typeface="Segoe UI Semibold"/>
              </a:rPr>
              <a:t>to 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13558" y="972492"/>
            <a:ext cx="5426710" cy="2418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968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 indent="444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has arrived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1:1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support. 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close look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realizes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quite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bit. Looks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 just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missed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step.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very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worried.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864942" y="3741346"/>
            <a:ext cx="316420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“Where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I go</a:t>
            </a:r>
            <a:r>
              <a:rPr sz="2200" b="1" spc="-6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wrong?”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18307" y="4432023"/>
            <a:ext cx="571563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444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end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session, the learner was  clearly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pleased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they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 close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solution.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wants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 with some encouraging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words.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9965"/>
          </a:xfrm>
          <a:custGeom>
            <a:avLst/>
            <a:gdLst/>
            <a:ahLst/>
            <a:cxnLst/>
            <a:rect l="l" t="t" r="r" b="b"/>
            <a:pathLst>
              <a:path w="7315834" h="3529965">
                <a:moveTo>
                  <a:pt x="0" y="3529583"/>
                </a:moveTo>
                <a:lnTo>
                  <a:pt x="7315212" y="3529583"/>
                </a:lnTo>
                <a:lnTo>
                  <a:pt x="73152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6672" y="4204209"/>
            <a:ext cx="406971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latin typeface="Segoe UI Semibold"/>
                <a:cs typeface="Segoe UI Semibold"/>
              </a:rPr>
              <a:t>—How do </a:t>
            </a:r>
            <a:r>
              <a:rPr sz="1800" b="1" spc="-10" dirty="0">
                <a:latin typeface="Segoe UI Semibold"/>
                <a:cs typeface="Segoe UI Semibold"/>
              </a:rPr>
              <a:t>you interpret </a:t>
            </a:r>
            <a:r>
              <a:rPr sz="1800" b="1" spc="-5" dirty="0">
                <a:latin typeface="Segoe UI Semibold"/>
                <a:cs typeface="Segoe UI Semibold"/>
              </a:rPr>
              <a:t>this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exchange?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762907"/>
            <a:ext cx="446087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add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this conversation  </a:t>
            </a:r>
            <a:r>
              <a:rPr sz="1800" b="1" dirty="0">
                <a:latin typeface="Segoe UI Semibold"/>
                <a:cs typeface="Segoe UI Semibold"/>
              </a:rPr>
              <a:t>as a</a:t>
            </a:r>
            <a:r>
              <a:rPr sz="1800" b="1" spc="-5" dirty="0">
                <a:latin typeface="Segoe UI Semibold"/>
                <a:cs typeface="Segoe UI Semibold"/>
              </a:rPr>
              <a:t> mentor?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986308"/>
            <a:ext cx="4497705" cy="2679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 marR="732155">
              <a:lnSpc>
                <a:spcPts val="4000"/>
              </a:lnSpc>
              <a:spcBef>
                <a:spcPts val="5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30" dirty="0">
                <a:latin typeface="Segoe UI Semibold"/>
                <a:cs typeface="Segoe UI Semibold"/>
              </a:rPr>
              <a:t>Group  </a:t>
            </a:r>
            <a:r>
              <a:rPr sz="3600" b="1" spc="-20" dirty="0">
                <a:latin typeface="Segoe UI Semibold"/>
                <a:cs typeface="Segoe UI Semibold"/>
              </a:rPr>
              <a:t>Discussion: 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Mindset</a:t>
            </a:r>
            <a:r>
              <a:rPr sz="3600" b="1" spc="-125" dirty="0">
                <a:solidFill>
                  <a:srgbClr val="0078D4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78D4"/>
                </a:solidFill>
                <a:latin typeface="Segoe UI Semibold"/>
                <a:cs typeface="Segoe UI Semibold"/>
              </a:rPr>
              <a:t>Scenarios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prompts </a:t>
            </a:r>
            <a:r>
              <a:rPr sz="1800" b="1" spc="-10" dirty="0">
                <a:latin typeface="Segoe UI Semibold"/>
                <a:cs typeface="Segoe UI Semibold"/>
              </a:rPr>
              <a:t>to 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924007" y="972492"/>
            <a:ext cx="5826760" cy="3129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2200"/>
              </a:spcBef>
            </a:pP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Two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paired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pair  programming project.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conversation,</a:t>
            </a:r>
            <a:endParaRPr sz="2200">
              <a:latin typeface="Segoe UI Semibold"/>
              <a:cs typeface="Segoe UI Semibold"/>
            </a:endParaRPr>
          </a:p>
          <a:p>
            <a:pPr marL="12700" marR="31750">
              <a:lnSpc>
                <a:spcPct val="106100"/>
              </a:lnSpc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is clear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Learner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looks up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Learner B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they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say, “Wow,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Learner B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just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natural when it comes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programming. 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just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do. I feel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wasn’t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born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that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gene.”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7924007" y="4432302"/>
            <a:ext cx="600964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Learner B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shrugs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says, “Learner </a:t>
            </a:r>
            <a:r>
              <a:rPr sz="2200" b="1" spc="35" dirty="0">
                <a:solidFill>
                  <a:srgbClr val="FFFFFF"/>
                </a:solidFill>
                <a:latin typeface="Segoe UI Semibold"/>
                <a:cs typeface="Segoe UI Semibold"/>
              </a:rPr>
              <a:t>A,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forget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took computer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science when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in  high school. 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True,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good at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I don’t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tell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yet.”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407352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Synthesis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49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24007" y="972492"/>
            <a:ext cx="4002404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5" dirty="0">
                <a:latin typeface="Segoe UI Semibold"/>
                <a:cs typeface="Segoe UI Semibold"/>
              </a:rPr>
              <a:t>Reflect </a:t>
            </a:r>
            <a:r>
              <a:rPr sz="2200" b="1" spc="-5" dirty="0">
                <a:latin typeface="Segoe UI Semibold"/>
                <a:cs typeface="Segoe UI Semibold"/>
              </a:rPr>
              <a:t>on the topic </a:t>
            </a:r>
            <a:r>
              <a:rPr sz="2200" b="1" spc="-20" dirty="0">
                <a:latin typeface="Segoe UI Semibold"/>
                <a:cs typeface="Segoe UI Semibold"/>
              </a:rPr>
              <a:t>of</a:t>
            </a:r>
            <a:r>
              <a:rPr sz="2200" b="1" spc="-60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mindset: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24007" y="1663169"/>
            <a:ext cx="588264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In </a:t>
            </a:r>
            <a:r>
              <a:rPr sz="2200" b="1" spc="-5" dirty="0">
                <a:latin typeface="Segoe UI Semibold"/>
                <a:cs typeface="Segoe UI Semibold"/>
              </a:rPr>
              <a:t>which </a:t>
            </a:r>
            <a:r>
              <a:rPr sz="2200" b="1" spc="-10" dirty="0">
                <a:latin typeface="Segoe UI Semibold"/>
                <a:cs typeface="Segoe UI Semibold"/>
              </a:rPr>
              <a:t>areas </a:t>
            </a:r>
            <a:r>
              <a:rPr sz="2200" b="1" spc="-20" dirty="0">
                <a:latin typeface="Segoe UI Semibold"/>
                <a:cs typeface="Segoe UI Semibold"/>
              </a:rPr>
              <a:t>of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spc="-5" dirty="0">
                <a:latin typeface="Segoe UI Semibold"/>
                <a:cs typeface="Segoe UI Semibold"/>
              </a:rPr>
              <a:t>life </a:t>
            </a:r>
            <a:r>
              <a:rPr sz="2200" b="1" dirty="0">
                <a:latin typeface="Segoe UI Semibold"/>
                <a:cs typeface="Segoe UI Semibold"/>
              </a:rPr>
              <a:t>do </a:t>
            </a:r>
            <a:r>
              <a:rPr sz="2200" b="1" spc="-10" dirty="0">
                <a:latin typeface="Segoe UI Semibold"/>
                <a:cs typeface="Segoe UI Semibold"/>
              </a:rPr>
              <a:t>you </a:t>
            </a:r>
            <a:r>
              <a:rPr sz="2200" b="1" spc="-5" dirty="0"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latin typeface="Segoe UI Semibold"/>
                <a:cs typeface="Segoe UI Semibold"/>
              </a:rPr>
              <a:t>you  have </a:t>
            </a:r>
            <a:r>
              <a:rPr sz="2200" b="1" dirty="0">
                <a:latin typeface="Segoe UI Semibold"/>
                <a:cs typeface="Segoe UI Semibold"/>
              </a:rPr>
              <a:t>a </a:t>
            </a:r>
            <a:r>
              <a:rPr sz="2200" b="1" spc="-10" dirty="0">
                <a:latin typeface="Segoe UI Semibold"/>
                <a:cs typeface="Segoe UI Semibold"/>
              </a:rPr>
              <a:t>growth mindset? </a:t>
            </a:r>
            <a:r>
              <a:rPr sz="2200" b="1" dirty="0">
                <a:latin typeface="Segoe UI Semibold"/>
                <a:cs typeface="Segoe UI Semibold"/>
              </a:rPr>
              <a:t>In </a:t>
            </a:r>
            <a:r>
              <a:rPr sz="2200" b="1" spc="-5" dirty="0">
                <a:latin typeface="Segoe UI Semibold"/>
                <a:cs typeface="Segoe UI Semibold"/>
              </a:rPr>
              <a:t>which </a:t>
            </a:r>
            <a:r>
              <a:rPr sz="2200" b="1" spc="-10" dirty="0">
                <a:latin typeface="Segoe UI Semibold"/>
                <a:cs typeface="Segoe UI Semibold"/>
              </a:rPr>
              <a:t>areas </a:t>
            </a:r>
            <a:r>
              <a:rPr sz="2200" b="1" dirty="0">
                <a:latin typeface="Segoe UI Semibold"/>
                <a:cs typeface="Segoe UI Semibold"/>
              </a:rPr>
              <a:t>do </a:t>
            </a:r>
            <a:r>
              <a:rPr sz="2200" b="1" spc="-10" dirty="0">
                <a:latin typeface="Segoe UI Semibold"/>
                <a:cs typeface="Segoe UI Semibold"/>
              </a:rPr>
              <a:t>you  </a:t>
            </a:r>
            <a:r>
              <a:rPr sz="2200" b="1" spc="-5" dirty="0">
                <a:latin typeface="Segoe UI Semibold"/>
                <a:cs typeface="Segoe UI Semibold"/>
              </a:rPr>
              <a:t>think </a:t>
            </a:r>
            <a:r>
              <a:rPr sz="2200" b="1" spc="-10" dirty="0">
                <a:latin typeface="Segoe UI Semibold"/>
                <a:cs typeface="Segoe UI Semibold"/>
              </a:rPr>
              <a:t>you have </a:t>
            </a:r>
            <a:r>
              <a:rPr sz="2200" b="1" dirty="0">
                <a:latin typeface="Segoe UI Semibold"/>
                <a:cs typeface="Segoe UI Semibold"/>
              </a:rPr>
              <a:t>a </a:t>
            </a:r>
            <a:r>
              <a:rPr sz="2200" b="1" spc="-10" dirty="0">
                <a:latin typeface="Segoe UI Semibold"/>
                <a:cs typeface="Segoe UI Semibold"/>
              </a:rPr>
              <a:t>fixed</a:t>
            </a:r>
            <a:r>
              <a:rPr sz="2200" b="1" spc="-5" dirty="0">
                <a:latin typeface="Segoe UI Semibold"/>
                <a:cs typeface="Segoe UI Semibold"/>
              </a:rPr>
              <a:t> </a:t>
            </a:r>
            <a:r>
              <a:rPr sz="2200" b="1" spc="-10" dirty="0">
                <a:latin typeface="Segoe UI Semibold"/>
                <a:cs typeface="Segoe UI Semibold"/>
              </a:rPr>
              <a:t>mindset?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924007" y="3085594"/>
            <a:ext cx="5917565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42164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Think about </a:t>
            </a:r>
            <a:r>
              <a:rPr sz="2200" b="1" spc="-5" dirty="0">
                <a:latin typeface="Segoe UI Semibold"/>
                <a:cs typeface="Segoe UI Semibold"/>
              </a:rPr>
              <a:t>the </a:t>
            </a:r>
            <a:r>
              <a:rPr sz="2200" b="1" dirty="0">
                <a:latin typeface="Segoe UI Semibold"/>
                <a:cs typeface="Segoe UI Semibold"/>
              </a:rPr>
              <a:t>moments </a:t>
            </a:r>
            <a:r>
              <a:rPr sz="2200" b="1" spc="-5" dirty="0">
                <a:latin typeface="Segoe UI Semibold"/>
                <a:cs typeface="Segoe UI Semibold"/>
              </a:rPr>
              <a:t>in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spc="-5" dirty="0">
                <a:latin typeface="Segoe UI Semibold"/>
                <a:cs typeface="Segoe UI Semibold"/>
              </a:rPr>
              <a:t>life when 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dirty="0">
                <a:latin typeface="Segoe UI Semibold"/>
                <a:cs typeface="Segoe UI Semibold"/>
              </a:rPr>
              <a:t>mindset </a:t>
            </a:r>
            <a:r>
              <a:rPr sz="2200" b="1" spc="-5" dirty="0">
                <a:latin typeface="Segoe UI Semibold"/>
                <a:cs typeface="Segoe UI Semibold"/>
              </a:rPr>
              <a:t>has influenced the way </a:t>
            </a:r>
            <a:r>
              <a:rPr sz="2200" b="1" spc="-10" dirty="0">
                <a:latin typeface="Segoe UI Semibold"/>
                <a:cs typeface="Segoe UI Semibold"/>
              </a:rPr>
              <a:t>you  approached</a:t>
            </a:r>
            <a:r>
              <a:rPr sz="2200" b="1" spc="-5" dirty="0">
                <a:latin typeface="Segoe UI Semibold"/>
                <a:cs typeface="Segoe UI Semibold"/>
              </a:rPr>
              <a:t> learning.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latin typeface="Segoe UI Semibold"/>
                <a:cs typeface="Segoe UI Semibold"/>
              </a:rPr>
              <a:t>Are there areas where you </a:t>
            </a:r>
            <a:r>
              <a:rPr sz="2200" b="1" dirty="0">
                <a:latin typeface="Segoe UI Semibold"/>
                <a:cs typeface="Segoe UI Semibold"/>
              </a:rPr>
              <a:t>shifted </a:t>
            </a:r>
            <a:r>
              <a:rPr sz="2200" b="1" spc="-10" dirty="0">
                <a:latin typeface="Segoe UI Semibold"/>
                <a:cs typeface="Segoe UI Semibold"/>
              </a:rPr>
              <a:t>from </a:t>
            </a:r>
            <a:r>
              <a:rPr sz="2200" b="1" dirty="0">
                <a:latin typeface="Segoe UI Semibold"/>
                <a:cs typeface="Segoe UI Semibold"/>
              </a:rPr>
              <a:t>a </a:t>
            </a:r>
            <a:r>
              <a:rPr sz="2200" b="1" spc="-10" dirty="0">
                <a:latin typeface="Segoe UI Semibold"/>
                <a:cs typeface="Segoe UI Semibold"/>
              </a:rPr>
              <a:t>fixed  </a:t>
            </a:r>
            <a:r>
              <a:rPr sz="2200" b="1" dirty="0">
                <a:latin typeface="Segoe UI Semibold"/>
                <a:cs typeface="Segoe UI Semibold"/>
              </a:rPr>
              <a:t>mindset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dirty="0">
                <a:latin typeface="Segoe UI Semibold"/>
                <a:cs typeface="Segoe UI Semibold"/>
              </a:rPr>
              <a:t>a </a:t>
            </a:r>
            <a:r>
              <a:rPr sz="2200" b="1" spc="-10" dirty="0">
                <a:latin typeface="Segoe UI Semibold"/>
                <a:cs typeface="Segoe UI Semibold"/>
              </a:rPr>
              <a:t>growth mindset? </a:t>
            </a:r>
            <a:r>
              <a:rPr sz="2200" b="1" dirty="0">
                <a:latin typeface="Segoe UI Semibold"/>
                <a:cs typeface="Segoe UI Semibold"/>
              </a:rPr>
              <a:t>What </a:t>
            </a:r>
            <a:r>
              <a:rPr sz="2200" b="1" spc="-10" dirty="0">
                <a:latin typeface="Segoe UI Semibold"/>
                <a:cs typeface="Segoe UI Semibold"/>
              </a:rPr>
              <a:t>prompted  </a:t>
            </a:r>
            <a:r>
              <a:rPr sz="2200" b="1" spc="-5" dirty="0">
                <a:latin typeface="Segoe UI Semibold"/>
                <a:cs typeface="Segoe UI Semibold"/>
              </a:rPr>
              <a:t>the</a:t>
            </a:r>
            <a:r>
              <a:rPr sz="2200" b="1" spc="-10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change?</a:t>
            </a:r>
            <a:endParaRPr sz="2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2900" y="0"/>
            <a:ext cx="7317740" cy="8229600"/>
          </a:xfrm>
          <a:custGeom>
            <a:avLst/>
            <a:gdLst/>
            <a:ahLst/>
            <a:cxnLst/>
            <a:rect l="l" t="t" r="r" b="b"/>
            <a:pathLst>
              <a:path w="7317740" h="8229600">
                <a:moveTo>
                  <a:pt x="0" y="8229600"/>
                </a:moveTo>
                <a:lnTo>
                  <a:pt x="7317498" y="8229600"/>
                </a:lnTo>
                <a:lnTo>
                  <a:pt x="7317498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73100" y="1271130"/>
            <a:ext cx="48895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Why did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we </a:t>
            </a:r>
            <a:r>
              <a:rPr sz="3600" b="1" spc="-30" dirty="0">
                <a:solidFill>
                  <a:srgbClr val="000000"/>
                </a:solidFill>
                <a:latin typeface="Segoe UI Semibold"/>
                <a:cs typeface="Segoe UI Semibold"/>
              </a:rPr>
              <a:t>create</a:t>
            </a:r>
            <a:r>
              <a:rPr sz="3600" b="1" spc="-17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this?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058530"/>
            <a:ext cx="5503545" cy="22555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24765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Relying </a:t>
            </a:r>
            <a:r>
              <a:rPr sz="1800" b="1" spc="-5" dirty="0">
                <a:latin typeface="Segoe UI Semibold"/>
                <a:cs typeface="Segoe UI Semibold"/>
              </a:rPr>
              <a:t>on existing </a:t>
            </a:r>
            <a:r>
              <a:rPr sz="1800" b="1" spc="-10" dirty="0">
                <a:latin typeface="Segoe UI Semibold"/>
                <a:cs typeface="Segoe UI Semibold"/>
              </a:rPr>
              <a:t>resources </a:t>
            </a:r>
            <a:r>
              <a:rPr sz="1800" b="1" spc="-5" dirty="0">
                <a:latin typeface="Segoe UI Semibold"/>
                <a:cs typeface="Segoe UI Semibold"/>
              </a:rPr>
              <a:t>can lower the </a:t>
            </a:r>
            <a:r>
              <a:rPr sz="1800" b="1" spc="5" dirty="0">
                <a:latin typeface="Segoe UI Semibold"/>
                <a:cs typeface="Segoe UI Semibold"/>
              </a:rPr>
              <a:t>entry-  </a:t>
            </a:r>
            <a:r>
              <a:rPr sz="1800" b="1" dirty="0">
                <a:latin typeface="Segoe UI Semibold"/>
                <a:cs typeface="Segoe UI Semibold"/>
              </a:rPr>
              <a:t>point </a:t>
            </a:r>
            <a:r>
              <a:rPr sz="1800" b="1" spc="-5" dirty="0">
                <a:latin typeface="Segoe UI Semibold"/>
                <a:cs typeface="Segoe UI Semibold"/>
              </a:rPr>
              <a:t>to implementing </a:t>
            </a:r>
            <a:r>
              <a:rPr sz="1800" b="1" dirty="0">
                <a:latin typeface="Segoe UI Semibold"/>
                <a:cs typeface="Segoe UI Semibold"/>
              </a:rPr>
              <a:t>peer </a:t>
            </a:r>
            <a:r>
              <a:rPr sz="1800" b="1" spc="-5" dirty="0">
                <a:latin typeface="Segoe UI Semibold"/>
                <a:cs typeface="Segoe UI Semibold"/>
              </a:rPr>
              <a:t>mentorship preparation.  </a:t>
            </a:r>
            <a:r>
              <a:rPr sz="1800" b="1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toolkit </a:t>
            </a:r>
            <a:r>
              <a:rPr sz="1800" b="1" spc="-5" dirty="0">
                <a:latin typeface="Segoe UI Semibold"/>
                <a:cs typeface="Segoe UI Semibold"/>
              </a:rPr>
              <a:t>is grounded in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evidence base </a:t>
            </a:r>
            <a:r>
              <a:rPr sz="1800" b="1" dirty="0">
                <a:latin typeface="Segoe UI Semibold"/>
                <a:cs typeface="Segoe UI Semibold"/>
              </a:rPr>
              <a:t>drawn  </a:t>
            </a:r>
            <a:r>
              <a:rPr sz="1800" b="1" spc="-10" dirty="0">
                <a:latin typeface="Segoe UI Semibold"/>
                <a:cs typeface="Segoe UI Semibold"/>
              </a:rPr>
              <a:t>from effective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inclusive </a:t>
            </a:r>
            <a:r>
              <a:rPr sz="1800" b="1" spc="-15" dirty="0">
                <a:latin typeface="Segoe UI Semibold"/>
                <a:cs typeface="Segoe UI Semibold"/>
              </a:rPr>
              <a:t>pedagogy. </a:t>
            </a:r>
            <a:r>
              <a:rPr sz="1800" b="1" dirty="0">
                <a:latin typeface="Segoe UI Semibold"/>
                <a:cs typeface="Segoe UI Semibold"/>
              </a:rPr>
              <a:t>It </a:t>
            </a:r>
            <a:r>
              <a:rPr sz="1800" b="1" spc="-5" dirty="0">
                <a:latin typeface="Segoe UI Semibold"/>
                <a:cs typeface="Segoe UI Semibold"/>
              </a:rPr>
              <a:t>has </a:t>
            </a:r>
            <a:r>
              <a:rPr sz="1800" b="1" dirty="0">
                <a:latin typeface="Segoe UI Semibold"/>
                <a:cs typeface="Segoe UI Semibold"/>
              </a:rPr>
              <a:t>been  </a:t>
            </a:r>
            <a:r>
              <a:rPr sz="1800" b="1" spc="-5" dirty="0">
                <a:latin typeface="Segoe UI Semibold"/>
                <a:cs typeface="Segoe UI Semibold"/>
              </a:rPr>
              <a:t>used in </a:t>
            </a:r>
            <a:r>
              <a:rPr sz="1800" b="1" spc="-10" dirty="0">
                <a:latin typeface="Segoe UI Semibold"/>
                <a:cs typeface="Segoe UI Semibold"/>
              </a:rPr>
              <a:t>over </a:t>
            </a:r>
            <a:r>
              <a:rPr sz="1800" b="1" dirty="0">
                <a:latin typeface="Segoe UI Semibold"/>
                <a:cs typeface="Segoe UI Semibold"/>
              </a:rPr>
              <a:t>8 </a:t>
            </a:r>
            <a:r>
              <a:rPr sz="1800" b="1" spc="-5" dirty="0">
                <a:latin typeface="Segoe UI Semibold"/>
                <a:cs typeface="Segoe UI Semibold"/>
              </a:rPr>
              <a:t>institutions since 2015 with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origins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in </a:t>
            </a:r>
            <a:r>
              <a:rPr sz="1800" b="1" dirty="0">
                <a:latin typeface="Segoe UI Semibold"/>
                <a:cs typeface="Segoe UI Semibold"/>
              </a:rPr>
              <a:t>an </a:t>
            </a:r>
            <a:r>
              <a:rPr sz="1800" b="1" spc="-5" dirty="0">
                <a:latin typeface="Segoe UI Semibold"/>
                <a:cs typeface="Segoe UI Semibold"/>
              </a:rPr>
              <a:t>inclusive </a:t>
            </a:r>
            <a:r>
              <a:rPr sz="1800" b="1" dirty="0">
                <a:latin typeface="Segoe UI Semibold"/>
                <a:cs typeface="Segoe UI Semibold"/>
              </a:rPr>
              <a:t>academic peer </a:t>
            </a:r>
            <a:r>
              <a:rPr sz="1800" b="1" spc="-5" dirty="0">
                <a:latin typeface="Segoe UI Semibold"/>
                <a:cs typeface="Segoe UI Semibold"/>
              </a:rPr>
              <a:t>mentorship </a:t>
            </a:r>
            <a:r>
              <a:rPr sz="1800" b="1" spc="-10" dirty="0">
                <a:latin typeface="Segoe UI Semibold"/>
                <a:cs typeface="Segoe UI Semibold"/>
              </a:rPr>
              <a:t>program  </a:t>
            </a:r>
            <a:r>
              <a:rPr sz="1800" b="1" spc="-5" dirty="0">
                <a:latin typeface="Segoe UI Semibold"/>
                <a:cs typeface="Segoe UI Semibold"/>
              </a:rPr>
              <a:t>developed </a:t>
            </a:r>
            <a:r>
              <a:rPr sz="1800" b="1" dirty="0">
                <a:latin typeface="Segoe UI Semibold"/>
                <a:cs typeface="Segoe UI Semibold"/>
              </a:rPr>
              <a:t>at </a:t>
            </a:r>
            <a:r>
              <a:rPr sz="1800" b="1" spc="-5" dirty="0">
                <a:latin typeface="Segoe UI Semibold"/>
                <a:cs typeface="Segoe UI Semibold"/>
              </a:rPr>
              <a:t>Mount </a:t>
            </a:r>
            <a:r>
              <a:rPr sz="1800" b="1" spc="-10" dirty="0">
                <a:latin typeface="Segoe UI Semibold"/>
                <a:cs typeface="Segoe UI Semibold"/>
              </a:rPr>
              <a:t>Holyoke </a:t>
            </a:r>
            <a:r>
              <a:rPr sz="1800" b="1" spc="-5" dirty="0">
                <a:latin typeface="Segoe UI Semibold"/>
                <a:cs typeface="Segoe UI Semibold"/>
              </a:rPr>
              <a:t>College </a:t>
            </a:r>
            <a:r>
              <a:rPr sz="1800" b="1" dirty="0">
                <a:latin typeface="Segoe UI Semibold"/>
                <a:cs typeface="Segoe UI Semibold"/>
              </a:rPr>
              <a:t>and supported  by a </a:t>
            </a:r>
            <a:r>
              <a:rPr sz="1800" b="1" spc="-10" dirty="0">
                <a:latin typeface="Segoe UI Semibold"/>
                <a:cs typeface="Segoe UI Semibold"/>
              </a:rPr>
              <a:t>Computer </a:t>
            </a:r>
            <a:r>
              <a:rPr sz="1800" b="1" spc="-5" dirty="0">
                <a:latin typeface="Segoe UI Semibold"/>
                <a:cs typeface="Segoe UI Semibold"/>
              </a:rPr>
              <a:t>Science Capacity </a:t>
            </a:r>
            <a:r>
              <a:rPr sz="1800" b="1" spc="-15" dirty="0">
                <a:latin typeface="Segoe UI Semibold"/>
                <a:cs typeface="Segoe UI Semibold"/>
              </a:rPr>
              <a:t>Award </a:t>
            </a:r>
            <a:r>
              <a:rPr sz="1800" b="1" spc="-10" dirty="0">
                <a:latin typeface="Segoe UI Semibold"/>
                <a:cs typeface="Segoe UI Semibold"/>
              </a:rPr>
              <a:t>from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Google.</a:t>
            </a:r>
            <a:endParaRPr sz="1800">
              <a:latin typeface="Segoe UI Semibold"/>
              <a:cs typeface="Segoe UI Semibold"/>
            </a:endParaRPr>
          </a:p>
        </p:txBody>
      </p:sp>
      <p:graphicFrame>
        <p:nvGraphicFramePr>
          <p:cNvPr id="5" name="object 5"/>
          <p:cNvGraphicFramePr>
            <a:graphicFrameLocks noGrp="1"/>
          </p:cNvGraphicFramePr>
          <p:nvPr/>
        </p:nvGraphicFramePr>
        <p:xfrm>
          <a:off x="7677150" y="1382407"/>
          <a:ext cx="5743575" cy="201510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2885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051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841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576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94449">
                <a:tc gridSpan="3">
                  <a:txBody>
                    <a:bodyPr/>
                    <a:lstStyle/>
                    <a:p>
                      <a:pPr marL="50800">
                        <a:lnSpc>
                          <a:spcPts val="3545"/>
                        </a:lnSpc>
                      </a:pPr>
                      <a:r>
                        <a:rPr sz="3600" b="1" spc="-15" dirty="0">
                          <a:latin typeface="Segoe UI Semibold"/>
                          <a:cs typeface="Segoe UI Semibold"/>
                        </a:rPr>
                        <a:t>The </a:t>
                      </a:r>
                      <a:r>
                        <a:rPr sz="3600" b="1" spc="-20" dirty="0">
                          <a:latin typeface="Segoe UI Semibold"/>
                          <a:cs typeface="Segoe UI Semibold"/>
                        </a:rPr>
                        <a:t>toolkit </a:t>
                      </a:r>
                      <a:r>
                        <a:rPr sz="3600" b="1" spc="-10" dirty="0">
                          <a:latin typeface="Segoe UI Semibold"/>
                          <a:cs typeface="Segoe UI Semibold"/>
                        </a:rPr>
                        <a:t>is </a:t>
                      </a:r>
                      <a:r>
                        <a:rPr sz="3600" b="1" spc="-25" dirty="0">
                          <a:latin typeface="Segoe UI Semibold"/>
                          <a:cs typeface="Segoe UI Semibold"/>
                        </a:rPr>
                        <a:t>grounded</a:t>
                      </a:r>
                      <a:r>
                        <a:rPr sz="3600" b="1" spc="-17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0" dirty="0">
                          <a:latin typeface="Segoe UI Semibold"/>
                          <a:cs typeface="Segoe UI Semibold"/>
                        </a:rPr>
                        <a:t>in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3099">
                <a:tc gridSpan="2">
                  <a:txBody>
                    <a:bodyPr/>
                    <a:lstStyle/>
                    <a:p>
                      <a:pPr marL="50800">
                        <a:lnSpc>
                          <a:spcPts val="3650"/>
                        </a:lnSpc>
                      </a:pPr>
                      <a:r>
                        <a:rPr sz="3600" b="1" spc="-10" dirty="0">
                          <a:latin typeface="Segoe UI Semibold"/>
                          <a:cs typeface="Segoe UI Semibold"/>
                        </a:rPr>
                        <a:t>an </a:t>
                      </a:r>
                      <a:r>
                        <a:rPr sz="3600" b="1" spc="-20" dirty="0">
                          <a:latin typeface="Segoe UI Semibold"/>
                          <a:cs typeface="Segoe UI Semibold"/>
                        </a:rPr>
                        <a:t>evidence </a:t>
                      </a:r>
                      <a:r>
                        <a:rPr sz="3600" b="1" spc="-30" dirty="0">
                          <a:latin typeface="Segoe UI Semibold"/>
                          <a:cs typeface="Segoe UI Semibold"/>
                        </a:rPr>
                        <a:t>base</a:t>
                      </a:r>
                      <a:r>
                        <a:rPr sz="3600" b="1" spc="-155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0" dirty="0">
                          <a:latin typeface="Segoe UI Semibold"/>
                          <a:cs typeface="Segoe UI Semibold"/>
                        </a:rPr>
                        <a:t>drawn</a:t>
                      </a:r>
                      <a:endParaRPr sz="360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13092">
                <a:tc gridSpan="4">
                  <a:txBody>
                    <a:bodyPr/>
                    <a:lstStyle/>
                    <a:p>
                      <a:pPr marL="50800">
                        <a:lnSpc>
                          <a:spcPts val="3610"/>
                        </a:lnSpc>
                      </a:pPr>
                      <a:r>
                        <a:rPr sz="3600" b="1" spc="-25" dirty="0">
                          <a:latin typeface="Segoe UI Semibold"/>
                          <a:cs typeface="Segoe UI Semibold"/>
                        </a:rPr>
                        <a:t>from </a:t>
                      </a:r>
                      <a:r>
                        <a:rPr sz="3600" b="1" spc="-30" dirty="0">
                          <a:latin typeface="Segoe UI Semibold"/>
                          <a:cs typeface="Segoe UI Semibold"/>
                        </a:rPr>
                        <a:t>effective </a:t>
                      </a:r>
                      <a:r>
                        <a:rPr sz="3600" b="1" spc="-15" dirty="0">
                          <a:latin typeface="Segoe UI Semibold"/>
                          <a:cs typeface="Segoe UI Semibold"/>
                        </a:rPr>
                        <a:t>and</a:t>
                      </a:r>
                      <a:r>
                        <a:rPr sz="3600" b="1" spc="-90" dirty="0"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3600" b="1" spc="-25" dirty="0">
                          <a:latin typeface="Segoe UI Semibold"/>
                          <a:cs typeface="Segoe UI Semibold"/>
                        </a:rPr>
                        <a:t>inclusive</a:t>
                      </a:r>
                      <a:endParaRPr sz="3600" dirty="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lnB w="38100">
                      <a:solidFill>
                        <a:srgbClr val="FFFFFF"/>
                      </a:solidFill>
                      <a:prstDash val="solid"/>
                    </a:lnB>
                    <a:solidFill>
                      <a:srgbClr val="50E6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4468">
                <a:tc>
                  <a:txBody>
                    <a:bodyPr/>
                    <a:lstStyle/>
                    <a:p>
                      <a:pPr marL="50800">
                        <a:lnSpc>
                          <a:spcPts val="3570"/>
                        </a:lnSpc>
                      </a:pPr>
                      <a:r>
                        <a:rPr sz="3600" b="1" spc="-45" dirty="0">
                          <a:latin typeface="Segoe UI Semibold"/>
                          <a:cs typeface="Segoe UI Semibold"/>
                        </a:rPr>
                        <a:t>pedagogy.</a:t>
                      </a:r>
                      <a:endParaRPr sz="3600" dirty="0">
                        <a:latin typeface="Segoe UI Semibold"/>
                        <a:cs typeface="Segoe UI Semibold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solidFill>
                      <a:srgbClr val="50E6FF"/>
                    </a:solidFill>
                  </a:tcPr>
                </a:tc>
                <a:tc gridSpan="3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sz="2100" dirty="0">
                        <a:latin typeface="Times New Roman"/>
                        <a:cs typeface="Times New Roman"/>
                      </a:endParaRPr>
                    </a:p>
                  </a:txBody>
                  <a:tcPr marL="0" marR="0" marT="0" marB="0">
                    <a:lnT w="38100">
                      <a:solidFill>
                        <a:srgbClr val="FFFFFF"/>
                      </a:solidFill>
                      <a:prstDash val="solid"/>
                    </a:lnT>
                    <a:solidFill>
                      <a:srgbClr val="243A5E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tc hMerge="1">
                  <a:txBody>
                    <a:bodyPr/>
                    <a:lstStyle/>
                    <a:p>
                      <a:endParaRPr/>
                    </a:p>
                  </a:txBody>
                  <a:tcPr marL="0" marR="0" marT="0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object 6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739776" y="5926315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18"/>
                </a:moveTo>
                <a:lnTo>
                  <a:pt x="0" y="1573618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18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2739776" y="5926315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18"/>
                </a:moveTo>
                <a:lnTo>
                  <a:pt x="0" y="1573618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18"/>
                </a:lnTo>
                <a:close/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12472111" y="5671146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06"/>
                </a:moveTo>
                <a:lnTo>
                  <a:pt x="0" y="1573606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06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2472111" y="5671146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06"/>
                </a:moveTo>
                <a:lnTo>
                  <a:pt x="0" y="1573606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06"/>
                </a:lnTo>
                <a:close/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204445" y="5415953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18"/>
                </a:moveTo>
                <a:lnTo>
                  <a:pt x="0" y="1573618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18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2204445" y="5415953"/>
            <a:ext cx="1179830" cy="1574165"/>
          </a:xfrm>
          <a:custGeom>
            <a:avLst/>
            <a:gdLst/>
            <a:ahLst/>
            <a:cxnLst/>
            <a:rect l="l" t="t" r="r" b="b"/>
            <a:pathLst>
              <a:path w="1179830" h="1574165">
                <a:moveTo>
                  <a:pt x="1179423" y="1573618"/>
                </a:moveTo>
                <a:lnTo>
                  <a:pt x="0" y="1573618"/>
                </a:lnTo>
                <a:lnTo>
                  <a:pt x="0" y="0"/>
                </a:lnTo>
                <a:lnTo>
                  <a:pt x="1179423" y="0"/>
                </a:lnTo>
                <a:lnTo>
                  <a:pt x="1179423" y="1573618"/>
                </a:lnTo>
                <a:close/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502294" y="5729324"/>
            <a:ext cx="609600" cy="0"/>
          </a:xfrm>
          <a:custGeom>
            <a:avLst/>
            <a:gdLst/>
            <a:ahLst/>
            <a:cxnLst/>
            <a:rect l="l" t="t" r="r" b="b"/>
            <a:pathLst>
              <a:path w="609600">
                <a:moveTo>
                  <a:pt x="0" y="0"/>
                </a:moveTo>
                <a:lnTo>
                  <a:pt x="609117" y="0"/>
                </a:lnTo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2502294" y="6044070"/>
            <a:ext cx="609600" cy="0"/>
          </a:xfrm>
          <a:custGeom>
            <a:avLst/>
            <a:gdLst/>
            <a:ahLst/>
            <a:cxnLst/>
            <a:rect l="l" t="t" r="r" b="b"/>
            <a:pathLst>
              <a:path w="609600">
                <a:moveTo>
                  <a:pt x="0" y="0"/>
                </a:moveTo>
                <a:lnTo>
                  <a:pt x="609117" y="0"/>
                </a:lnTo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502294" y="6358811"/>
            <a:ext cx="609600" cy="0"/>
          </a:xfrm>
          <a:custGeom>
            <a:avLst/>
            <a:gdLst/>
            <a:ahLst/>
            <a:cxnLst/>
            <a:rect l="l" t="t" r="r" b="b"/>
            <a:pathLst>
              <a:path w="609600">
                <a:moveTo>
                  <a:pt x="0" y="0"/>
                </a:moveTo>
                <a:lnTo>
                  <a:pt x="609117" y="0"/>
                </a:lnTo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502294" y="6673559"/>
            <a:ext cx="609600" cy="0"/>
          </a:xfrm>
          <a:custGeom>
            <a:avLst/>
            <a:gdLst/>
            <a:ahLst/>
            <a:cxnLst/>
            <a:rect l="l" t="t" r="r" b="b"/>
            <a:pathLst>
              <a:path w="609600">
                <a:moveTo>
                  <a:pt x="0" y="0"/>
                </a:moveTo>
                <a:lnTo>
                  <a:pt x="609117" y="0"/>
                </a:lnTo>
              </a:path>
            </a:pathLst>
          </a:custGeom>
          <a:ln w="50800">
            <a:solidFill>
              <a:srgbClr val="50E6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/>
          <p:nvPr/>
        </p:nvSpPr>
        <p:spPr>
          <a:xfrm>
            <a:off x="647700" y="7742421"/>
            <a:ext cx="16446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45517"/>
            <a:ext cx="4113529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interesting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</a:t>
            </a:r>
            <a:r>
              <a:rPr sz="22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these?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25146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50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056591"/>
            <a:ext cx="6082030" cy="2494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surprising?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did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rowth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indset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video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shifts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perspective?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66040">
              <a:lnSpc>
                <a:spcPct val="106100"/>
              </a:lnSpc>
              <a:spcBef>
                <a:spcPts val="5"/>
              </a:spcBef>
            </a:pP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What’s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area </a:t>
            </a:r>
            <a:r>
              <a:rPr sz="22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you’d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like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on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stronger </a:t>
            </a:r>
            <a:r>
              <a:rPr lang="en-US"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rowth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lang="en-US"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indset?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54" dirty="0">
                <a:latin typeface="Segoe UI Semibold"/>
                <a:cs typeface="Segoe UI Semibold"/>
              </a:rPr>
              <a:t>Pu5rpmoinse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390324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759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299090"/>
            <a:ext cx="5465445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9304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reflecting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our own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help us empathize with the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others.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Further,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can help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practice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 ways to give feedback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effectively—in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 that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communicates</a:t>
            </a:r>
            <a:endParaRPr sz="22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growth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 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motivate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undertake the challenge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revision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help-seeking.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51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76491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390232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Wrap</a:t>
            </a:r>
            <a:r>
              <a:rPr sz="1200" b="1" u="sng" spc="15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80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354026"/>
            <a:ext cx="2693035" cy="5892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Dweck, </a:t>
            </a:r>
            <a:r>
              <a:rPr sz="1200" b="1" spc="-5" dirty="0">
                <a:latin typeface="Segoe UI Semibold"/>
                <a:cs typeface="Segoe UI Semibold"/>
              </a:rPr>
              <a:t>C. S. (2006). Mindset:</a:t>
            </a:r>
            <a:r>
              <a:rPr sz="1200" b="1" spc="-30" dirty="0">
                <a:latin typeface="Segoe UI Semibold"/>
                <a:cs typeface="Segoe UI Semibold"/>
              </a:rPr>
              <a:t> </a:t>
            </a:r>
            <a:r>
              <a:rPr sz="1200" b="1" dirty="0">
                <a:latin typeface="Segoe UI Semibold"/>
                <a:cs typeface="Segoe UI Semibold"/>
              </a:rPr>
              <a:t>The</a:t>
            </a:r>
            <a:endParaRPr sz="12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New Psychology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Success. New </a:t>
            </a:r>
            <a:r>
              <a:rPr sz="1200" b="1" spc="-15" dirty="0">
                <a:latin typeface="Segoe UI Semibold"/>
                <a:cs typeface="Segoe UI Semibold"/>
              </a:rPr>
              <a:t>York:  </a:t>
            </a:r>
            <a:r>
              <a:rPr sz="1200" b="1" dirty="0">
                <a:latin typeface="Segoe UI Semibold"/>
                <a:cs typeface="Segoe UI Semibold"/>
              </a:rPr>
              <a:t>Random</a:t>
            </a:r>
            <a:r>
              <a:rPr sz="1200" b="1" spc="-5" dirty="0">
                <a:latin typeface="Segoe UI Semibold"/>
                <a:cs typeface="Segoe UI Semibold"/>
              </a:rPr>
              <a:t> House.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33690" y="2116027"/>
            <a:ext cx="2663825" cy="4018279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203835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National Center </a:t>
            </a:r>
            <a:r>
              <a:rPr sz="1200" b="1" dirty="0">
                <a:latin typeface="Segoe UI Semibold"/>
                <a:cs typeface="Segoe UI Semibold"/>
              </a:rPr>
              <a:t>for </a:t>
            </a:r>
            <a:r>
              <a:rPr sz="1200" b="1" spc="-10" dirty="0">
                <a:latin typeface="Segoe UI Semibold"/>
                <a:cs typeface="Segoe UI Semibold"/>
              </a:rPr>
              <a:t>Women </a:t>
            </a:r>
            <a:r>
              <a:rPr sz="1200" b="1" dirty="0">
                <a:latin typeface="Segoe UI Semibold"/>
                <a:cs typeface="Segoe UI Semibold"/>
              </a:rPr>
              <a:t>&amp;  Information </a:t>
            </a:r>
            <a:r>
              <a:rPr sz="1200" b="1" spc="-25" dirty="0">
                <a:latin typeface="Segoe UI Semibold"/>
                <a:cs typeface="Segoe UI Semibold"/>
              </a:rPr>
              <a:t>Technology. </a:t>
            </a:r>
            <a:r>
              <a:rPr sz="1200" b="1" spc="-5" dirty="0">
                <a:latin typeface="Segoe UI Semibold"/>
                <a:cs typeface="Segoe UI Semibold"/>
              </a:rPr>
              <a:t>NCWIT  </a:t>
            </a:r>
            <a:r>
              <a:rPr sz="1200" b="1" dirty="0">
                <a:latin typeface="Segoe UI Semibold"/>
                <a:cs typeface="Segoe UI Semibold"/>
              </a:rPr>
              <a:t>Tips: 8 </a:t>
            </a:r>
            <a:r>
              <a:rPr sz="1200" b="1" spc="-15" dirty="0">
                <a:latin typeface="Segoe UI Semibold"/>
                <a:cs typeface="Segoe UI Semibold"/>
              </a:rPr>
              <a:t>Ways </a:t>
            </a:r>
            <a:r>
              <a:rPr sz="1200" b="1" spc="-5" dirty="0">
                <a:latin typeface="Segoe UI Semibold"/>
                <a:cs typeface="Segoe UI Semibold"/>
              </a:rPr>
              <a:t>to Give </a:t>
            </a:r>
            <a:r>
              <a:rPr sz="1200" b="1" spc="-10" dirty="0">
                <a:latin typeface="Segoe UI Semibold"/>
                <a:cs typeface="Segoe UI Semibold"/>
              </a:rPr>
              <a:t>Students </a:t>
            </a:r>
            <a:r>
              <a:rPr sz="1200" b="1" spc="-5" dirty="0">
                <a:latin typeface="Segoe UI Semibold"/>
                <a:cs typeface="Segoe UI Semibold"/>
              </a:rPr>
              <a:t>More  Effective Feedback Using </a:t>
            </a:r>
            <a:r>
              <a:rPr sz="1200" b="1" dirty="0">
                <a:latin typeface="Segoe UI Semibold"/>
                <a:cs typeface="Segoe UI Semibold"/>
              </a:rPr>
              <a:t>a </a:t>
            </a:r>
            <a:r>
              <a:rPr sz="1200" b="1" spc="-10" dirty="0">
                <a:latin typeface="Segoe UI Semibold"/>
                <a:cs typeface="Segoe UI Semibold"/>
              </a:rPr>
              <a:t>Growth  </a:t>
            </a:r>
            <a:r>
              <a:rPr sz="1200" b="1" spc="-5" dirty="0">
                <a:latin typeface="Segoe UI Semibold"/>
                <a:cs typeface="Segoe UI Semibold"/>
              </a:rPr>
              <a:t>Mindset. https://www.ncwit.org/  resources/ncwit-tips-8-ways-give-  </a:t>
            </a:r>
            <a:r>
              <a:rPr sz="1200" b="1" spc="-10" dirty="0">
                <a:latin typeface="Segoe UI Semibold"/>
                <a:cs typeface="Segoe UI Semibold"/>
              </a:rPr>
              <a:t>students-more-effective-feedback-  using-growth-mindset/ncwit-tips-8</a:t>
            </a:r>
            <a:endParaRPr sz="1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30" dirty="0">
                <a:latin typeface="Segoe UI Semibold"/>
                <a:cs typeface="Segoe UI Semibold"/>
              </a:rPr>
              <a:t>Yan, </a:t>
            </a:r>
            <a:r>
              <a:rPr sz="1200" b="1" spc="-65" dirty="0">
                <a:latin typeface="Segoe UI Semibold"/>
                <a:cs typeface="Segoe UI Semibold"/>
              </a:rPr>
              <a:t>V. </a:t>
            </a:r>
            <a:r>
              <a:rPr sz="1200" b="1" spc="5" dirty="0">
                <a:latin typeface="Segoe UI Semibold"/>
                <a:cs typeface="Segoe UI Semibold"/>
              </a:rPr>
              <a:t>X., </a:t>
            </a:r>
            <a:r>
              <a:rPr sz="1200" b="1" dirty="0">
                <a:latin typeface="Segoe UI Semibold"/>
                <a:cs typeface="Segoe UI Semibold"/>
              </a:rPr>
              <a:t>Thai, K.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5" dirty="0">
                <a:latin typeface="Segoe UI Semibold"/>
                <a:cs typeface="Segoe UI Semibold"/>
              </a:rPr>
              <a:t>Bjork, </a:t>
            </a:r>
            <a:r>
              <a:rPr sz="1200" b="1" dirty="0">
                <a:latin typeface="Segoe UI Semibold"/>
                <a:cs typeface="Segoe UI Semibold"/>
              </a:rPr>
              <a:t>R. </a:t>
            </a:r>
            <a:r>
              <a:rPr sz="1200" b="1" spc="-5" dirty="0">
                <a:latin typeface="Segoe UI Semibold"/>
                <a:cs typeface="Segoe UI Semibold"/>
              </a:rPr>
              <a:t>A.  (2014). Habits </a:t>
            </a:r>
            <a:r>
              <a:rPr sz="1200" b="1" dirty="0">
                <a:latin typeface="Segoe UI Semibold"/>
                <a:cs typeface="Segoe UI Semibold"/>
              </a:rPr>
              <a:t>and beliefs </a:t>
            </a:r>
            <a:r>
              <a:rPr sz="1200" b="1" spc="-5" dirty="0">
                <a:latin typeface="Segoe UI Semibold"/>
                <a:cs typeface="Segoe UI Semibold"/>
              </a:rPr>
              <a:t>that </a:t>
            </a:r>
            <a:r>
              <a:rPr sz="1200" b="1" dirty="0">
                <a:latin typeface="Segoe UI Semibold"/>
                <a:cs typeface="Segoe UI Semibold"/>
              </a:rPr>
              <a:t>guide  </a:t>
            </a:r>
            <a:r>
              <a:rPr sz="1200" b="1" spc="-10" dirty="0">
                <a:latin typeface="Segoe UI Semibold"/>
                <a:cs typeface="Segoe UI Semibold"/>
              </a:rPr>
              <a:t>self-regulated </a:t>
            </a:r>
            <a:r>
              <a:rPr sz="1200" b="1" spc="-5" dirty="0">
                <a:latin typeface="Segoe UI Semibold"/>
                <a:cs typeface="Segoe UI Semibold"/>
              </a:rPr>
              <a:t>learning: Do they </a:t>
            </a:r>
            <a:r>
              <a:rPr sz="1200" b="1" spc="5" dirty="0">
                <a:latin typeface="Segoe UI Semibold"/>
                <a:cs typeface="Segoe UI Semibold"/>
              </a:rPr>
              <a:t>vary  </a:t>
            </a:r>
            <a:r>
              <a:rPr sz="1200" b="1" spc="-5" dirty="0">
                <a:latin typeface="Segoe UI Semibold"/>
                <a:cs typeface="Segoe UI Semibold"/>
              </a:rPr>
              <a:t>with </a:t>
            </a:r>
            <a:r>
              <a:rPr sz="1200" b="1" dirty="0">
                <a:latin typeface="Segoe UI Semibold"/>
                <a:cs typeface="Segoe UI Semibold"/>
              </a:rPr>
              <a:t>mindsets? </a:t>
            </a:r>
            <a:r>
              <a:rPr sz="1200" b="1" spc="-5" dirty="0">
                <a:latin typeface="Segoe UI Semibold"/>
                <a:cs typeface="Segoe UI Semibold"/>
              </a:rPr>
              <a:t>Journal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Applied  </a:t>
            </a:r>
            <a:r>
              <a:rPr sz="1200" b="1" spc="-10" dirty="0">
                <a:latin typeface="Segoe UI Semibold"/>
                <a:cs typeface="Segoe UI Semibold"/>
              </a:rPr>
              <a:t>Research </a:t>
            </a:r>
            <a:r>
              <a:rPr sz="1200" b="1" spc="-5" dirty="0">
                <a:latin typeface="Segoe UI Semibold"/>
                <a:cs typeface="Segoe UI Semibold"/>
              </a:rPr>
              <a:t>in </a:t>
            </a:r>
            <a:r>
              <a:rPr sz="1200" b="1" dirty="0">
                <a:latin typeface="Segoe UI Semibold"/>
                <a:cs typeface="Segoe UI Semibold"/>
              </a:rPr>
              <a:t>Memory and </a:t>
            </a:r>
            <a:r>
              <a:rPr sz="1200" b="1" spc="-5" dirty="0">
                <a:latin typeface="Segoe UI Semibold"/>
                <a:cs typeface="Segoe UI Semibold"/>
              </a:rPr>
              <a:t>Cognition, 3,  140-152.</a:t>
            </a:r>
            <a:endParaRPr sz="1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 dirty="0">
              <a:latin typeface="Segoe UI Semibold"/>
              <a:cs typeface="Segoe UI Semibold"/>
            </a:endParaRPr>
          </a:p>
          <a:p>
            <a:pPr marL="12700" marR="113030">
              <a:lnSpc>
                <a:spcPct val="104200"/>
              </a:lnSpc>
            </a:pPr>
            <a:r>
              <a:rPr sz="1200" b="1" spc="-35" dirty="0">
                <a:latin typeface="Segoe UI Semibold"/>
                <a:cs typeface="Segoe UI Semibold"/>
              </a:rPr>
              <a:t>Yeager, </a:t>
            </a:r>
            <a:r>
              <a:rPr sz="1200" b="1" spc="-20" dirty="0">
                <a:latin typeface="Segoe UI Semibold"/>
                <a:cs typeface="Segoe UI Semibold"/>
              </a:rPr>
              <a:t>D.S. </a:t>
            </a:r>
            <a:r>
              <a:rPr sz="1200" b="1" dirty="0">
                <a:latin typeface="Segoe UI Semibold"/>
                <a:cs typeface="Segoe UI Semibold"/>
              </a:rPr>
              <a:t>&amp; Dweck, </a:t>
            </a:r>
            <a:r>
              <a:rPr sz="1200" b="1" spc="-5" dirty="0">
                <a:latin typeface="Segoe UI Semibold"/>
                <a:cs typeface="Segoe UI Semibold"/>
              </a:rPr>
              <a:t>C.S. (2012).  Mindsets that promote </a:t>
            </a:r>
            <a:r>
              <a:rPr sz="1200" b="1" spc="-10" dirty="0">
                <a:latin typeface="Segoe UI Semibold"/>
                <a:cs typeface="Segoe UI Semibold"/>
              </a:rPr>
              <a:t>resilience:  </a:t>
            </a:r>
            <a:r>
              <a:rPr sz="1200" b="1" dirty="0">
                <a:latin typeface="Segoe UI Semibold"/>
                <a:cs typeface="Segoe UI Semibold"/>
              </a:rPr>
              <a:t>When </a:t>
            </a:r>
            <a:r>
              <a:rPr sz="1200" b="1" spc="-5" dirty="0">
                <a:latin typeface="Segoe UI Semibold"/>
                <a:cs typeface="Segoe UI Semibold"/>
              </a:rPr>
              <a:t>students believe that personal  characteristics can </a:t>
            </a:r>
            <a:r>
              <a:rPr sz="1200" b="1" dirty="0">
                <a:latin typeface="Segoe UI Semibold"/>
                <a:cs typeface="Segoe UI Semibold"/>
              </a:rPr>
              <a:t>be</a:t>
            </a:r>
            <a:r>
              <a:rPr sz="1200" b="1" spc="-3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developed.</a:t>
            </a:r>
            <a:endParaRPr sz="1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dirty="0">
                <a:latin typeface="Segoe UI Semibold"/>
                <a:cs typeface="Segoe UI Semibold"/>
              </a:rPr>
              <a:t>Educational </a:t>
            </a:r>
            <a:r>
              <a:rPr sz="1200" b="1" spc="-5" dirty="0">
                <a:latin typeface="Segoe UI Semibold"/>
                <a:cs typeface="Segoe UI Semibold"/>
              </a:rPr>
              <a:t>Psychologist, 47,</a:t>
            </a:r>
            <a:r>
              <a:rPr sz="1200" b="1" spc="-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1-13.</a:t>
            </a:r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33690" y="6688027"/>
            <a:ext cx="1950720" cy="376065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Learn </a:t>
            </a:r>
            <a:r>
              <a:rPr sz="1200" b="1" spc="-5" dirty="0">
                <a:latin typeface="Segoe UI Semibold"/>
                <a:cs typeface="Segoe UI Semibold"/>
              </a:rPr>
              <a:t>more: https://www.  </a:t>
            </a:r>
            <a:r>
              <a:rPr sz="1200" b="1" dirty="0">
                <a:latin typeface="Segoe UI Semibold"/>
                <a:cs typeface="Segoe UI Semibold"/>
              </a:rPr>
              <a:t>mindset</a:t>
            </a:r>
            <a:r>
              <a:rPr sz="1200" b="1" spc="-5" dirty="0">
                <a:latin typeface="Segoe UI Semibold"/>
                <a:cs typeface="Segoe UI Semibold"/>
              </a:rPr>
              <a:t>works.com/science/</a:t>
            </a:r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86550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02</a:t>
            </a:r>
            <a:r>
              <a:rPr sz="1200" b="1" spc="14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28838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85048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383479" y="228245"/>
            <a:ext cx="172656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Growth </a:t>
            </a:r>
            <a:r>
              <a:rPr sz="1200" b="1" spc="-5" dirty="0">
                <a:latin typeface="Segoe UI Semibold"/>
                <a:cs typeface="Segoe UI Semibold"/>
              </a:rPr>
              <a:t>Mindset</a:t>
            </a:r>
            <a:r>
              <a:rPr sz="1200" b="1" spc="3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Video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08417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76490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390217" y="228245"/>
            <a:ext cx="7042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15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251460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53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5533390" cy="158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100" dirty="0">
                <a:latin typeface="Calibri"/>
                <a:cs typeface="Calibri"/>
              </a:rPr>
              <a:t>Recognize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95" dirty="0">
                <a:latin typeface="Calibri"/>
                <a:cs typeface="Calibri"/>
              </a:rPr>
              <a:t>Discomfort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0" b="1" spc="-70" dirty="0">
                <a:latin typeface="Segoe UI Semibold"/>
                <a:cs typeface="Segoe UI Semibold"/>
              </a:rPr>
              <a:t>Self-Efficacy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E087CC0C-54E5-46F4-A9FF-E84CFA60426A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03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544175" cy="4648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this</a:t>
            </a:r>
            <a:r>
              <a:rPr sz="3600" b="1" spc="-6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60705" marR="5080" indent="-548640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—Establish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basic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understanding </a:t>
            </a:r>
            <a:r>
              <a:rPr sz="36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and  the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role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it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plays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in</a:t>
            </a:r>
            <a:r>
              <a:rPr sz="3600" b="1" spc="-13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learning</a:t>
            </a:r>
            <a:endParaRPr sz="3600">
              <a:latin typeface="Segoe UI Semibold"/>
              <a:cs typeface="Segoe UI Semibold"/>
            </a:endParaRPr>
          </a:p>
          <a:p>
            <a:pPr marL="551815" marR="1313180" indent="-539750">
              <a:lnSpc>
                <a:spcPts val="4000"/>
              </a:lnSpc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—Emphasize the ways mentors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can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influence 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student</a:t>
            </a:r>
            <a:r>
              <a:rPr sz="3600" b="1" spc="-4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</a:t>
            </a:r>
            <a:endParaRPr sz="3600">
              <a:latin typeface="Segoe UI Semibold"/>
              <a:cs typeface="Segoe UI Semibold"/>
            </a:endParaRPr>
          </a:p>
          <a:p>
            <a:pPr marL="506095" marR="228600" indent="-494030">
              <a:lnSpc>
                <a:spcPts val="4000"/>
              </a:lnSpc>
            </a:pP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—Identify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that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is </a:t>
            </a:r>
            <a:r>
              <a:rPr sz="3600" b="1" spc="-30" dirty="0">
                <a:solidFill>
                  <a:srgbClr val="243A5E"/>
                </a:solidFill>
                <a:latin typeface="Segoe UI Semibold"/>
                <a:cs typeface="Segoe UI Semibold"/>
              </a:rPr>
              <a:t>relevant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for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mentors 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instructors too, not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just for</a:t>
            </a:r>
            <a:r>
              <a:rPr sz="3600" b="1" spc="-16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students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3920"/>
              </a:lnSpc>
            </a:pP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—Connect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to</a:t>
            </a:r>
            <a:r>
              <a:rPr sz="3600" b="1" spc="-6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mindset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8249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0482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8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4603"/>
            <a:ext cx="9923780" cy="4130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In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this session, we will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be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learning</a:t>
            </a:r>
            <a:r>
              <a:rPr sz="3600" b="1" spc="-19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about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40"/>
              </a:spcBef>
            </a:pPr>
            <a:r>
              <a:rPr sz="3600" b="1" spc="-45" dirty="0">
                <a:solidFill>
                  <a:srgbClr val="0078D4"/>
                </a:solidFill>
                <a:latin typeface="Segoe UI Semibold"/>
                <a:cs typeface="Segoe UI Semibold"/>
              </a:rPr>
              <a:t>self-efficacy</a:t>
            </a:r>
            <a:r>
              <a:rPr sz="3600" b="1" spc="-45" dirty="0">
                <a:solidFill>
                  <a:srgbClr val="243A5E"/>
                </a:solidFill>
                <a:latin typeface="Segoe UI Semibold"/>
                <a:cs typeface="Segoe UI Semibold"/>
              </a:rPr>
              <a:t>,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an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idea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at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the </a:t>
            </a:r>
            <a:r>
              <a:rPr sz="3600" b="1" spc="5" dirty="0">
                <a:solidFill>
                  <a:srgbClr val="243A5E"/>
                </a:solidFill>
                <a:latin typeface="Segoe UI Semibold"/>
                <a:cs typeface="Segoe UI Semibold"/>
              </a:rPr>
              <a:t>heart </a:t>
            </a:r>
            <a:r>
              <a:rPr sz="36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the</a:t>
            </a:r>
            <a:r>
              <a:rPr sz="3600" b="1" spc="-245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question 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“how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confident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are you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in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your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ability to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do 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well?”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is important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for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learning, but  </a:t>
            </a:r>
            <a:r>
              <a:rPr sz="3600" b="1" spc="-80" dirty="0">
                <a:solidFill>
                  <a:srgbClr val="243A5E"/>
                </a:solidFill>
                <a:latin typeface="Segoe UI Semibold"/>
                <a:cs typeface="Segoe UI Semibold"/>
              </a:rPr>
              <a:t>it’s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also </a:t>
            </a:r>
            <a:r>
              <a:rPr sz="36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important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for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mentors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instructors  too.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We’ll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learn about this </a:t>
            </a:r>
            <a:r>
              <a:rPr sz="3600" b="1" spc="-55" dirty="0">
                <a:solidFill>
                  <a:srgbClr val="243A5E"/>
                </a:solidFill>
                <a:latin typeface="Segoe UI Semibold"/>
                <a:cs typeface="Segoe UI Semibold"/>
              </a:rPr>
              <a:t>today,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its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role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in  learning,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and how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we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can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influence others’  feelings </a:t>
            </a:r>
            <a:r>
              <a:rPr sz="36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of </a:t>
            </a:r>
            <a:r>
              <a:rPr sz="3600" b="1" spc="-35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3600" b="1" spc="-15" dirty="0">
                <a:solidFill>
                  <a:srgbClr val="243A5E"/>
                </a:solidFill>
                <a:latin typeface="Segoe UI Semibold"/>
                <a:cs typeface="Segoe UI Semibold"/>
              </a:rPr>
              <a:t>(for </a:t>
            </a:r>
            <a:r>
              <a:rPr sz="3600" b="1" spc="-20" dirty="0">
                <a:solidFill>
                  <a:srgbClr val="243A5E"/>
                </a:solidFill>
                <a:latin typeface="Segoe UI Semibold"/>
                <a:cs typeface="Segoe UI Semibold"/>
              </a:rPr>
              <a:t>the</a:t>
            </a:r>
            <a:r>
              <a:rPr sz="3600" b="1" spc="-8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3600" b="1" spc="-25" dirty="0">
                <a:solidFill>
                  <a:srgbClr val="243A5E"/>
                </a:solidFill>
                <a:latin typeface="Segoe UI Semibold"/>
                <a:cs typeface="Segoe UI Semibold"/>
              </a:rPr>
              <a:t>better).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8249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0482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8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56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9435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7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Lead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Self-Efficacy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Strengths/Weaknesses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Inventory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Self-Efficacy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Self-Efficacy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Connections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Mindset,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Self-Efficacy,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Mentorship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43A5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tc>
                  <a:txBody>
                    <a:bodyPr/>
                    <a:lstStyle/>
                    <a:p>
                      <a:pPr marL="9982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Lead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Out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78D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46078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8249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0482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48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1271130"/>
            <a:ext cx="250444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Self-Efficacy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4398" y="584835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88244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690" y="1299090"/>
            <a:ext cx="516636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belief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succeed 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achieving 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higher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self-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efficacy is, the more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believe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 capable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accomplishing a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task.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690" y="3077192"/>
            <a:ext cx="5593715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less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likely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attempt something  with their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full effort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their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self-efficacy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 lower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task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because people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tend to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only </a:t>
            </a:r>
            <a:r>
              <a:rPr sz="22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things that they believe they will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successful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933690" y="5942718"/>
            <a:ext cx="5245750" cy="17440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Drawn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Schunk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(1991)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.</a:t>
            </a:r>
          </a:p>
          <a:p>
            <a:pPr marL="12700">
              <a:spcBef>
                <a:spcPts val="100"/>
              </a:spcBef>
            </a:pPr>
            <a:endParaRPr lang="en-US" sz="2200" b="1" spc="-5" dirty="0">
              <a:solidFill>
                <a:srgbClr val="FFFFFF"/>
              </a:solidFill>
              <a:latin typeface="Segoe UI Semibold"/>
              <a:cs typeface="Segoe UI Semibold"/>
            </a:endParaRPr>
          </a:p>
          <a:p>
            <a:pPr marL="12700">
              <a:spcBef>
                <a:spcPts val="100"/>
              </a:spcBef>
            </a:pP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Watch this video for an introduction: </a:t>
            </a:r>
            <a:r>
              <a:rPr lang="en-US" sz="2200" b="1" dirty="0">
                <a:solidFill>
                  <a:schemeClr val="bg1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https://youtu.be/zTiJfhvenRU</a:t>
            </a:r>
          </a:p>
          <a:p>
            <a:pPr marL="12700">
              <a:lnSpc>
                <a:spcPct val="100000"/>
              </a:lnSpc>
              <a:spcBef>
                <a:spcPts val="100"/>
              </a:spcBef>
            </a:pP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24007" y="1326467"/>
            <a:ext cx="473011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People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 high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self-efficacy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persist!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17145"/>
            <a:ext cx="589915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people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believe they 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become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capable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will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recover from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setbacks.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often more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important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than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actual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skill they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currently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possess.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4828747"/>
            <a:ext cx="4686300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6835">
              <a:lnSpc>
                <a:spcPct val="106100"/>
              </a:lnSpc>
              <a:spcBef>
                <a:spcPts val="100"/>
              </a:spcBef>
            </a:pPr>
            <a:r>
              <a:rPr sz="2200" b="1" spc="-20" dirty="0">
                <a:latin typeface="Segoe UI Semibold"/>
                <a:cs typeface="Segoe UI Semibold"/>
              </a:rPr>
              <a:t>People </a:t>
            </a:r>
            <a:r>
              <a:rPr sz="2200" b="1" spc="-5" dirty="0">
                <a:latin typeface="Segoe UI Semibold"/>
                <a:cs typeface="Segoe UI Semibold"/>
              </a:rPr>
              <a:t>with low </a:t>
            </a:r>
            <a:r>
              <a:rPr sz="2200" b="1" spc="-10" dirty="0">
                <a:latin typeface="Segoe UI Semibold"/>
                <a:cs typeface="Segoe UI Semibold"/>
              </a:rPr>
              <a:t>self-efficacy tend to  avoid </a:t>
            </a:r>
            <a:r>
              <a:rPr sz="2200" b="1" spc="-5" dirty="0">
                <a:latin typeface="Segoe UI Semibold"/>
                <a:cs typeface="Segoe UI Semibold"/>
              </a:rPr>
              <a:t>the </a:t>
            </a:r>
            <a:r>
              <a:rPr sz="2200" b="1" spc="10" dirty="0">
                <a:latin typeface="Segoe UI Semibold"/>
                <a:cs typeface="Segoe UI Semibold"/>
              </a:rPr>
              <a:t>task.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latin typeface="Segoe UI Semibold"/>
                <a:cs typeface="Segoe UI Semibold"/>
              </a:rPr>
              <a:t>When </a:t>
            </a:r>
            <a:r>
              <a:rPr sz="2200" b="1" spc="-5" dirty="0">
                <a:latin typeface="Segoe UI Semibold"/>
                <a:cs typeface="Segoe UI Semibold"/>
              </a:rPr>
              <a:t>someone avoids the </a:t>
            </a:r>
            <a:r>
              <a:rPr sz="2200" b="1" spc="10" dirty="0">
                <a:latin typeface="Segoe UI Semibold"/>
                <a:cs typeface="Segoe UI Semibold"/>
              </a:rPr>
              <a:t>task, </a:t>
            </a:r>
            <a:r>
              <a:rPr sz="2200" b="1" spc="-5" dirty="0">
                <a:latin typeface="Segoe UI Semibold"/>
                <a:cs typeface="Segoe UI Semibold"/>
              </a:rPr>
              <a:t>they  </a:t>
            </a:r>
            <a:r>
              <a:rPr sz="2200" b="1" spc="-10" dirty="0">
                <a:latin typeface="Segoe UI Semibold"/>
                <a:cs typeface="Segoe UI Semibold"/>
              </a:rPr>
              <a:t>aren’t </a:t>
            </a:r>
            <a:r>
              <a:rPr sz="2200" b="1" dirty="0">
                <a:latin typeface="Segoe UI Semibold"/>
                <a:cs typeface="Segoe UI Semibold"/>
              </a:rPr>
              <a:t>practicing </a:t>
            </a:r>
            <a:r>
              <a:rPr sz="2200" b="1" spc="-5" dirty="0">
                <a:latin typeface="Segoe UI Semibold"/>
                <a:cs typeface="Segoe UI Semibold"/>
              </a:rPr>
              <a:t>or</a:t>
            </a:r>
            <a:r>
              <a:rPr sz="2200" b="1" spc="-10" dirty="0">
                <a:latin typeface="Segoe UI Semibold"/>
                <a:cs typeface="Segoe UI Semibold"/>
              </a:rPr>
              <a:t> improving.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1278111"/>
            <a:ext cx="4153535" cy="1082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does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35" dirty="0">
                <a:latin typeface="Segoe UI Semibold"/>
                <a:cs typeface="Segoe UI Semibold"/>
              </a:rPr>
              <a:t>self-efficacy</a:t>
            </a:r>
            <a:r>
              <a:rPr sz="3600" b="1" spc="-6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matter?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8244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24007" y="1326467"/>
            <a:ext cx="20034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50E6FF"/>
                </a:solidFill>
                <a:latin typeface="Segoe UI Semibold"/>
                <a:cs typeface="Segoe UI Semibold"/>
              </a:rPr>
              <a:t>Self</a:t>
            </a:r>
            <a:r>
              <a:rPr sz="2200" b="1" spc="-4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50E6FF"/>
                </a:solidFill>
                <a:latin typeface="Segoe UI Semibold"/>
                <a:cs typeface="Segoe UI Semibold"/>
              </a:rPr>
              <a:t>Confidence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251460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59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17145"/>
            <a:ext cx="491299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Self Confidence 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believing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yourself  or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capability.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sometimes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describe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ourselves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confident or less  than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confident.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4812541"/>
            <a:ext cx="4775200" cy="24949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8890" algn="just">
              <a:lnSpc>
                <a:spcPct val="106100"/>
              </a:lnSpc>
              <a:spcBef>
                <a:spcPts val="5"/>
              </a:spcBef>
            </a:pPr>
            <a:r>
              <a:rPr sz="2200" b="1" spc="-10" dirty="0">
                <a:latin typeface="Segoe UI Semibold"/>
                <a:cs typeface="Segoe UI Semibold"/>
              </a:rPr>
              <a:t>Self-Efficacy </a:t>
            </a:r>
            <a:r>
              <a:rPr sz="2200" b="1" spc="-5" dirty="0">
                <a:latin typeface="Segoe UI Semibold"/>
                <a:cs typeface="Segoe UI Semibold"/>
              </a:rPr>
              <a:t>is </a:t>
            </a:r>
            <a:r>
              <a:rPr sz="2200" b="1" dirty="0">
                <a:latin typeface="Segoe UI Semibold"/>
                <a:cs typeface="Segoe UI Semibold"/>
              </a:rPr>
              <a:t>believing </a:t>
            </a:r>
            <a:r>
              <a:rPr sz="2200" b="1" spc="-10" dirty="0">
                <a:latin typeface="Segoe UI Semibold"/>
                <a:cs typeface="Segoe UI Semibold"/>
              </a:rPr>
              <a:t>you have </a:t>
            </a:r>
            <a:r>
              <a:rPr sz="2200" b="1" spc="-5" dirty="0">
                <a:latin typeface="Segoe UI Semibold"/>
                <a:cs typeface="Segoe UI Semibold"/>
              </a:rPr>
              <a:t>the  </a:t>
            </a:r>
            <a:r>
              <a:rPr sz="2200" b="1" dirty="0">
                <a:latin typeface="Segoe UI Semibold"/>
                <a:cs typeface="Segoe UI Semibold"/>
              </a:rPr>
              <a:t>ability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spc="-5" dirty="0">
                <a:latin typeface="Segoe UI Semibold"/>
                <a:cs typeface="Segoe UI Semibold"/>
              </a:rPr>
              <a:t>develop </a:t>
            </a:r>
            <a:r>
              <a:rPr sz="2200" b="1" dirty="0">
                <a:latin typeface="Segoe UI Semibold"/>
                <a:cs typeface="Segoe UI Semibold"/>
              </a:rPr>
              <a:t>a particular</a:t>
            </a:r>
            <a:r>
              <a:rPr sz="2200" b="1" spc="-50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skill.</a:t>
            </a:r>
            <a:endParaRPr sz="220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6100"/>
              </a:lnSpc>
            </a:pP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talk </a:t>
            </a:r>
            <a:r>
              <a:rPr sz="2200" b="1" dirty="0"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latin typeface="Segoe UI Semibold"/>
                <a:cs typeface="Segoe UI Semibold"/>
              </a:rPr>
              <a:t>self-efficacy </a:t>
            </a:r>
            <a:r>
              <a:rPr sz="2200" b="1" spc="-5" dirty="0">
                <a:latin typeface="Segoe UI Semibold"/>
                <a:cs typeface="Segoe UI Semibold"/>
              </a:rPr>
              <a:t>in </a:t>
            </a:r>
            <a:r>
              <a:rPr sz="2200" b="1" dirty="0">
                <a:latin typeface="Segoe UI Semibold"/>
                <a:cs typeface="Segoe UI Semibold"/>
              </a:rPr>
              <a:t>math </a:t>
            </a:r>
            <a:r>
              <a:rPr sz="2200" b="1" spc="-5" dirty="0">
                <a:latin typeface="Segoe UI Semibold"/>
                <a:cs typeface="Segoe UI Semibold"/>
              </a:rPr>
              <a:t>or  </a:t>
            </a:r>
            <a:r>
              <a:rPr sz="2200" b="1" spc="-10" dirty="0">
                <a:latin typeface="Segoe UI Semibold"/>
                <a:cs typeface="Segoe UI Semibold"/>
              </a:rPr>
              <a:t>programming </a:t>
            </a:r>
            <a:r>
              <a:rPr sz="2200" b="1" spc="-5" dirty="0">
                <a:latin typeface="Segoe UI Semibold"/>
                <a:cs typeface="Segoe UI Semibold"/>
              </a:rPr>
              <a:t>(or </a:t>
            </a:r>
            <a:r>
              <a:rPr sz="2200" b="1" spc="20" dirty="0">
                <a:latin typeface="Segoe UI Semibold"/>
                <a:cs typeface="Segoe UI Semibold"/>
              </a:rPr>
              <a:t>art </a:t>
            </a:r>
            <a:r>
              <a:rPr sz="2200" b="1" spc="-5" dirty="0">
                <a:latin typeface="Segoe UI Semibold"/>
                <a:cs typeface="Segoe UI Semibold"/>
              </a:rPr>
              <a:t>or </a:t>
            </a:r>
            <a:r>
              <a:rPr sz="2200" b="1" dirty="0">
                <a:latin typeface="Segoe UI Semibold"/>
                <a:cs typeface="Segoe UI Semibold"/>
              </a:rPr>
              <a:t>music) </a:t>
            </a:r>
            <a:r>
              <a:rPr sz="2200" b="1" spc="-5" dirty="0">
                <a:latin typeface="Segoe UI Semibold"/>
                <a:cs typeface="Segoe UI Semibold"/>
              </a:rPr>
              <a:t>rather  than in </a:t>
            </a:r>
            <a:r>
              <a:rPr sz="2200" b="1" dirty="0">
                <a:latin typeface="Segoe UI Semibold"/>
                <a:cs typeface="Segoe UI Semibold"/>
              </a:rPr>
              <a:t>a general</a:t>
            </a:r>
            <a:r>
              <a:rPr sz="2200" b="1" spc="-15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sense.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1278111"/>
            <a:ext cx="3884929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Self Confidence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vs.  </a:t>
            </a:r>
            <a:r>
              <a:rPr sz="3600" b="1" spc="-35" dirty="0">
                <a:latin typeface="Segoe UI Semibold"/>
                <a:cs typeface="Segoe UI Semibold"/>
              </a:rPr>
              <a:t>Self-Efficacy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8244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120180" y="5356131"/>
            <a:ext cx="363220" cy="1216660"/>
          </a:xfrm>
          <a:prstGeom prst="rect">
            <a:avLst/>
          </a:prstGeom>
        </p:spPr>
        <p:txBody>
          <a:bodyPr vert="horz" wrap="square" lIns="0" tIns="72390" rIns="0" bIns="0" rtlCol="0">
            <a:spAutoFit/>
          </a:bodyPr>
          <a:lstStyle/>
          <a:p>
            <a:pPr>
              <a:lnSpc>
                <a:spcPct val="100000"/>
              </a:lnSpc>
              <a:spcBef>
                <a:spcPts val="570"/>
              </a:spcBef>
            </a:pPr>
            <a:r>
              <a:rPr sz="72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1</a:t>
            </a:r>
            <a:endParaRPr sz="7200">
              <a:latin typeface="Segoe UI Semibold"/>
              <a:cs typeface="Segoe UI Semibold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7319797" y="0"/>
            <a:ext cx="7310755" cy="8229600"/>
          </a:xfrm>
          <a:custGeom>
            <a:avLst/>
            <a:gdLst/>
            <a:ahLst/>
            <a:cxnLst/>
            <a:rect l="l" t="t" r="r" b="b"/>
            <a:pathLst>
              <a:path w="7310755" h="8229600">
                <a:moveTo>
                  <a:pt x="0" y="8229600"/>
                </a:moveTo>
                <a:lnTo>
                  <a:pt x="7310602" y="8229600"/>
                </a:lnTo>
                <a:lnTo>
                  <a:pt x="7310602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73100" y="762000"/>
            <a:ext cx="327279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20" dirty="0">
                <a:solidFill>
                  <a:srgbClr val="000000"/>
                </a:solidFill>
                <a:latin typeface="Segoe UI Semibold"/>
                <a:cs typeface="Segoe UI Semibold"/>
              </a:rPr>
              <a:t>You </a:t>
            </a:r>
            <a:r>
              <a:rPr sz="3600" b="1" spc="-15" dirty="0">
                <a:solidFill>
                  <a:srgbClr val="000000"/>
                </a:solidFill>
                <a:latin typeface="Segoe UI Semibold"/>
                <a:cs typeface="Segoe UI Semibold"/>
              </a:rPr>
              <a:t>can hit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the  </a:t>
            </a:r>
            <a:r>
              <a:rPr sz="3600" b="1" spc="-25" dirty="0">
                <a:solidFill>
                  <a:srgbClr val="000000"/>
                </a:solidFill>
                <a:latin typeface="Segoe UI Semibold"/>
                <a:cs typeface="Segoe UI Semibold"/>
              </a:rPr>
              <a:t>ground</a:t>
            </a:r>
            <a:r>
              <a:rPr sz="3600" b="1" spc="-12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0000"/>
                </a:solidFill>
                <a:latin typeface="Segoe UI Semibold"/>
                <a:cs typeface="Segoe UI Semibold"/>
              </a:rPr>
              <a:t>running</a:t>
            </a:r>
            <a:endParaRPr sz="36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057400"/>
            <a:ext cx="5422900" cy="55238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Work with your mentors to Recognize Discomfort, Strategize Solutions, and Pivot &amp; Persist by engaging with </a:t>
            </a:r>
            <a:r>
              <a:rPr sz="1800" b="1" spc="-5" dirty="0">
                <a:latin typeface="Segoe UI Semibold"/>
                <a:cs typeface="Segoe UI Semibold"/>
              </a:rPr>
              <a:t>12 </a:t>
            </a:r>
            <a:r>
              <a:rPr sz="1800" b="1" dirty="0">
                <a:latin typeface="Segoe UI Semibold"/>
                <a:cs typeface="Segoe UI Semibold"/>
              </a:rPr>
              <a:t>modules </a:t>
            </a:r>
            <a:r>
              <a:rPr sz="1800" b="1" spc="-5" dirty="0">
                <a:latin typeface="Segoe UI Semibold"/>
                <a:cs typeface="Segoe UI Semibold"/>
              </a:rPr>
              <a:t>each including </a:t>
            </a:r>
            <a:r>
              <a:rPr sz="1800" b="1" dirty="0">
                <a:latin typeface="Segoe UI Semibold"/>
                <a:cs typeface="Segoe UI Semibold"/>
              </a:rPr>
              <a:t>agendas, activities, and </a:t>
            </a:r>
            <a:r>
              <a:rPr sz="1800" b="1" spc="-10" dirty="0">
                <a:latin typeface="Segoe UI Semibold"/>
                <a:cs typeface="Segoe UI Semibold"/>
              </a:rPr>
              <a:t>references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10" dirty="0">
                <a:latin typeface="Segoe UI Semibold"/>
                <a:cs typeface="Segoe UI Semibold"/>
              </a:rPr>
              <a:t>primary </a:t>
            </a:r>
            <a:r>
              <a:rPr sz="1800" b="1" spc="-10" dirty="0">
                <a:latin typeface="Segoe UI Semibold"/>
                <a:cs typeface="Segoe UI Semibold"/>
              </a:rPr>
              <a:t>sources. </a:t>
            </a:r>
            <a:r>
              <a:rPr sz="1800" b="1" spc="-55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can use</a:t>
            </a:r>
            <a:r>
              <a:rPr lang="en-US" sz="1800" b="1" spc="-5" dirty="0">
                <a:latin typeface="Segoe UI Semibold"/>
                <a:cs typeface="Segoe UI Semibold"/>
              </a:rPr>
              <a:t> the resources for off-the-shelf </a:t>
            </a:r>
            <a:r>
              <a:rPr lang="en-US" b="1" spc="-5" dirty="0">
                <a:latin typeface="Segoe UI Semibold"/>
                <a:cs typeface="Segoe UI Semibold"/>
              </a:rPr>
              <a:t>facilitation </a:t>
            </a:r>
            <a:r>
              <a:rPr sz="1800" b="1" spc="-5" dirty="0">
                <a:latin typeface="Segoe UI Semibold"/>
                <a:cs typeface="Segoe UI Semibold"/>
              </a:rPr>
              <a:t>or customize to fit </a:t>
            </a:r>
            <a:r>
              <a:rPr sz="1800" b="1" spc="-10" dirty="0">
                <a:latin typeface="Segoe UI Semibold"/>
                <a:cs typeface="Segoe UI Semibold"/>
              </a:rPr>
              <a:t>your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constraints.</a:t>
            </a:r>
            <a:endParaRPr lang="en-US" sz="1800" b="1" spc="-5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endParaRPr lang="en-US" b="1" spc="-5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#1: Mentoring roles and expectations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b="1" spc="-5" dirty="0">
                <a:latin typeface="Segoe UI Semibold"/>
                <a:cs typeface="Segoe UI Semibold"/>
              </a:rPr>
              <a:t>Module #2: Mindset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#3: Self-efficacy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b="1" spc="-5" dirty="0">
                <a:latin typeface="Segoe UI Semibold"/>
                <a:cs typeface="Segoe UI Semibold"/>
              </a:rPr>
              <a:t>Module #4: Goal orientation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#5: Self-regulated learning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b="1" spc="-5" dirty="0">
                <a:latin typeface="Segoe UI Semibold"/>
                <a:cs typeface="Segoe UI Semibold"/>
              </a:rPr>
              <a:t>Module #6: Mirror and coach rules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#7: Emotional intelligence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b="1" spc="-5" dirty="0">
                <a:latin typeface="Segoe UI Semibold"/>
                <a:cs typeface="Segoe UI Semibold"/>
              </a:rPr>
              <a:t>Module #8: Promoting belonging in tech fields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#9: Effective feedback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b="1" spc="-5" dirty="0">
                <a:latin typeface="Segoe UI Semibold"/>
                <a:cs typeface="Segoe UI Semibold"/>
              </a:rPr>
              <a:t>Module #10: Code review: practice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#1</a:t>
            </a:r>
            <a:r>
              <a:rPr lang="en-US" b="1" spc="-5" dirty="0">
                <a:latin typeface="Segoe UI Semibold"/>
                <a:cs typeface="Segoe UI Semibold"/>
              </a:rPr>
              <a:t>1: Mock 1:1 meetings or conversations</a:t>
            </a:r>
          </a:p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spc="-5" dirty="0">
                <a:latin typeface="Segoe UI Semibold"/>
                <a:cs typeface="Segoe UI Semibold"/>
              </a:rPr>
              <a:t>Module #12: Active learning</a:t>
            </a:r>
          </a:p>
        </p:txBody>
      </p:sp>
      <p:sp>
        <p:nvSpPr>
          <p:cNvPr id="7" name="object 7"/>
          <p:cNvSpPr/>
          <p:nvPr/>
        </p:nvSpPr>
        <p:spPr>
          <a:xfrm>
            <a:off x="7987538" y="880910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7987538" y="880910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200328" y="1896381"/>
            <a:ext cx="39370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b="1" dirty="0">
                <a:solidFill>
                  <a:srgbClr val="243A5E"/>
                </a:solidFill>
                <a:latin typeface="Segoe UI Semibold"/>
                <a:cs typeface="Segoe UI Semibold"/>
              </a:rPr>
              <a:t>1</a:t>
            </a:r>
            <a:endParaRPr sz="7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7987538" y="4400296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7987538" y="4400296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0441114" y="880910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0441114" y="880910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0441114" y="4400296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441114" y="4400296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7"/>
                </a:moveTo>
                <a:lnTo>
                  <a:pt x="1755648" y="2212847"/>
                </a:lnTo>
                <a:lnTo>
                  <a:pt x="175564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894691" y="880910"/>
            <a:ext cx="1736089" cy="2212975"/>
          </a:xfrm>
          <a:custGeom>
            <a:avLst/>
            <a:gdLst/>
            <a:ahLst/>
            <a:cxnLst/>
            <a:rect l="l" t="t" r="r" b="b"/>
            <a:pathLst>
              <a:path w="1736090" h="2212975">
                <a:moveTo>
                  <a:pt x="0" y="2212847"/>
                </a:moveTo>
                <a:lnTo>
                  <a:pt x="1735708" y="2212847"/>
                </a:lnTo>
                <a:lnTo>
                  <a:pt x="173570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272262" y="3093758"/>
            <a:ext cx="698500" cy="0"/>
          </a:xfrm>
          <a:custGeom>
            <a:avLst/>
            <a:gdLst/>
            <a:ahLst/>
            <a:cxnLst/>
            <a:rect l="l" t="t" r="r" b="b"/>
            <a:pathLst>
              <a:path w="698500">
                <a:moveTo>
                  <a:pt x="0" y="0"/>
                </a:moveTo>
                <a:lnTo>
                  <a:pt x="697928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894691" y="880910"/>
            <a:ext cx="1736089" cy="2212975"/>
          </a:xfrm>
          <a:custGeom>
            <a:avLst/>
            <a:gdLst/>
            <a:ahLst/>
            <a:cxnLst/>
            <a:rect l="l" t="t" r="r" b="b"/>
            <a:pathLst>
              <a:path w="1736090" h="2212975">
                <a:moveTo>
                  <a:pt x="1735708" y="0"/>
                </a:moveTo>
                <a:lnTo>
                  <a:pt x="0" y="0"/>
                </a:lnTo>
                <a:lnTo>
                  <a:pt x="0" y="2212847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10653903" y="1896381"/>
            <a:ext cx="298704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65705" algn="l"/>
              </a:tabLst>
            </a:pPr>
            <a:r>
              <a:rPr sz="7200" b="1" dirty="0">
                <a:solidFill>
                  <a:srgbClr val="243A5E"/>
                </a:solidFill>
                <a:latin typeface="Segoe UI Semibold"/>
                <a:cs typeface="Segoe UI Semibold"/>
              </a:rPr>
              <a:t>3	5</a:t>
            </a:r>
            <a:endParaRPr sz="7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/>
          <p:nvPr/>
        </p:nvSpPr>
        <p:spPr>
          <a:xfrm>
            <a:off x="12894691" y="4400296"/>
            <a:ext cx="1736089" cy="2212975"/>
          </a:xfrm>
          <a:custGeom>
            <a:avLst/>
            <a:gdLst/>
            <a:ahLst/>
            <a:cxnLst/>
            <a:rect l="l" t="t" r="r" b="b"/>
            <a:pathLst>
              <a:path w="1736090" h="2212975">
                <a:moveTo>
                  <a:pt x="0" y="2212847"/>
                </a:moveTo>
                <a:lnTo>
                  <a:pt x="1735708" y="2212847"/>
                </a:lnTo>
                <a:lnTo>
                  <a:pt x="1735708" y="0"/>
                </a:lnTo>
                <a:lnTo>
                  <a:pt x="0" y="0"/>
                </a:lnTo>
                <a:lnTo>
                  <a:pt x="0" y="2212847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3272262" y="6613143"/>
            <a:ext cx="698500" cy="0"/>
          </a:xfrm>
          <a:custGeom>
            <a:avLst/>
            <a:gdLst/>
            <a:ahLst/>
            <a:cxnLst/>
            <a:rect l="l" t="t" r="r" b="b"/>
            <a:pathLst>
              <a:path w="698500">
                <a:moveTo>
                  <a:pt x="0" y="0"/>
                </a:moveTo>
                <a:lnTo>
                  <a:pt x="697928" y="0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2894691" y="4400296"/>
            <a:ext cx="1736089" cy="2212975"/>
          </a:xfrm>
          <a:custGeom>
            <a:avLst/>
            <a:gdLst/>
            <a:ahLst/>
            <a:cxnLst/>
            <a:rect l="l" t="t" r="r" b="b"/>
            <a:pathLst>
              <a:path w="1736090" h="2212975">
                <a:moveTo>
                  <a:pt x="1735708" y="0"/>
                </a:moveTo>
                <a:lnTo>
                  <a:pt x="0" y="0"/>
                </a:lnTo>
                <a:lnTo>
                  <a:pt x="0" y="2212847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9063037" y="1547367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8" y="2212848"/>
                </a:lnTo>
                <a:lnTo>
                  <a:pt x="1755648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063037" y="1547367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8" y="2212848"/>
                </a:lnTo>
                <a:lnTo>
                  <a:pt x="1755648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9063037" y="5066753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8" y="2212848"/>
                </a:lnTo>
                <a:lnTo>
                  <a:pt x="1755648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/>
          <p:nvPr/>
        </p:nvSpPr>
        <p:spPr>
          <a:xfrm>
            <a:off x="9063037" y="5066753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8" y="2212848"/>
                </a:lnTo>
                <a:lnTo>
                  <a:pt x="1755648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7" name="object 27"/>
          <p:cNvSpPr txBox="1"/>
          <p:nvPr/>
        </p:nvSpPr>
        <p:spPr>
          <a:xfrm>
            <a:off x="8174928" y="5415762"/>
            <a:ext cx="1659889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113155" algn="l"/>
              </a:tabLst>
            </a:pPr>
            <a:r>
              <a:rPr sz="7200" b="1" dirty="0">
                <a:solidFill>
                  <a:srgbClr val="243A5E"/>
                </a:solidFill>
                <a:latin typeface="Segoe UI Semibold"/>
                <a:cs typeface="Segoe UI Semibold"/>
              </a:rPr>
              <a:t>7	</a:t>
            </a:r>
            <a:r>
              <a:rPr sz="10800" b="1" baseline="-40509" dirty="0">
                <a:solidFill>
                  <a:srgbClr val="243A5E"/>
                </a:solidFill>
                <a:latin typeface="Segoe UI Semibold"/>
                <a:cs typeface="Segoe UI Semibold"/>
              </a:rPr>
              <a:t>8</a:t>
            </a:r>
            <a:endParaRPr sz="10800" baseline="-40509">
              <a:latin typeface="Segoe UI Semibold"/>
              <a:cs typeface="Segoe UI Semibold"/>
            </a:endParaRPr>
          </a:p>
        </p:txBody>
      </p:sp>
      <p:sp>
        <p:nvSpPr>
          <p:cNvPr id="28" name="object 28"/>
          <p:cNvSpPr/>
          <p:nvPr/>
        </p:nvSpPr>
        <p:spPr>
          <a:xfrm>
            <a:off x="11516614" y="1547367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7" y="2212848"/>
                </a:lnTo>
                <a:lnTo>
                  <a:pt x="1755647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9" name="object 29"/>
          <p:cNvSpPr/>
          <p:nvPr/>
        </p:nvSpPr>
        <p:spPr>
          <a:xfrm>
            <a:off x="11516614" y="1547367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7" y="2212848"/>
                </a:lnTo>
                <a:lnTo>
                  <a:pt x="1755647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0" name="object 30"/>
          <p:cNvSpPr/>
          <p:nvPr/>
        </p:nvSpPr>
        <p:spPr>
          <a:xfrm>
            <a:off x="11516614" y="5066753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7" y="2212848"/>
                </a:lnTo>
                <a:lnTo>
                  <a:pt x="1755647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1" name="object 31"/>
          <p:cNvSpPr/>
          <p:nvPr/>
        </p:nvSpPr>
        <p:spPr>
          <a:xfrm>
            <a:off x="11516614" y="5066753"/>
            <a:ext cx="1755775" cy="2212975"/>
          </a:xfrm>
          <a:custGeom>
            <a:avLst/>
            <a:gdLst/>
            <a:ahLst/>
            <a:cxnLst/>
            <a:rect l="l" t="t" r="r" b="b"/>
            <a:pathLst>
              <a:path w="1755775" h="2212975">
                <a:moveTo>
                  <a:pt x="0" y="2212848"/>
                </a:moveTo>
                <a:lnTo>
                  <a:pt x="1755647" y="2212848"/>
                </a:lnTo>
                <a:lnTo>
                  <a:pt x="1755647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ln w="380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2" name="object 32"/>
          <p:cNvSpPr txBox="1"/>
          <p:nvPr/>
        </p:nvSpPr>
        <p:spPr>
          <a:xfrm>
            <a:off x="10628503" y="6082215"/>
            <a:ext cx="201803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  <a:tabLst>
                <a:tab pos="1113155" algn="l"/>
              </a:tabLst>
            </a:pPr>
            <a:r>
              <a:rPr sz="10800" b="1" baseline="40509" dirty="0">
                <a:solidFill>
                  <a:srgbClr val="243A5E"/>
                </a:solidFill>
                <a:latin typeface="Segoe UI Semibold"/>
                <a:cs typeface="Segoe UI Semibold"/>
              </a:rPr>
              <a:t>9	</a:t>
            </a:r>
            <a:r>
              <a:rPr sz="7200" b="1" spc="-40" dirty="0">
                <a:solidFill>
                  <a:srgbClr val="243A5E"/>
                </a:solidFill>
                <a:latin typeface="Segoe UI Semibold"/>
                <a:cs typeface="Segoe UI Semibold"/>
              </a:rPr>
              <a:t>10</a:t>
            </a:r>
            <a:endParaRPr sz="7200">
              <a:latin typeface="Segoe UI Semibold"/>
              <a:cs typeface="Segoe UI Semibold"/>
            </a:endParaRPr>
          </a:p>
        </p:txBody>
      </p:sp>
      <p:sp>
        <p:nvSpPr>
          <p:cNvPr id="33" name="object 33"/>
          <p:cNvSpPr/>
          <p:nvPr/>
        </p:nvSpPr>
        <p:spPr>
          <a:xfrm>
            <a:off x="13970190" y="1547367"/>
            <a:ext cx="660400" cy="2212975"/>
          </a:xfrm>
          <a:custGeom>
            <a:avLst/>
            <a:gdLst/>
            <a:ahLst/>
            <a:cxnLst/>
            <a:rect l="l" t="t" r="r" b="b"/>
            <a:pathLst>
              <a:path w="660400" h="2212975">
                <a:moveTo>
                  <a:pt x="0" y="2212848"/>
                </a:moveTo>
                <a:lnTo>
                  <a:pt x="660209" y="2212848"/>
                </a:lnTo>
                <a:lnTo>
                  <a:pt x="660209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4" name="object 34"/>
          <p:cNvSpPr/>
          <p:nvPr/>
        </p:nvSpPr>
        <p:spPr>
          <a:xfrm>
            <a:off x="13970190" y="3741165"/>
            <a:ext cx="660400" cy="38100"/>
          </a:xfrm>
          <a:custGeom>
            <a:avLst/>
            <a:gdLst/>
            <a:ahLst/>
            <a:cxnLst/>
            <a:rect l="l" t="t" r="r" b="b"/>
            <a:pathLst>
              <a:path w="660400" h="38100">
                <a:moveTo>
                  <a:pt x="0" y="38100"/>
                </a:moveTo>
                <a:lnTo>
                  <a:pt x="660209" y="38100"/>
                </a:lnTo>
                <a:lnTo>
                  <a:pt x="660209" y="0"/>
                </a:lnTo>
                <a:lnTo>
                  <a:pt x="0" y="0"/>
                </a:lnTo>
                <a:lnTo>
                  <a:pt x="0" y="38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5" name="object 35"/>
          <p:cNvSpPr/>
          <p:nvPr/>
        </p:nvSpPr>
        <p:spPr>
          <a:xfrm>
            <a:off x="13970190" y="1547367"/>
            <a:ext cx="660400" cy="2212975"/>
          </a:xfrm>
          <a:custGeom>
            <a:avLst/>
            <a:gdLst/>
            <a:ahLst/>
            <a:cxnLst/>
            <a:rect l="l" t="t" r="r" b="b"/>
            <a:pathLst>
              <a:path w="660400" h="2212975">
                <a:moveTo>
                  <a:pt x="660209" y="0"/>
                </a:moveTo>
                <a:lnTo>
                  <a:pt x="0" y="0"/>
                </a:lnTo>
                <a:lnTo>
                  <a:pt x="0" y="2212848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6" name="object 36"/>
          <p:cNvSpPr txBox="1"/>
          <p:nvPr/>
        </p:nvSpPr>
        <p:spPr>
          <a:xfrm>
            <a:off x="9275827" y="2562833"/>
            <a:ext cx="544322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465705" algn="l"/>
                <a:tab pos="4919345" algn="l"/>
              </a:tabLst>
            </a:pPr>
            <a:r>
              <a:rPr sz="7200" b="1" dirty="0">
                <a:solidFill>
                  <a:srgbClr val="243A5E"/>
                </a:solidFill>
                <a:latin typeface="Segoe UI Semibold"/>
                <a:cs typeface="Segoe UI Semibold"/>
              </a:rPr>
              <a:t>2	4	6</a:t>
            </a:r>
            <a:endParaRPr sz="7200">
              <a:latin typeface="Segoe UI Semibold"/>
              <a:cs typeface="Segoe UI Semibold"/>
            </a:endParaRPr>
          </a:p>
        </p:txBody>
      </p:sp>
      <p:sp>
        <p:nvSpPr>
          <p:cNvPr id="37" name="object 37"/>
          <p:cNvSpPr/>
          <p:nvPr/>
        </p:nvSpPr>
        <p:spPr>
          <a:xfrm>
            <a:off x="13970190" y="5066753"/>
            <a:ext cx="660400" cy="2212975"/>
          </a:xfrm>
          <a:custGeom>
            <a:avLst/>
            <a:gdLst/>
            <a:ahLst/>
            <a:cxnLst/>
            <a:rect l="l" t="t" r="r" b="b"/>
            <a:pathLst>
              <a:path w="660400" h="2212975">
                <a:moveTo>
                  <a:pt x="0" y="2212848"/>
                </a:moveTo>
                <a:lnTo>
                  <a:pt x="660209" y="2212848"/>
                </a:lnTo>
                <a:lnTo>
                  <a:pt x="660209" y="0"/>
                </a:lnTo>
                <a:lnTo>
                  <a:pt x="0" y="0"/>
                </a:lnTo>
                <a:lnTo>
                  <a:pt x="0" y="2212848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8" name="object 38"/>
          <p:cNvSpPr/>
          <p:nvPr/>
        </p:nvSpPr>
        <p:spPr>
          <a:xfrm>
            <a:off x="13970190" y="7260552"/>
            <a:ext cx="660400" cy="38100"/>
          </a:xfrm>
          <a:custGeom>
            <a:avLst/>
            <a:gdLst/>
            <a:ahLst/>
            <a:cxnLst/>
            <a:rect l="l" t="t" r="r" b="b"/>
            <a:pathLst>
              <a:path w="660400" h="38100">
                <a:moveTo>
                  <a:pt x="0" y="38100"/>
                </a:moveTo>
                <a:lnTo>
                  <a:pt x="660209" y="38100"/>
                </a:lnTo>
                <a:lnTo>
                  <a:pt x="660209" y="0"/>
                </a:lnTo>
                <a:lnTo>
                  <a:pt x="0" y="0"/>
                </a:lnTo>
                <a:lnTo>
                  <a:pt x="0" y="3810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9" name="object 39"/>
          <p:cNvSpPr/>
          <p:nvPr/>
        </p:nvSpPr>
        <p:spPr>
          <a:xfrm>
            <a:off x="13970190" y="5066753"/>
            <a:ext cx="660400" cy="2212975"/>
          </a:xfrm>
          <a:custGeom>
            <a:avLst/>
            <a:gdLst/>
            <a:ahLst/>
            <a:cxnLst/>
            <a:rect l="l" t="t" r="r" b="b"/>
            <a:pathLst>
              <a:path w="660400" h="2212975">
                <a:moveTo>
                  <a:pt x="660209" y="0"/>
                </a:moveTo>
                <a:lnTo>
                  <a:pt x="0" y="0"/>
                </a:lnTo>
                <a:lnTo>
                  <a:pt x="0" y="2212848"/>
                </a:lnTo>
              </a:path>
            </a:pathLst>
          </a:custGeom>
          <a:ln w="381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0" name="object 40"/>
          <p:cNvSpPr txBox="1"/>
          <p:nvPr/>
        </p:nvSpPr>
        <p:spPr>
          <a:xfrm>
            <a:off x="13445097" y="5415762"/>
            <a:ext cx="1151890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7200" b="1" dirty="0">
                <a:solidFill>
                  <a:srgbClr val="243A5E"/>
                </a:solidFill>
                <a:latin typeface="Segoe UI Semibold"/>
                <a:cs typeface="Segoe UI Semibold"/>
              </a:rPr>
              <a:t>1</a:t>
            </a:r>
            <a:r>
              <a:rPr sz="7200" b="1" spc="64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10800" b="1" spc="-60" baseline="-40509" dirty="0">
                <a:solidFill>
                  <a:srgbClr val="243A5E"/>
                </a:solidFill>
                <a:latin typeface="Segoe UI Semibold"/>
                <a:cs typeface="Segoe UI Semibold"/>
              </a:rPr>
              <a:t>1</a:t>
            </a:r>
            <a:endParaRPr sz="10800" baseline="-40509">
              <a:latin typeface="Segoe UI Semibold"/>
              <a:cs typeface="Segoe UI Semibold"/>
            </a:endParaRPr>
          </a:p>
        </p:txBody>
      </p:sp>
      <p:sp>
        <p:nvSpPr>
          <p:cNvPr id="41" name="object 41"/>
          <p:cNvSpPr txBox="1"/>
          <p:nvPr/>
        </p:nvSpPr>
        <p:spPr>
          <a:xfrm>
            <a:off x="647700" y="7742421"/>
            <a:ext cx="16446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0972800" y="585216"/>
            <a:ext cx="3657600" cy="3529965"/>
          </a:xfrm>
          <a:custGeom>
            <a:avLst/>
            <a:gdLst/>
            <a:ahLst/>
            <a:cxnLst/>
            <a:rect l="l" t="t" r="r" b="b"/>
            <a:pathLst>
              <a:path w="3657600" h="3529965">
                <a:moveTo>
                  <a:pt x="0" y="3529583"/>
                </a:moveTo>
                <a:lnTo>
                  <a:pt x="3657600" y="3529583"/>
                </a:lnTo>
                <a:lnTo>
                  <a:pt x="3657600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588250" y="812147"/>
            <a:ext cx="256159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Prior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Experiences: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When </a:t>
            </a:r>
            <a:r>
              <a:rPr sz="1800" b="1" spc="-5" dirty="0">
                <a:latin typeface="Segoe UI Semibold"/>
                <a:cs typeface="Segoe UI Semibold"/>
              </a:rPr>
              <a:t>we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achieve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small successes we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build  </a:t>
            </a:r>
            <a:r>
              <a:rPr sz="1800" b="1" spc="-5" dirty="0">
                <a:latin typeface="Segoe UI Semibold"/>
                <a:cs typeface="Segoe UI Semibold"/>
              </a:rPr>
              <a:t>on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those.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588250" y="2208893"/>
            <a:ext cx="270954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10" dirty="0">
                <a:latin typeface="Segoe UI Semibold"/>
                <a:cs typeface="Segoe UI Semibold"/>
              </a:rPr>
              <a:t>we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remember </a:t>
            </a:r>
            <a:r>
              <a:rPr sz="1800" b="1" spc="-5" dirty="0">
                <a:latin typeface="Segoe UI Semibold"/>
                <a:cs typeface="Segoe UI Semibold"/>
              </a:rPr>
              <a:t>when  we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dirty="0">
                <a:latin typeface="Segoe UI Semibold"/>
                <a:cs typeface="Segoe UI Semibold"/>
              </a:rPr>
              <a:t>been </a:t>
            </a:r>
            <a:r>
              <a:rPr sz="1800" b="1" spc="-5" dirty="0">
                <a:latin typeface="Segoe UI Semibold"/>
                <a:cs typeface="Segoe UI Semibold"/>
              </a:rPr>
              <a:t>successful  before, we can </a:t>
            </a:r>
            <a:r>
              <a:rPr sz="1800" b="1" dirty="0">
                <a:latin typeface="Segoe UI Semibold"/>
                <a:cs typeface="Segoe UI Semibold"/>
              </a:rPr>
              <a:t>draw </a:t>
            </a:r>
            <a:r>
              <a:rPr sz="1800" b="1" spc="-5" dirty="0">
                <a:latin typeface="Segoe UI Semibold"/>
                <a:cs typeface="Segoe UI Semibold"/>
              </a:rPr>
              <a:t>on  that determination</a:t>
            </a:r>
            <a:r>
              <a:rPr sz="1800" b="1" spc="-6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again.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588250" y="4350189"/>
            <a:ext cx="2876550" cy="2534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Feedback:</a:t>
            </a:r>
            <a:endParaRPr sz="1800">
              <a:latin typeface="Segoe UI Semibold"/>
              <a:cs typeface="Segoe UI Semibold"/>
            </a:endParaRPr>
          </a:p>
          <a:p>
            <a:pPr marL="12700" marR="163195">
              <a:lnSpc>
                <a:spcPct val="101800"/>
              </a:lnSpc>
            </a:pP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study our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self-talk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(our own feedback)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we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making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progress.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seek feedback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from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  help notice our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progress.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293399" y="811461"/>
            <a:ext cx="3035935" cy="28143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Role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Models:</a:t>
            </a:r>
            <a:endParaRPr sz="1800">
              <a:latin typeface="Segoe UI Semibold"/>
              <a:cs typeface="Segoe UI Semibold"/>
            </a:endParaRPr>
          </a:p>
          <a:p>
            <a:pPr marL="12700" marR="14160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 compare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ourselves  “unfairly” to others—such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who achieve with  no struggle, this can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deflating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our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motivation.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watch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 who  struggled before succeeding,  we believe we can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too.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293399" y="4349503"/>
            <a:ext cx="2857500" cy="196694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2959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we </a:t>
            </a:r>
            <a:r>
              <a:rPr sz="1800" b="1" dirty="0">
                <a:latin typeface="Segoe UI Semibold"/>
                <a:cs typeface="Segoe UI Semibold"/>
              </a:rPr>
              <a:t>feel and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react  to stress:</a:t>
            </a:r>
            <a:endParaRPr sz="18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10" dirty="0">
                <a:latin typeface="Segoe UI Semibold"/>
                <a:cs typeface="Segoe UI Semibold"/>
              </a:rPr>
              <a:t>we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prepare </a:t>
            </a:r>
            <a:r>
              <a:rPr sz="1800" b="1" spc="-5" dirty="0">
                <a:latin typeface="Segoe UI Semibold"/>
                <a:cs typeface="Segoe UI Semibold"/>
              </a:rPr>
              <a:t>ourselves  </a:t>
            </a:r>
            <a:r>
              <a:rPr sz="1800" b="1" dirty="0">
                <a:latin typeface="Segoe UI Semibold"/>
                <a:cs typeface="Segoe UI Semibold"/>
              </a:rPr>
              <a:t>for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dirty="0">
                <a:latin typeface="Segoe UI Semibold"/>
                <a:cs typeface="Segoe UI Semibold"/>
              </a:rPr>
              <a:t>mental and</a:t>
            </a:r>
            <a:r>
              <a:rPr sz="1800" b="1" spc="-9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physical  </a:t>
            </a:r>
            <a:r>
              <a:rPr sz="1800" b="1" spc="-5" dirty="0">
                <a:latin typeface="Segoe UI Semibold"/>
                <a:cs typeface="Segoe UI Semibold"/>
              </a:rPr>
              <a:t>challenges </a:t>
            </a:r>
            <a:r>
              <a:rPr sz="1800" b="1" dirty="0">
                <a:latin typeface="Segoe UI Semibold"/>
                <a:cs typeface="Segoe UI Semibold"/>
              </a:rPr>
              <a:t>ahead, </a:t>
            </a:r>
            <a:r>
              <a:rPr sz="1800" b="1" spc="-5" dirty="0">
                <a:latin typeface="Segoe UI Semibold"/>
                <a:cs typeface="Segoe UI Semibold"/>
              </a:rPr>
              <a:t>we can  better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cope</a:t>
            </a:r>
            <a:r>
              <a:rPr lang="en-US" sz="1800" b="1" spc="-5" dirty="0">
                <a:latin typeface="Segoe UI Semibold"/>
                <a:cs typeface="Segoe UI Semibold"/>
              </a:rPr>
              <a:t> and accurately assess progress</a:t>
            </a:r>
            <a:r>
              <a:rPr sz="1800" b="1" spc="-5" dirty="0"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1278111"/>
            <a:ext cx="476123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Self-Efficacy</a:t>
            </a:r>
            <a:r>
              <a:rPr lang="en-US" sz="3600" b="1" spc="-35" dirty="0">
                <a:latin typeface="Segoe UI Semibold"/>
                <a:cs typeface="Segoe UI Semibold"/>
              </a:rPr>
              <a:t> Factors</a:t>
            </a:r>
            <a:endParaRPr sz="3600" dirty="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888244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1" name="object 15">
            <a:extLst>
              <a:ext uri="{FF2B5EF4-FFF2-40B4-BE49-F238E27FC236}">
                <a16:creationId xmlns:a16="http://schemas.microsoft.com/office/drawing/2014/main" id="{0641FD84-79A7-4C19-84C5-0653C92B3CDA}"/>
              </a:ext>
            </a:extLst>
          </p:cNvPr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60</a:t>
            </a:fld>
            <a:endParaRPr sz="1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24007" y="1326467"/>
            <a:ext cx="474916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50E6FF"/>
                </a:solidFill>
                <a:latin typeface="Segoe UI Semibold"/>
                <a:cs typeface="Segoe UI Semibold"/>
              </a:rPr>
              <a:t>Self-Efficacy </a:t>
            </a:r>
            <a:r>
              <a:rPr sz="2200" b="1" dirty="0">
                <a:solidFill>
                  <a:srgbClr val="50E6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50E6FF"/>
                </a:solidFill>
                <a:latin typeface="Segoe UI Semibold"/>
                <a:cs typeface="Segoe UI Semibold"/>
              </a:rPr>
              <a:t>Computer</a:t>
            </a:r>
            <a:r>
              <a:rPr sz="2200" b="1" spc="-45" dirty="0">
                <a:solidFill>
                  <a:srgbClr val="50E6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50E6FF"/>
                </a:solidFill>
                <a:latin typeface="Segoe UI Semibold"/>
                <a:cs typeface="Segoe UI Semibold"/>
              </a:rPr>
              <a:t>Science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61</a:t>
            </a:fld>
            <a:endParaRPr sz="1200" dirty="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24007" y="2017145"/>
            <a:ext cx="532828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developing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self-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efficacy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particular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programming area.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just 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learners!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4590977"/>
            <a:ext cx="5719445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149475">
              <a:lnSpc>
                <a:spcPct val="1061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Self-Efficacy </a:t>
            </a:r>
            <a:r>
              <a:rPr sz="2200" b="1" dirty="0">
                <a:solidFill>
                  <a:srgbClr val="243A5E"/>
                </a:solidFill>
                <a:latin typeface="Segoe UI Semibold"/>
                <a:cs typeface="Segoe UI Semibold"/>
              </a:rPr>
              <a:t>about ability</a:t>
            </a:r>
            <a:r>
              <a:rPr sz="2200" b="1" spc="-70" dirty="0">
                <a:solidFill>
                  <a:srgbClr val="243A5E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243A5E"/>
                </a:solidFill>
                <a:latin typeface="Segoe UI Semibold"/>
                <a:cs typeface="Segoe UI Semibold"/>
              </a:rPr>
              <a:t>to  Mentor </a:t>
            </a:r>
            <a:r>
              <a:rPr sz="2200" b="1" dirty="0">
                <a:solidFill>
                  <a:srgbClr val="243A5E"/>
                </a:solidFill>
                <a:latin typeface="Segoe UI Semibold"/>
                <a:cs typeface="Segoe UI Semibold"/>
              </a:rPr>
              <a:t>Others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latin typeface="Segoe UI Semibold"/>
                <a:cs typeface="Segoe UI Semibold"/>
              </a:rPr>
              <a:t>Being </a:t>
            </a:r>
            <a:r>
              <a:rPr sz="2200" b="1" spc="-5" dirty="0">
                <a:latin typeface="Segoe UI Semibold"/>
                <a:cs typeface="Segoe UI Semibold"/>
              </a:rPr>
              <a:t>confident in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dirty="0"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latin typeface="Segoe UI Semibold"/>
                <a:cs typeface="Segoe UI Semibold"/>
              </a:rPr>
              <a:t>to mentor  others in their computer </a:t>
            </a:r>
            <a:r>
              <a:rPr sz="2200" b="1" spc="-10" dirty="0">
                <a:latin typeface="Segoe UI Semibold"/>
                <a:cs typeface="Segoe UI Semibold"/>
              </a:rPr>
              <a:t>programming </a:t>
            </a:r>
            <a:r>
              <a:rPr sz="2200" b="1" spc="-5" dirty="0">
                <a:latin typeface="Segoe UI Semibold"/>
                <a:cs typeface="Segoe UI Semibold"/>
              </a:rPr>
              <a:t>is </a:t>
            </a:r>
            <a:r>
              <a:rPr sz="2200" b="1" dirty="0">
                <a:latin typeface="Segoe UI Semibold"/>
                <a:cs typeface="Segoe UI Semibold"/>
              </a:rPr>
              <a:t>a  </a:t>
            </a:r>
            <a:r>
              <a:rPr sz="2200" b="1" spc="-10" dirty="0">
                <a:latin typeface="Segoe UI Semibold"/>
                <a:cs typeface="Segoe UI Semibold"/>
              </a:rPr>
              <a:t>different </a:t>
            </a:r>
            <a:r>
              <a:rPr sz="2200" b="1" spc="-5" dirty="0">
                <a:latin typeface="Segoe UI Semibold"/>
                <a:cs typeface="Segoe UI Semibold"/>
              </a:rPr>
              <a:t>skill set than learning programming  </a:t>
            </a:r>
            <a:r>
              <a:rPr sz="2200" b="1" spc="-20" dirty="0">
                <a:latin typeface="Segoe UI Semibold"/>
                <a:cs typeface="Segoe UI Semibold"/>
              </a:rPr>
              <a:t>yourself. </a:t>
            </a:r>
            <a:r>
              <a:rPr sz="2200" b="1" spc="-30" dirty="0">
                <a:latin typeface="Segoe UI Semibold"/>
                <a:cs typeface="Segoe UI Semibold"/>
              </a:rPr>
              <a:t>We </a:t>
            </a:r>
            <a:r>
              <a:rPr sz="2200" b="1" spc="-5" dirty="0">
                <a:latin typeface="Segoe UI Semibold"/>
                <a:cs typeface="Segoe UI Semibold"/>
              </a:rPr>
              <a:t>can </a:t>
            </a:r>
            <a:r>
              <a:rPr sz="2200" b="1" spc="-10" dirty="0">
                <a:latin typeface="Segoe UI Semibold"/>
                <a:cs typeface="Segoe UI Semibold"/>
              </a:rPr>
              <a:t>improve </a:t>
            </a:r>
            <a:r>
              <a:rPr sz="2200" b="1" spc="-5" dirty="0">
                <a:latin typeface="Segoe UI Semibold"/>
                <a:cs typeface="Segoe UI Semibold"/>
              </a:rPr>
              <a:t>our </a:t>
            </a:r>
            <a:r>
              <a:rPr sz="2200" b="1" spc="-10" dirty="0">
                <a:latin typeface="Segoe UI Semibold"/>
                <a:cs typeface="Segoe UI Semibold"/>
              </a:rPr>
              <a:t>self-efficacy to  </a:t>
            </a:r>
            <a:r>
              <a:rPr sz="2200" b="1" spc="-5" dirty="0">
                <a:latin typeface="Segoe UI Semibold"/>
                <a:cs typeface="Segoe UI Semibold"/>
              </a:rPr>
              <a:t>mentor </a:t>
            </a:r>
            <a:r>
              <a:rPr sz="2200" b="1" dirty="0">
                <a:latin typeface="Segoe UI Semibold"/>
                <a:cs typeface="Segoe UI Semibold"/>
              </a:rPr>
              <a:t>by gaining practice and </a:t>
            </a:r>
            <a:r>
              <a:rPr sz="2200" b="1" spc="-5" dirty="0">
                <a:latin typeface="Segoe UI Semibold"/>
                <a:cs typeface="Segoe UI Semibold"/>
              </a:rPr>
              <a:t>feedback on  our </a:t>
            </a:r>
            <a:r>
              <a:rPr sz="2200" b="1" spc="-10" dirty="0">
                <a:latin typeface="Segoe UI Semibold"/>
                <a:cs typeface="Segoe UI Semibold"/>
              </a:rPr>
              <a:t>progress too.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1278111"/>
            <a:ext cx="3402329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Self-Efficacy </a:t>
            </a:r>
            <a:r>
              <a:rPr sz="3600" b="1" spc="-20" dirty="0">
                <a:latin typeface="Segoe UI Semibold"/>
                <a:cs typeface="Segoe UI Semibold"/>
              </a:rPr>
              <a:t>and  Being 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r>
              <a:rPr sz="3600" b="1" spc="-100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Mentor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82446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50E6FF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62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0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3	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</a:t>
            </a:r>
            <a:r>
              <a:rPr sz="1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f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-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ff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888258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50E6FF"/>
                </a:solidFill>
                <a:uFill>
                  <a:solidFill>
                    <a:srgbClr val="50E6FF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04946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0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16509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one list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academic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subjects or  skills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consider yourself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strong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capable.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63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747547"/>
            <a:ext cx="5882640" cy="3226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53365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second list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subjects or skills that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y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strengths.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448945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Does anything that stand out to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lists?</a:t>
            </a:r>
            <a:endParaRPr sz="2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anything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lists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reminds  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reflected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during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Mindset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module?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36868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spc="-10" dirty="0">
                <a:latin typeface="Segoe UI Semibold"/>
                <a:cs typeface="Segoe UI Semibold"/>
              </a:rPr>
              <a:t>relate to  self-efficacy?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64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467296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level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5" dirty="0">
                <a:latin typeface="Segoe UI Semibold"/>
                <a:cs typeface="Segoe UI Semibold"/>
              </a:rPr>
              <a:t>observe  </a:t>
            </a:r>
            <a:r>
              <a:rPr sz="1800" b="1" spc="-5" dirty="0">
                <a:latin typeface="Segoe UI Semibold"/>
                <a:cs typeface="Segoe UI Semibold"/>
              </a:rPr>
              <a:t>in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learner(s)?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584726"/>
            <a:ext cx="50812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dirty="0">
                <a:latin typeface="Segoe UI Semibold"/>
                <a:cs typeface="Segoe UI Semibold"/>
              </a:rPr>
              <a:t>be  </a:t>
            </a:r>
            <a:r>
              <a:rPr sz="1800" b="1" spc="-10" dirty="0">
                <a:latin typeface="Segoe UI Semibold"/>
                <a:cs typeface="Segoe UI Semibold"/>
              </a:rPr>
              <a:t>strengthened?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play?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0822" y="972492"/>
            <a:ext cx="5442585" cy="24187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9050" marR="214629" indent="-5715">
              <a:lnSpc>
                <a:spcPct val="106100"/>
              </a:lnSpc>
              <a:spcBef>
                <a:spcPts val="2200"/>
              </a:spcBef>
            </a:pP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Learner </a:t>
            </a:r>
            <a:r>
              <a:rPr sz="2200" b="1" spc="135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is </a:t>
            </a:r>
            <a:r>
              <a:rPr sz="2200" b="1" spc="135" dirty="0">
                <a:solidFill>
                  <a:srgbClr val="FFFFFF"/>
                </a:solidFill>
                <a:latin typeface="Calibri"/>
                <a:cs typeface="Calibri"/>
              </a:rPr>
              <a:t>doing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an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excellent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job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on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all 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their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assignments. </a:t>
            </a:r>
            <a:r>
              <a:rPr sz="2200" b="1" spc="-15" dirty="0">
                <a:solidFill>
                  <a:srgbClr val="FFFFFF"/>
                </a:solidFill>
                <a:latin typeface="Calibri"/>
                <a:cs typeface="Calibri"/>
              </a:rPr>
              <a:t>It’s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week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5,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and</a:t>
            </a:r>
            <a:r>
              <a:rPr sz="2200" b="1" spc="-1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each</a:t>
            </a:r>
            <a:endParaRPr sz="2200">
              <a:latin typeface="Calibri"/>
              <a:cs typeface="Calibri"/>
            </a:endParaRPr>
          </a:p>
          <a:p>
            <a:pPr marL="13335" marR="5080" indent="6985">
              <a:lnSpc>
                <a:spcPct val="106100"/>
              </a:lnSpc>
            </a:pP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assignment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has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been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100" dirty="0">
                <a:solidFill>
                  <a:srgbClr val="FFFFFF"/>
                </a:solidFill>
                <a:latin typeface="Calibri"/>
                <a:cs typeface="Calibri"/>
              </a:rPr>
              <a:t>model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example.</a:t>
            </a:r>
            <a:r>
              <a:rPr sz="2200" b="1" spc="-27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You 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are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surprised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then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when,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in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conversation, 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Learner </a:t>
            </a:r>
            <a:r>
              <a:rPr sz="2200" b="1" spc="13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200" b="1" spc="-3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shares: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64662" y="3720950"/>
            <a:ext cx="563626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3025" marR="5080" indent="-60960">
              <a:lnSpc>
                <a:spcPct val="106100"/>
              </a:lnSpc>
              <a:spcBef>
                <a:spcPts val="100"/>
              </a:spcBef>
            </a:pP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“I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can’t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believe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I’m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struggling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so </a:t>
            </a:r>
            <a:r>
              <a:rPr sz="2200" b="1" spc="114" dirty="0">
                <a:solidFill>
                  <a:srgbClr val="FFFFFF"/>
                </a:solidFill>
                <a:latin typeface="Calibri"/>
                <a:cs typeface="Calibri"/>
              </a:rPr>
              <a:t>much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in</a:t>
            </a:r>
            <a:r>
              <a:rPr sz="2200" b="1" spc="-3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this 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class.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This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class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takes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me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more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time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than</a:t>
            </a:r>
            <a:r>
              <a:rPr sz="2200" b="1" spc="-3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any  </a:t>
            </a:r>
            <a:r>
              <a:rPr sz="2200" b="1" dirty="0">
                <a:solidFill>
                  <a:srgbClr val="FFFFFF"/>
                </a:solidFill>
                <a:latin typeface="Calibri"/>
                <a:cs typeface="Calibri"/>
              </a:rPr>
              <a:t>other.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I’m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pretty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sure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my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friend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is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spending 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half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time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that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2200" b="1" spc="-2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am!”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9965"/>
          </a:xfrm>
          <a:custGeom>
            <a:avLst/>
            <a:gdLst/>
            <a:ahLst/>
            <a:cxnLst/>
            <a:rect l="l" t="t" r="r" b="b"/>
            <a:pathLst>
              <a:path w="7315834" h="3529965">
                <a:moveTo>
                  <a:pt x="0" y="3529583"/>
                </a:moveTo>
                <a:lnTo>
                  <a:pt x="7315212" y="3529583"/>
                </a:lnTo>
                <a:lnTo>
                  <a:pt x="73152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19984" y="972492"/>
            <a:ext cx="5205730" cy="99631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3335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2360"/>
              </a:spcBef>
            </a:pPr>
            <a:r>
              <a:rPr sz="2200" b="1" spc="-120" dirty="0">
                <a:solidFill>
                  <a:srgbClr val="FFFFFF"/>
                </a:solidFill>
                <a:latin typeface="Arial"/>
                <a:cs typeface="Arial"/>
              </a:rPr>
              <a:t>A </a:t>
            </a:r>
            <a:r>
              <a:rPr sz="2200" b="1" spc="-65" dirty="0">
                <a:solidFill>
                  <a:srgbClr val="FFFFFF"/>
                </a:solidFill>
                <a:latin typeface="Arial"/>
                <a:cs typeface="Arial"/>
              </a:rPr>
              <a:t>learner </a:t>
            </a:r>
            <a:r>
              <a:rPr sz="2200" b="1" spc="-135" dirty="0">
                <a:solidFill>
                  <a:srgbClr val="FFFFFF"/>
                </a:solidFill>
                <a:latin typeface="Arial"/>
                <a:cs typeface="Arial"/>
              </a:rPr>
              <a:t>catches </a:t>
            </a:r>
            <a:r>
              <a:rPr sz="2200" b="1" spc="-75" dirty="0">
                <a:solidFill>
                  <a:srgbClr val="FFFFFF"/>
                </a:solidFill>
                <a:latin typeface="Arial"/>
                <a:cs typeface="Arial"/>
              </a:rPr>
              <a:t>you </a:t>
            </a:r>
            <a:r>
              <a:rPr sz="2200" b="1" spc="-40" dirty="0">
                <a:solidFill>
                  <a:srgbClr val="FFFFFF"/>
                </a:solidFill>
                <a:latin typeface="Arial"/>
                <a:cs typeface="Arial"/>
              </a:rPr>
              <a:t>during </a:t>
            </a:r>
            <a:r>
              <a:rPr sz="2200" b="1" spc="-55" dirty="0">
                <a:solidFill>
                  <a:srgbClr val="FFFFFF"/>
                </a:solidFill>
                <a:latin typeface="Arial"/>
                <a:cs typeface="Arial"/>
              </a:rPr>
              <a:t>office</a:t>
            </a:r>
            <a:r>
              <a:rPr sz="2200" b="1" spc="-18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b="1" spc="-105" dirty="0">
                <a:solidFill>
                  <a:srgbClr val="FFFFFF"/>
                </a:solidFill>
                <a:latin typeface="Arial"/>
                <a:cs typeface="Arial"/>
              </a:rPr>
              <a:t>hours.</a:t>
            </a:r>
            <a:endParaRPr sz="2200">
              <a:latin typeface="Arial"/>
              <a:cs typeface="Arial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64943" y="2298244"/>
            <a:ext cx="5698658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4135" marR="5080" indent="-52069">
              <a:lnSpc>
                <a:spcPct val="106100"/>
              </a:lnSpc>
              <a:spcBef>
                <a:spcPts val="100"/>
              </a:spcBef>
            </a:pPr>
            <a:r>
              <a:rPr sz="2200" b="1" spc="50" dirty="0">
                <a:solidFill>
                  <a:srgbClr val="FFFFFF"/>
                </a:solidFill>
                <a:cs typeface="Calibri"/>
              </a:rPr>
              <a:t>“Even </a:t>
            </a:r>
            <a:r>
              <a:rPr sz="2200" b="1" spc="120" dirty="0">
                <a:solidFill>
                  <a:srgbClr val="FFFFFF"/>
                </a:solidFill>
                <a:cs typeface="Calibri"/>
              </a:rPr>
              <a:t>though </a:t>
            </a:r>
            <a:r>
              <a:rPr sz="2200" b="1" spc="50" dirty="0">
                <a:solidFill>
                  <a:srgbClr val="FFFFFF"/>
                </a:solidFill>
                <a:cs typeface="Calibri"/>
              </a:rPr>
              <a:t>this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particular </a:t>
            </a:r>
            <a:r>
              <a:rPr sz="2200" b="1" spc="80" dirty="0">
                <a:solidFill>
                  <a:srgbClr val="FFFFFF"/>
                </a:solidFill>
                <a:cs typeface="Calibri"/>
              </a:rPr>
              <a:t>example </a:t>
            </a:r>
            <a:r>
              <a:rPr sz="2200" b="1" spc="25" dirty="0">
                <a:solidFill>
                  <a:srgbClr val="FFFFFF"/>
                </a:solidFill>
                <a:cs typeface="Calibri"/>
              </a:rPr>
              <a:t>was  </a:t>
            </a:r>
            <a:r>
              <a:rPr sz="2200" b="1" spc="105" dirty="0">
                <a:solidFill>
                  <a:srgbClr val="FFFFFF"/>
                </a:solidFill>
                <a:cs typeface="Calibri"/>
              </a:rPr>
              <a:t>given </a:t>
            </a:r>
            <a:r>
              <a:rPr sz="2200" b="1" spc="70" dirty="0">
                <a:solidFill>
                  <a:srgbClr val="FFFFFF"/>
                </a:solidFill>
                <a:cs typeface="Calibri"/>
              </a:rPr>
              <a:t>in </a:t>
            </a:r>
            <a:r>
              <a:rPr sz="2200" b="1" spc="40" dirty="0">
                <a:solidFill>
                  <a:srgbClr val="FFFFFF"/>
                </a:solidFill>
                <a:cs typeface="Calibri"/>
              </a:rPr>
              <a:t>class </a:t>
            </a:r>
            <a:r>
              <a:rPr sz="2200" b="1" spc="20" dirty="0">
                <a:solidFill>
                  <a:srgbClr val="FFFFFF"/>
                </a:solidFill>
                <a:cs typeface="Calibri"/>
              </a:rPr>
              <a:t>a </a:t>
            </a:r>
            <a:r>
              <a:rPr sz="2200" b="1" spc="90" dirty="0">
                <a:solidFill>
                  <a:srgbClr val="FFFFFF"/>
                </a:solidFill>
                <a:cs typeface="Calibri"/>
              </a:rPr>
              <a:t>couple </a:t>
            </a:r>
            <a:r>
              <a:rPr sz="2200" b="1" spc="65" dirty="0">
                <a:solidFill>
                  <a:srgbClr val="FFFFFF"/>
                </a:solidFill>
                <a:cs typeface="Calibri"/>
              </a:rPr>
              <a:t>of </a:t>
            </a:r>
            <a:r>
              <a:rPr sz="2200" b="1" spc="50" dirty="0">
                <a:solidFill>
                  <a:srgbClr val="FFFFFF"/>
                </a:solidFill>
                <a:cs typeface="Calibri"/>
              </a:rPr>
              <a:t>weeks </a:t>
            </a:r>
            <a:r>
              <a:rPr sz="2200" b="1" spc="95" dirty="0">
                <a:solidFill>
                  <a:srgbClr val="FFFFFF"/>
                </a:solidFill>
                <a:cs typeface="Calibri"/>
              </a:rPr>
              <a:t>ago, </a:t>
            </a:r>
            <a:r>
              <a:rPr sz="2200" b="1" spc="70" dirty="0">
                <a:solidFill>
                  <a:srgbClr val="FFFFFF"/>
                </a:solidFill>
                <a:cs typeface="Calibri"/>
              </a:rPr>
              <a:t>I’m </a:t>
            </a:r>
            <a:r>
              <a:rPr sz="2200" b="1" spc="35" dirty="0">
                <a:solidFill>
                  <a:srgbClr val="FFFFFF"/>
                </a:solidFill>
                <a:cs typeface="Calibri"/>
              </a:rPr>
              <a:t>still  </a:t>
            </a:r>
            <a:r>
              <a:rPr sz="2200" b="1" spc="-55" dirty="0">
                <a:solidFill>
                  <a:srgbClr val="FFFFFF"/>
                </a:solidFill>
                <a:cs typeface="Arial"/>
              </a:rPr>
              <a:t>struggling </a:t>
            </a:r>
            <a:r>
              <a:rPr sz="2200" b="1" spc="5" dirty="0">
                <a:solidFill>
                  <a:srgbClr val="FFFFFF"/>
                </a:solidFill>
                <a:cs typeface="Arial"/>
              </a:rPr>
              <a:t>to </a:t>
            </a:r>
            <a:r>
              <a:rPr sz="2200" b="1" spc="-40" dirty="0">
                <a:solidFill>
                  <a:srgbClr val="FFFFFF"/>
                </a:solidFill>
                <a:cs typeface="Arial"/>
              </a:rPr>
              <a:t>figure </a:t>
            </a:r>
            <a:r>
              <a:rPr sz="2200" b="1" spc="-10" dirty="0">
                <a:solidFill>
                  <a:srgbClr val="FFFFFF"/>
                </a:solidFill>
                <a:cs typeface="Arial"/>
              </a:rPr>
              <a:t>out </a:t>
            </a:r>
            <a:r>
              <a:rPr sz="2200" b="1" spc="-50" dirty="0">
                <a:solidFill>
                  <a:srgbClr val="FFFFFF"/>
                </a:solidFill>
                <a:cs typeface="Arial"/>
              </a:rPr>
              <a:t>how </a:t>
            </a:r>
            <a:r>
              <a:rPr sz="2200" b="1" spc="5" dirty="0">
                <a:solidFill>
                  <a:srgbClr val="FFFFFF"/>
                </a:solidFill>
                <a:cs typeface="Arial"/>
              </a:rPr>
              <a:t>to </a:t>
            </a:r>
            <a:r>
              <a:rPr sz="2200" b="1" spc="-65" dirty="0">
                <a:solidFill>
                  <a:srgbClr val="FFFFFF"/>
                </a:solidFill>
                <a:cs typeface="Arial"/>
              </a:rPr>
              <a:t>tackle </a:t>
            </a:r>
            <a:r>
              <a:rPr sz="2200" b="1" spc="-20" dirty="0">
                <a:solidFill>
                  <a:srgbClr val="FFFFFF"/>
                </a:solidFill>
                <a:cs typeface="Arial"/>
              </a:rPr>
              <a:t>it. </a:t>
            </a:r>
            <a:r>
              <a:rPr sz="2200" b="1" spc="35" dirty="0">
                <a:solidFill>
                  <a:srgbClr val="FFFFFF"/>
                </a:solidFill>
                <a:cs typeface="Arial"/>
              </a:rPr>
              <a:t>I  </a:t>
            </a:r>
            <a:r>
              <a:rPr sz="2200" b="1" spc="25" dirty="0">
                <a:solidFill>
                  <a:srgbClr val="FFFFFF"/>
                </a:solidFill>
                <a:cs typeface="Calibri"/>
              </a:rPr>
              <a:t>was </a:t>
            </a:r>
            <a:r>
              <a:rPr sz="2200" b="1" spc="100" dirty="0">
                <a:solidFill>
                  <a:srgbClr val="FFFFFF"/>
                </a:solidFill>
                <a:cs typeface="Calibri"/>
              </a:rPr>
              <a:t>thinking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I </a:t>
            </a:r>
            <a:r>
              <a:rPr sz="2200" b="1" spc="125" dirty="0">
                <a:solidFill>
                  <a:srgbClr val="FFFFFF"/>
                </a:solidFill>
                <a:cs typeface="Calibri"/>
              </a:rPr>
              <a:t>might </a:t>
            </a:r>
            <a:r>
              <a:rPr sz="2200" b="1" spc="95" dirty="0">
                <a:solidFill>
                  <a:srgbClr val="FFFFFF"/>
                </a:solidFill>
                <a:cs typeface="Calibri"/>
              </a:rPr>
              <a:t>be </a:t>
            </a:r>
            <a:r>
              <a:rPr sz="2200" b="1" spc="65" dirty="0">
                <a:solidFill>
                  <a:srgbClr val="FFFFFF"/>
                </a:solidFill>
                <a:cs typeface="Calibri"/>
              </a:rPr>
              <a:t>able </a:t>
            </a:r>
            <a:r>
              <a:rPr sz="2200" b="1" spc="70" dirty="0">
                <a:solidFill>
                  <a:srgbClr val="FFFFFF"/>
                </a:solidFill>
                <a:cs typeface="Calibri"/>
              </a:rPr>
              <a:t>to </a:t>
            </a:r>
            <a:r>
              <a:rPr sz="2200" b="1" spc="55" dirty="0">
                <a:solidFill>
                  <a:srgbClr val="FFFFFF"/>
                </a:solidFill>
                <a:cs typeface="Calibri"/>
              </a:rPr>
              <a:t>watch </a:t>
            </a:r>
            <a:r>
              <a:rPr sz="2200" b="1" spc="95" dirty="0">
                <a:solidFill>
                  <a:srgbClr val="FFFFFF"/>
                </a:solidFill>
                <a:cs typeface="Calibri"/>
              </a:rPr>
              <a:t>you  </a:t>
            </a:r>
            <a:r>
              <a:rPr sz="2200" b="1" spc="90" dirty="0">
                <a:solidFill>
                  <a:srgbClr val="FFFFFF"/>
                </a:solidFill>
                <a:cs typeface="Calibri"/>
              </a:rPr>
              <a:t>and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45" dirty="0">
                <a:solidFill>
                  <a:srgbClr val="FFFFFF"/>
                </a:solidFill>
                <a:cs typeface="Calibri"/>
              </a:rPr>
              <a:t>listen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70" dirty="0">
                <a:solidFill>
                  <a:srgbClr val="FFFFFF"/>
                </a:solidFill>
                <a:cs typeface="Calibri"/>
              </a:rPr>
              <a:t>to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95" dirty="0">
                <a:solidFill>
                  <a:srgbClr val="FFFFFF"/>
                </a:solidFill>
                <a:cs typeface="Calibri"/>
              </a:rPr>
              <a:t>you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50" dirty="0">
                <a:solidFill>
                  <a:srgbClr val="FFFFFF"/>
                </a:solidFill>
                <a:cs typeface="Calibri"/>
              </a:rPr>
              <a:t>talk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105" dirty="0">
                <a:solidFill>
                  <a:srgbClr val="FFFFFF"/>
                </a:solidFill>
                <a:cs typeface="Calibri"/>
              </a:rPr>
              <a:t>through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40" dirty="0">
                <a:solidFill>
                  <a:srgbClr val="FFFFFF"/>
                </a:solidFill>
                <a:cs typeface="Calibri"/>
              </a:rPr>
              <a:t>it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65" dirty="0">
                <a:solidFill>
                  <a:srgbClr val="FFFFFF"/>
                </a:solidFill>
                <a:cs typeface="Calibri"/>
              </a:rPr>
              <a:t>so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I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75" dirty="0">
                <a:solidFill>
                  <a:srgbClr val="FFFFFF"/>
                </a:solidFill>
                <a:cs typeface="Calibri"/>
              </a:rPr>
              <a:t>can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45" dirty="0">
                <a:solidFill>
                  <a:srgbClr val="FFFFFF"/>
                </a:solidFill>
                <a:cs typeface="Calibri"/>
              </a:rPr>
              <a:t>learn  </a:t>
            </a:r>
            <a:r>
              <a:rPr sz="2200" b="1" spc="-25" dirty="0">
                <a:solidFill>
                  <a:srgbClr val="FFFFFF"/>
                </a:solidFill>
                <a:cs typeface="Arial"/>
              </a:rPr>
              <a:t>from </a:t>
            </a:r>
            <a:r>
              <a:rPr sz="2200" b="1" spc="-65" dirty="0">
                <a:solidFill>
                  <a:srgbClr val="FFFFFF"/>
                </a:solidFill>
                <a:cs typeface="Arial"/>
              </a:rPr>
              <a:t>your </a:t>
            </a:r>
            <a:r>
              <a:rPr sz="2200" b="1" spc="-85" dirty="0">
                <a:solidFill>
                  <a:srgbClr val="FFFFFF"/>
                </a:solidFill>
                <a:cs typeface="Arial"/>
              </a:rPr>
              <a:t>approach. </a:t>
            </a:r>
            <a:r>
              <a:rPr sz="2200" b="1" spc="35" dirty="0">
                <a:solidFill>
                  <a:srgbClr val="FFFFFF"/>
                </a:solidFill>
                <a:cs typeface="Arial"/>
              </a:rPr>
              <a:t>I </a:t>
            </a:r>
            <a:r>
              <a:rPr sz="2200" b="1" spc="-35" dirty="0">
                <a:solidFill>
                  <a:srgbClr val="FFFFFF"/>
                </a:solidFill>
                <a:cs typeface="Arial"/>
              </a:rPr>
              <a:t>definitely </a:t>
            </a:r>
            <a:r>
              <a:rPr sz="2200" b="1" dirty="0">
                <a:solidFill>
                  <a:srgbClr val="FFFFFF"/>
                </a:solidFill>
                <a:cs typeface="Arial"/>
              </a:rPr>
              <a:t>got </a:t>
            </a:r>
            <a:r>
              <a:rPr sz="2200" b="1" spc="-20" dirty="0">
                <a:solidFill>
                  <a:srgbClr val="FFFFFF"/>
                </a:solidFill>
                <a:cs typeface="Arial"/>
              </a:rPr>
              <a:t>the </a:t>
            </a:r>
            <a:r>
              <a:rPr sz="2200" b="1" spc="-60" dirty="0">
                <a:solidFill>
                  <a:srgbClr val="FFFFFF"/>
                </a:solidFill>
                <a:cs typeface="Arial"/>
              </a:rPr>
              <a:t>first  </a:t>
            </a:r>
            <a:r>
              <a:rPr sz="2200" b="1" spc="45" dirty="0">
                <a:solidFill>
                  <a:srgbClr val="FFFFFF"/>
                </a:solidFill>
                <a:cs typeface="Calibri"/>
              </a:rPr>
              <a:t>few </a:t>
            </a:r>
            <a:r>
              <a:rPr sz="2200" b="1" spc="85" dirty="0">
                <a:solidFill>
                  <a:srgbClr val="FFFFFF"/>
                </a:solidFill>
                <a:cs typeface="Calibri"/>
              </a:rPr>
              <a:t>concepts </a:t>
            </a:r>
            <a:r>
              <a:rPr sz="2200" b="1" spc="40" dirty="0">
                <a:solidFill>
                  <a:srgbClr val="FFFFFF"/>
                </a:solidFill>
                <a:cs typeface="Calibri"/>
              </a:rPr>
              <a:t>relatively </a:t>
            </a:r>
            <a:r>
              <a:rPr sz="2200" b="1" spc="5" dirty="0">
                <a:solidFill>
                  <a:srgbClr val="FFFFFF"/>
                </a:solidFill>
                <a:cs typeface="Calibri"/>
              </a:rPr>
              <a:t>easily, </a:t>
            </a:r>
            <a:r>
              <a:rPr sz="2200" b="1" spc="65" dirty="0">
                <a:solidFill>
                  <a:srgbClr val="FFFFFF"/>
                </a:solidFill>
                <a:cs typeface="Calibri"/>
              </a:rPr>
              <a:t>so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I </a:t>
            </a:r>
            <a:r>
              <a:rPr sz="2200" b="1" spc="95" dirty="0">
                <a:solidFill>
                  <a:srgbClr val="FFFFFF"/>
                </a:solidFill>
                <a:cs typeface="Calibri"/>
              </a:rPr>
              <a:t>am </a:t>
            </a:r>
            <a:r>
              <a:rPr sz="2200" b="1" spc="85" dirty="0">
                <a:solidFill>
                  <a:srgbClr val="FFFFFF"/>
                </a:solidFill>
                <a:cs typeface="Calibri"/>
              </a:rPr>
              <a:t>feeling  </a:t>
            </a:r>
            <a:r>
              <a:rPr sz="2200" b="1" spc="45" dirty="0">
                <a:solidFill>
                  <a:srgbClr val="FFFFFF"/>
                </a:solidFill>
                <a:cs typeface="Calibri"/>
              </a:rPr>
              <a:t>like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I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125" dirty="0">
                <a:solidFill>
                  <a:srgbClr val="FFFFFF"/>
                </a:solidFill>
                <a:cs typeface="Calibri"/>
              </a:rPr>
              <a:t>might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120" dirty="0">
                <a:solidFill>
                  <a:srgbClr val="FFFFFF"/>
                </a:solidFill>
                <a:cs typeface="Calibri"/>
              </a:rPr>
              <a:t>get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50" dirty="0">
                <a:solidFill>
                  <a:srgbClr val="FFFFFF"/>
                </a:solidFill>
                <a:cs typeface="Calibri"/>
              </a:rPr>
              <a:t>this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90" dirty="0">
                <a:solidFill>
                  <a:srgbClr val="FFFFFF"/>
                </a:solidFill>
                <a:cs typeface="Calibri"/>
              </a:rPr>
              <a:t>one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85" dirty="0">
                <a:solidFill>
                  <a:srgbClr val="FFFFFF"/>
                </a:solidFill>
                <a:cs typeface="Calibri"/>
              </a:rPr>
              <a:t>too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55" dirty="0">
                <a:solidFill>
                  <a:srgbClr val="FFFFFF"/>
                </a:solidFill>
                <a:cs typeface="Calibri"/>
              </a:rPr>
              <a:t>if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I</a:t>
            </a:r>
            <a:r>
              <a:rPr sz="2200" b="1" spc="10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cs typeface="Calibri"/>
              </a:rPr>
              <a:t>stick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55" dirty="0">
                <a:solidFill>
                  <a:srgbClr val="FFFFFF"/>
                </a:solidFill>
                <a:cs typeface="Calibri"/>
              </a:rPr>
              <a:t>with</a:t>
            </a:r>
            <a:r>
              <a:rPr sz="2200" b="1" spc="15" dirty="0">
                <a:solidFill>
                  <a:srgbClr val="FFFFFF"/>
                </a:solidFill>
                <a:cs typeface="Calibri"/>
              </a:rPr>
              <a:t> </a:t>
            </a:r>
            <a:r>
              <a:rPr sz="2200" b="1" spc="-75" dirty="0">
                <a:solidFill>
                  <a:srgbClr val="FFFFFF"/>
                </a:solidFill>
                <a:cs typeface="Calibri"/>
              </a:rPr>
              <a:t>it.”</a:t>
            </a:r>
            <a:endParaRPr sz="2200" b="1" dirty="0"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6672" y="2908631"/>
            <a:ext cx="36868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spc="-10" dirty="0">
                <a:latin typeface="Segoe UI Semibold"/>
                <a:cs typeface="Segoe UI Semibold"/>
              </a:rPr>
              <a:t>relate to  self-efficacy?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76672" y="3746679"/>
            <a:ext cx="467296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level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5" dirty="0">
                <a:latin typeface="Segoe UI Semibold"/>
                <a:cs typeface="Segoe UI Semibold"/>
              </a:rPr>
              <a:t>observe  </a:t>
            </a:r>
            <a:r>
              <a:rPr sz="1800" b="1" spc="-5" dirty="0">
                <a:latin typeface="Segoe UI Semibold"/>
                <a:cs typeface="Segoe UI Semibold"/>
              </a:rPr>
              <a:t>in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learner(s)?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6672" y="4584726"/>
            <a:ext cx="50812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dirty="0">
                <a:latin typeface="Segoe UI Semibold"/>
                <a:cs typeface="Segoe UI Semibold"/>
              </a:rPr>
              <a:t>be  </a:t>
            </a:r>
            <a:r>
              <a:rPr sz="1800" b="1" spc="-10" dirty="0">
                <a:latin typeface="Segoe UI Semibold"/>
                <a:cs typeface="Segoe UI Semibold"/>
              </a:rPr>
              <a:t>strengthened?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play?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3529965"/>
          </a:xfrm>
          <a:custGeom>
            <a:avLst/>
            <a:gdLst/>
            <a:ahLst/>
            <a:cxnLst/>
            <a:rect l="l" t="t" r="r" b="b"/>
            <a:pathLst>
              <a:path w="7315834" h="3529965">
                <a:moveTo>
                  <a:pt x="0" y="3529583"/>
                </a:moveTo>
                <a:lnTo>
                  <a:pt x="7315212" y="3529583"/>
                </a:lnTo>
                <a:lnTo>
                  <a:pt x="7315212" y="0"/>
                </a:lnTo>
                <a:lnTo>
                  <a:pt x="0" y="0"/>
                </a:lnTo>
                <a:lnTo>
                  <a:pt x="0" y="35295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4114800"/>
            <a:ext cx="7315200" cy="4114800"/>
          </a:xfrm>
          <a:custGeom>
            <a:avLst/>
            <a:gdLst/>
            <a:ahLst/>
            <a:cxnLst/>
            <a:rect l="l" t="t" r="r" b="b"/>
            <a:pathLst>
              <a:path w="7315200" h="4114800">
                <a:moveTo>
                  <a:pt x="0" y="4114800"/>
                </a:moveTo>
                <a:lnTo>
                  <a:pt x="7315200" y="4114800"/>
                </a:lnTo>
                <a:lnTo>
                  <a:pt x="73152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7920822" y="972492"/>
            <a:ext cx="133985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919984" y="1663169"/>
            <a:ext cx="532447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" marR="5080" indent="-5715">
              <a:lnSpc>
                <a:spcPct val="106100"/>
              </a:lnSpc>
              <a:spcBef>
                <a:spcPts val="100"/>
              </a:spcBef>
            </a:pPr>
            <a:r>
              <a:rPr sz="2200" b="1" spc="135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pair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of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learners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is </a:t>
            </a:r>
            <a:r>
              <a:rPr sz="2200" b="1" spc="100" dirty="0">
                <a:solidFill>
                  <a:srgbClr val="FFFFFF"/>
                </a:solidFill>
                <a:latin typeface="Calibri"/>
                <a:cs typeface="Calibri"/>
              </a:rPr>
              <a:t>working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on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100" dirty="0">
                <a:solidFill>
                  <a:srgbClr val="FFFFFF"/>
                </a:solidFill>
                <a:latin typeface="Calibri"/>
                <a:cs typeface="Calibri"/>
              </a:rPr>
              <a:t>complex 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project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together.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You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notice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that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Learner</a:t>
            </a:r>
            <a:r>
              <a:rPr sz="2200" b="1" spc="-1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135" dirty="0">
                <a:solidFill>
                  <a:srgbClr val="FFFFFF"/>
                </a:solidFill>
                <a:latin typeface="Calibri"/>
                <a:cs typeface="Calibri"/>
              </a:rPr>
              <a:t>A  </a:t>
            </a:r>
            <a:r>
              <a:rPr sz="2200" b="1" spc="105" dirty="0">
                <a:solidFill>
                  <a:srgbClr val="FFFFFF"/>
                </a:solidFill>
                <a:latin typeface="Calibri"/>
                <a:cs typeface="Calibri"/>
              </a:rPr>
              <a:t>hangs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back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bit,</a:t>
            </a:r>
            <a:r>
              <a:rPr sz="2200" b="1" spc="-1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complaining.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942" y="3085594"/>
            <a:ext cx="553974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73025" marR="5080" indent="-60960">
              <a:lnSpc>
                <a:spcPct val="106100"/>
              </a:lnSpc>
              <a:spcBef>
                <a:spcPts val="100"/>
              </a:spcBef>
            </a:pP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“Last 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semester, </a:t>
            </a:r>
            <a:r>
              <a:rPr sz="2200" b="1" spc="30" dirty="0">
                <a:solidFill>
                  <a:srgbClr val="FFFFFF"/>
                </a:solidFill>
                <a:latin typeface="Calibri"/>
                <a:cs typeface="Calibri"/>
              </a:rPr>
              <a:t>we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had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a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challenge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like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this.</a:t>
            </a:r>
            <a:r>
              <a:rPr sz="2200" b="1" spc="-204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I  </a:t>
            </a:r>
            <a:r>
              <a:rPr sz="2200" b="1" spc="80" dirty="0">
                <a:solidFill>
                  <a:srgbClr val="FFFFFF"/>
                </a:solidFill>
                <a:latin typeface="Calibri"/>
                <a:cs typeface="Calibri"/>
              </a:rPr>
              <a:t>remember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it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was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so </a:t>
            </a:r>
            <a:r>
              <a:rPr sz="2200" b="1" spc="5" dirty="0">
                <a:solidFill>
                  <a:srgbClr val="FFFFFF"/>
                </a:solidFill>
                <a:latin typeface="Calibri"/>
                <a:cs typeface="Calibri"/>
              </a:rPr>
              <a:t>bad...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I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was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so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stressed 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out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by</a:t>
            </a:r>
            <a:r>
              <a:rPr sz="2200" b="1" spc="-6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Calibri"/>
                <a:cs typeface="Calibri"/>
              </a:rPr>
              <a:t>it!”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14395" y="4508020"/>
            <a:ext cx="527113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7620">
              <a:lnSpc>
                <a:spcPct val="106100"/>
              </a:lnSpc>
              <a:spcBef>
                <a:spcPts val="100"/>
              </a:spcBef>
            </a:pP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Learner </a:t>
            </a:r>
            <a:r>
              <a:rPr sz="2200" b="1" spc="20" dirty="0">
                <a:solidFill>
                  <a:srgbClr val="FFFFFF"/>
                </a:solidFill>
                <a:latin typeface="Calibri"/>
                <a:cs typeface="Calibri"/>
              </a:rPr>
              <a:t>B, </a:t>
            </a:r>
            <a:r>
              <a:rPr sz="2200" b="1" spc="110" dirty="0">
                <a:solidFill>
                  <a:srgbClr val="FFFFFF"/>
                </a:solidFill>
                <a:latin typeface="Calibri"/>
                <a:cs typeface="Calibri"/>
              </a:rPr>
              <a:t>on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other hand, </a:t>
            </a:r>
            <a:r>
              <a:rPr sz="2200" b="1" spc="55" dirty="0">
                <a:solidFill>
                  <a:srgbClr val="FFFFFF"/>
                </a:solidFill>
                <a:latin typeface="Calibri"/>
                <a:cs typeface="Calibri"/>
              </a:rPr>
              <a:t>seems</a:t>
            </a:r>
            <a:r>
              <a:rPr sz="2200" b="1" spc="-2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85" dirty="0">
                <a:solidFill>
                  <a:srgbClr val="FFFFFF"/>
                </a:solidFill>
                <a:latin typeface="Calibri"/>
                <a:cs typeface="Calibri"/>
              </a:rPr>
              <a:t>eager 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200" b="1" spc="1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dirty="0">
                <a:solidFill>
                  <a:srgbClr val="FFFFFF"/>
                </a:solidFill>
                <a:latin typeface="Calibri"/>
                <a:cs typeface="Calibri"/>
              </a:rPr>
              <a:t>try.</a:t>
            </a:r>
            <a:endParaRPr sz="2200">
              <a:latin typeface="Calibri"/>
              <a:cs typeface="Calibri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64942" y="5574769"/>
            <a:ext cx="5734685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1594" marR="5080" indent="-49530">
              <a:lnSpc>
                <a:spcPct val="106100"/>
              </a:lnSpc>
              <a:spcBef>
                <a:spcPts val="100"/>
              </a:spcBef>
            </a:pPr>
            <a:r>
              <a:rPr sz="2200" b="1" spc="30" dirty="0">
                <a:solidFill>
                  <a:srgbClr val="FFFFFF"/>
                </a:solidFill>
                <a:latin typeface="Calibri"/>
                <a:cs typeface="Calibri"/>
              </a:rPr>
              <a:t>“We’ve </a:t>
            </a:r>
            <a:r>
              <a:rPr sz="2200" b="1" spc="145" dirty="0">
                <a:solidFill>
                  <a:srgbClr val="FFFFFF"/>
                </a:solidFill>
                <a:latin typeface="Calibri"/>
                <a:cs typeface="Calibri"/>
              </a:rPr>
              <a:t>got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this! </a:t>
            </a:r>
            <a:r>
              <a:rPr sz="2200" b="1" spc="130" dirty="0">
                <a:solidFill>
                  <a:srgbClr val="FFFFFF"/>
                </a:solidFill>
                <a:latin typeface="Calibri"/>
                <a:cs typeface="Calibri"/>
              </a:rPr>
              <a:t>Come </a:t>
            </a:r>
            <a:r>
              <a:rPr sz="2200" b="1" spc="45" dirty="0">
                <a:solidFill>
                  <a:srgbClr val="FFFFFF"/>
                </a:solidFill>
                <a:latin typeface="Calibri"/>
                <a:cs typeface="Calibri"/>
              </a:rPr>
              <a:t>on.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We </a:t>
            </a:r>
            <a:r>
              <a:rPr sz="2200" b="1" spc="25" dirty="0">
                <a:solidFill>
                  <a:srgbClr val="FFFFFF"/>
                </a:solidFill>
                <a:latin typeface="Calibri"/>
                <a:cs typeface="Calibri"/>
              </a:rPr>
              <a:t>were</a:t>
            </a:r>
            <a:r>
              <a:rPr sz="2200" b="1" spc="-34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60" dirty="0">
                <a:solidFill>
                  <a:srgbClr val="FFFFFF"/>
                </a:solidFill>
                <a:latin typeface="Calibri"/>
                <a:cs typeface="Calibri"/>
              </a:rPr>
              <a:t>successful 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before,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200" b="1" spc="30" dirty="0">
                <a:solidFill>
                  <a:srgbClr val="FFFFFF"/>
                </a:solidFill>
                <a:latin typeface="Calibri"/>
                <a:cs typeface="Calibri"/>
              </a:rPr>
              <a:t>we </a:t>
            </a:r>
            <a:r>
              <a:rPr sz="2200" b="1" spc="40" dirty="0">
                <a:solidFill>
                  <a:srgbClr val="FFFFFF"/>
                </a:solidFill>
                <a:latin typeface="Calibri"/>
                <a:cs typeface="Calibri"/>
              </a:rPr>
              <a:t>will </a:t>
            </a:r>
            <a:r>
              <a:rPr sz="2200" b="1" spc="95" dirty="0">
                <a:solidFill>
                  <a:srgbClr val="FFFFFF"/>
                </a:solidFill>
                <a:latin typeface="Calibri"/>
                <a:cs typeface="Calibri"/>
              </a:rPr>
              <a:t>be </a:t>
            </a:r>
            <a:r>
              <a:rPr sz="2200" b="1" spc="65" dirty="0">
                <a:solidFill>
                  <a:srgbClr val="FFFFFF"/>
                </a:solidFill>
                <a:latin typeface="Calibri"/>
                <a:cs typeface="Calibri"/>
              </a:rPr>
              <a:t>again. </a:t>
            </a:r>
            <a:r>
              <a:rPr sz="2200" b="1" spc="15" dirty="0">
                <a:solidFill>
                  <a:srgbClr val="FFFFFF"/>
                </a:solidFill>
                <a:latin typeface="Calibri"/>
                <a:cs typeface="Calibri"/>
              </a:rPr>
              <a:t>Let’s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try </a:t>
            </a:r>
            <a:r>
              <a:rPr sz="2200" b="1" spc="7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200" b="1" spc="120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200" b="1" spc="-20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2200" b="1" spc="-60" dirty="0">
                <a:solidFill>
                  <a:srgbClr val="FFFFFF"/>
                </a:solidFill>
                <a:latin typeface="Arial"/>
                <a:cs typeface="Arial"/>
              </a:rPr>
              <a:t>first </a:t>
            </a:r>
            <a:r>
              <a:rPr sz="2200" b="1" spc="-80" dirty="0">
                <a:solidFill>
                  <a:srgbClr val="FFFFFF"/>
                </a:solidFill>
                <a:latin typeface="Arial"/>
                <a:cs typeface="Arial"/>
              </a:rPr>
              <a:t>piece </a:t>
            </a:r>
            <a:r>
              <a:rPr sz="2200" b="1" spc="-35" dirty="0">
                <a:solidFill>
                  <a:srgbClr val="FFFFFF"/>
                </a:solidFill>
                <a:latin typeface="Arial"/>
                <a:cs typeface="Arial"/>
              </a:rPr>
              <a:t>going </a:t>
            </a:r>
            <a:r>
              <a:rPr sz="2200" b="1" spc="-65" dirty="0">
                <a:solidFill>
                  <a:srgbClr val="FFFFFF"/>
                </a:solidFill>
                <a:latin typeface="Arial"/>
                <a:cs typeface="Arial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Arial"/>
                <a:cs typeface="Arial"/>
              </a:rPr>
              <a:t>get </a:t>
            </a:r>
            <a:r>
              <a:rPr sz="2200" b="1" spc="-20" dirty="0">
                <a:solidFill>
                  <a:srgbClr val="FFFFFF"/>
                </a:solidFill>
                <a:latin typeface="Arial"/>
                <a:cs typeface="Arial"/>
              </a:rPr>
              <a:t>the </a:t>
            </a:r>
            <a:r>
              <a:rPr sz="2200" b="1" spc="-60" dirty="0">
                <a:solidFill>
                  <a:srgbClr val="FFFFFF"/>
                </a:solidFill>
                <a:latin typeface="Arial"/>
                <a:cs typeface="Arial"/>
              </a:rPr>
              <a:t>ball </a:t>
            </a:r>
            <a:r>
              <a:rPr sz="2200" b="1" spc="-45" dirty="0">
                <a:solidFill>
                  <a:srgbClr val="FFFFFF"/>
                </a:solidFill>
                <a:latin typeface="Arial"/>
                <a:cs typeface="Arial"/>
              </a:rPr>
              <a:t>rolling  </a:t>
            </a:r>
            <a:r>
              <a:rPr sz="2200" b="1" spc="-25" dirty="0">
                <a:solidFill>
                  <a:srgbClr val="FFFFFF"/>
                </a:solidFill>
                <a:latin typeface="Arial"/>
                <a:cs typeface="Arial"/>
              </a:rPr>
              <a:t>from </a:t>
            </a:r>
            <a:r>
              <a:rPr sz="2200" b="1" spc="-55" dirty="0">
                <a:solidFill>
                  <a:srgbClr val="FFFFFF"/>
                </a:solidFill>
                <a:latin typeface="Arial"/>
                <a:cs typeface="Arial"/>
              </a:rPr>
              <a:t>there. </a:t>
            </a:r>
            <a:r>
              <a:rPr sz="2200" b="1" spc="30" dirty="0">
                <a:solidFill>
                  <a:srgbClr val="FFFFFF"/>
                </a:solidFill>
                <a:latin typeface="Arial"/>
                <a:cs typeface="Arial"/>
              </a:rPr>
              <a:t>If</a:t>
            </a:r>
            <a:r>
              <a:rPr sz="2200" b="1" spc="-4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2200" b="1" spc="-60" dirty="0">
                <a:solidFill>
                  <a:srgbClr val="FFFFFF"/>
                </a:solidFill>
                <a:latin typeface="Arial"/>
                <a:cs typeface="Arial"/>
              </a:rPr>
              <a:t>we </a:t>
            </a:r>
            <a:r>
              <a:rPr sz="2200" b="1" spc="-50" dirty="0">
                <a:solidFill>
                  <a:srgbClr val="FFFFFF"/>
                </a:solidFill>
                <a:latin typeface="Arial"/>
                <a:cs typeface="Arial"/>
              </a:rPr>
              <a:t>work </a:t>
            </a:r>
            <a:r>
              <a:rPr sz="2200" b="1" spc="-60" dirty="0">
                <a:solidFill>
                  <a:srgbClr val="FFFFFF"/>
                </a:solidFill>
                <a:latin typeface="Arial"/>
                <a:cs typeface="Arial"/>
              </a:rPr>
              <a:t>together, we </a:t>
            </a:r>
            <a:r>
              <a:rPr sz="2200" b="1" spc="-35" dirty="0">
                <a:solidFill>
                  <a:srgbClr val="FFFFFF"/>
                </a:solidFill>
                <a:latin typeface="Arial"/>
                <a:cs typeface="Arial"/>
              </a:rPr>
              <a:t>definitely  </a:t>
            </a:r>
            <a:r>
              <a:rPr sz="2200" b="1" spc="75" dirty="0">
                <a:solidFill>
                  <a:srgbClr val="FFFFFF"/>
                </a:solidFill>
                <a:latin typeface="Calibri"/>
                <a:cs typeface="Calibri"/>
              </a:rPr>
              <a:t>can </a:t>
            </a:r>
            <a:r>
              <a:rPr sz="2200" b="1" spc="90" dirty="0">
                <a:solidFill>
                  <a:srgbClr val="FFFFFF"/>
                </a:solidFill>
                <a:latin typeface="Calibri"/>
                <a:cs typeface="Calibri"/>
              </a:rPr>
              <a:t>conquer </a:t>
            </a:r>
            <a:r>
              <a:rPr sz="2200" b="1" spc="5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2200" b="1" spc="-12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200" b="1" spc="35" dirty="0">
                <a:solidFill>
                  <a:srgbClr val="FFFFFF"/>
                </a:solidFill>
                <a:latin typeface="Calibri"/>
                <a:cs typeface="Calibri"/>
              </a:rPr>
              <a:t>challenge.”</a:t>
            </a:r>
            <a:endParaRPr sz="2200" dirty="0">
              <a:latin typeface="Calibri"/>
              <a:cs typeface="Calibri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76672" y="986308"/>
            <a:ext cx="483362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2324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76672" y="2908631"/>
            <a:ext cx="368681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does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spc="-10" dirty="0">
                <a:latin typeface="Segoe UI Semibold"/>
                <a:cs typeface="Segoe UI Semibold"/>
              </a:rPr>
              <a:t>relate to  self-efficacy?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76672" y="3746679"/>
            <a:ext cx="467296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10" dirty="0">
                <a:latin typeface="Segoe UI Semibold"/>
                <a:cs typeface="Segoe UI Semibold"/>
              </a:rPr>
              <a:t>level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5" dirty="0">
                <a:latin typeface="Segoe UI Semibold"/>
                <a:cs typeface="Segoe UI Semibold"/>
              </a:rPr>
              <a:t>observe  </a:t>
            </a:r>
            <a:r>
              <a:rPr sz="1800" b="1" spc="-5" dirty="0">
                <a:latin typeface="Segoe UI Semibold"/>
                <a:cs typeface="Segoe UI Semibold"/>
              </a:rPr>
              <a:t>in 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learner(s)?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76672" y="4584726"/>
            <a:ext cx="50812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64160" marR="5080" indent="-25146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—How </a:t>
            </a:r>
            <a:r>
              <a:rPr sz="1800" b="1" spc="-5" dirty="0">
                <a:latin typeface="Segoe UI Semibold"/>
                <a:cs typeface="Segoe UI Semibold"/>
              </a:rPr>
              <a:t>could the learner’s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dirty="0">
                <a:latin typeface="Segoe UI Semibold"/>
                <a:cs typeface="Segoe UI Semibold"/>
              </a:rPr>
              <a:t>be  </a:t>
            </a:r>
            <a:r>
              <a:rPr sz="1800" b="1" spc="-10" dirty="0">
                <a:latin typeface="Segoe UI Semibold"/>
                <a:cs typeface="Segoe UI Semibold"/>
              </a:rPr>
              <a:t>strengthened?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could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play?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986308"/>
            <a:ext cx="4581525" cy="8712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9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 </a:t>
            </a:r>
            <a:r>
              <a:rPr sz="3600" b="1" spc="-10" dirty="0">
                <a:latin typeface="Segoe UI Semibold"/>
                <a:cs typeface="Segoe UI Semibold"/>
              </a:rPr>
              <a:t>or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Jigsaw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23966" y="986308"/>
            <a:ext cx="5574030" cy="532828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767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In </a:t>
            </a:r>
            <a:r>
              <a:rPr sz="1800" b="1" spc="-5" dirty="0">
                <a:latin typeface="Segoe UI Semibold"/>
                <a:cs typeface="Segoe UI Semibold"/>
              </a:rPr>
              <a:t>what ways could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dirty="0">
                <a:latin typeface="Segoe UI Semibold"/>
                <a:cs typeface="Segoe UI Semibold"/>
              </a:rPr>
              <a:t>play a </a:t>
            </a:r>
            <a:r>
              <a:rPr sz="1800" b="1" spc="-10" dirty="0">
                <a:latin typeface="Segoe UI Semibold"/>
                <a:cs typeface="Segoe UI Semibold"/>
              </a:rPr>
              <a:t>role </a:t>
            </a:r>
            <a:r>
              <a:rPr sz="1800" b="1" spc="-5" dirty="0">
                <a:latin typeface="Segoe UI Semibold"/>
                <a:cs typeface="Segoe UI Semibold"/>
              </a:rPr>
              <a:t>in  </a:t>
            </a:r>
            <a:r>
              <a:rPr sz="1800" b="1" spc="-20" dirty="0">
                <a:latin typeface="Segoe UI Semibold"/>
                <a:cs typeface="Segoe UI Semibold"/>
              </a:rPr>
              <a:t>someone’s </a:t>
            </a:r>
            <a:r>
              <a:rPr sz="1800" b="1" dirty="0">
                <a:latin typeface="Segoe UI Semibold"/>
                <a:cs typeface="Segoe UI Semibold"/>
              </a:rPr>
              <a:t>performance </a:t>
            </a:r>
            <a:r>
              <a:rPr sz="1800" b="1" spc="-5" dirty="0">
                <a:latin typeface="Segoe UI Semibold"/>
                <a:cs typeface="Segoe UI Semibold"/>
              </a:rPr>
              <a:t>in Computer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Science?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79705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some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obstacles </a:t>
            </a:r>
            <a:r>
              <a:rPr sz="1800" b="1" spc="-10" dirty="0">
                <a:latin typeface="Segoe UI Semibold"/>
                <a:cs typeface="Segoe UI Semibold"/>
              </a:rPr>
              <a:t>you encountered  </a:t>
            </a:r>
            <a:r>
              <a:rPr sz="1800" b="1" spc="-5" dirty="0">
                <a:latin typeface="Segoe UI Semibold"/>
                <a:cs typeface="Segoe UI Semibold"/>
              </a:rPr>
              <a:t>when </a:t>
            </a:r>
            <a:r>
              <a:rPr sz="1800" b="1" dirty="0">
                <a:latin typeface="Segoe UI Semibold"/>
                <a:cs typeface="Segoe UI Semibold"/>
              </a:rPr>
              <a:t>first </a:t>
            </a:r>
            <a:r>
              <a:rPr sz="1800" b="1" spc="-5" dirty="0">
                <a:latin typeface="Segoe UI Semibold"/>
                <a:cs typeface="Segoe UI Semibold"/>
              </a:rPr>
              <a:t>learning Computer Science?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helped 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build </a:t>
            </a:r>
            <a:r>
              <a:rPr sz="1800" b="1" spc="-5" dirty="0">
                <a:latin typeface="Segoe UI Semibold"/>
                <a:cs typeface="Segoe UI Semibold"/>
              </a:rPr>
              <a:t>on small successes </a:t>
            </a:r>
            <a:r>
              <a:rPr sz="1800" b="1" dirty="0">
                <a:latin typeface="Segoe UI Semibold"/>
                <a:cs typeface="Segoe UI Semibold"/>
              </a:rPr>
              <a:t>and/or</a:t>
            </a:r>
            <a:r>
              <a:rPr sz="1800" b="1" spc="-3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persevere?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7785" algn="just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think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relationship </a:t>
            </a:r>
            <a:r>
              <a:rPr sz="1800" b="1" spc="-5" dirty="0">
                <a:latin typeface="Segoe UI Semibold"/>
                <a:cs typeface="Segoe UI Semibold"/>
              </a:rPr>
              <a:t>between </a:t>
            </a:r>
            <a:r>
              <a:rPr sz="1800" b="1" dirty="0">
                <a:latin typeface="Segoe UI Semibold"/>
                <a:cs typeface="Segoe UI Semibold"/>
              </a:rPr>
              <a:t>mindset  </a:t>
            </a:r>
            <a:r>
              <a:rPr sz="1800" b="1" spc="-10" dirty="0">
                <a:latin typeface="Segoe UI Semibold"/>
                <a:cs typeface="Segoe UI Semibold"/>
              </a:rPr>
              <a:t>(growth </a:t>
            </a:r>
            <a:r>
              <a:rPr sz="1800" b="1" spc="-5" dirty="0">
                <a:latin typeface="Segoe UI Semibold"/>
                <a:cs typeface="Segoe UI Semibold"/>
              </a:rPr>
              <a:t>vs. </a:t>
            </a:r>
            <a:r>
              <a:rPr sz="1800" b="1" spc="-10" dirty="0">
                <a:latin typeface="Segoe UI Semibold"/>
                <a:cs typeface="Segoe UI Semibold"/>
              </a:rPr>
              <a:t>fixed)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10" dirty="0">
                <a:latin typeface="Segoe UI Semibold"/>
                <a:cs typeface="Segoe UI Semibold"/>
              </a:rPr>
              <a:t>self-efficacy? </a:t>
            </a:r>
            <a:r>
              <a:rPr sz="1800" b="1" dirty="0">
                <a:latin typeface="Segoe UI Semibold"/>
                <a:cs typeface="Segoe UI Semibold"/>
              </a:rPr>
              <a:t>If </a:t>
            </a:r>
            <a:r>
              <a:rPr sz="1800" b="1" spc="-5" dirty="0">
                <a:latin typeface="Segoe UI Semibold"/>
                <a:cs typeface="Segoe UI Semibold"/>
              </a:rPr>
              <a:t>so, how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you  </a:t>
            </a:r>
            <a:r>
              <a:rPr sz="1800" b="1" spc="-5" dirty="0">
                <a:latin typeface="Segoe UI Semibold"/>
                <a:cs typeface="Segoe UI Semibold"/>
              </a:rPr>
              <a:t>think they are</a:t>
            </a:r>
            <a:r>
              <a:rPr sz="1800" b="1" spc="-10" dirty="0">
                <a:latin typeface="Segoe UI Semibold"/>
                <a:cs typeface="Segoe UI Semibold"/>
              </a:rPr>
              <a:t> related?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165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are </a:t>
            </a:r>
            <a:r>
              <a:rPr sz="1800" b="1" spc="-5" dirty="0">
                <a:latin typeface="Segoe UI Semibold"/>
                <a:cs typeface="Segoe UI Semibold"/>
              </a:rPr>
              <a:t>some ways that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 can </a:t>
            </a:r>
            <a:r>
              <a:rPr sz="1800" b="1" spc="-10" dirty="0">
                <a:latin typeface="Segoe UI Semibold"/>
                <a:cs typeface="Segoe UI Semibold"/>
              </a:rPr>
              <a:t>influence 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10" dirty="0">
                <a:latin typeface="Segoe UI Semibold"/>
                <a:cs typeface="Segoe UI Semibold"/>
              </a:rPr>
              <a:t>learner’s self-efficacy?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63119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How could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mentor’s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spc="-5" dirty="0">
                <a:latin typeface="Segoe UI Semibold"/>
                <a:cs typeface="Segoe UI Semibold"/>
              </a:rPr>
              <a:t>in CS impact  interactions with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 algn="just">
              <a:lnSpc>
                <a:spcPct val="101800"/>
              </a:lnSpc>
              <a:spcBef>
                <a:spcPts val="5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could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mentor’s </a:t>
            </a:r>
            <a:r>
              <a:rPr sz="1800" b="1" spc="-10" dirty="0">
                <a:latin typeface="Segoe UI Semibold"/>
                <a:cs typeface="Segoe UI Semibold"/>
              </a:rPr>
              <a:t>self-efficacy </a:t>
            </a:r>
            <a:r>
              <a:rPr sz="1800" b="1" spc="-5" dirty="0">
                <a:latin typeface="Segoe UI Semibold"/>
                <a:cs typeface="Segoe UI Semibold"/>
              </a:rPr>
              <a:t>in teaching </a:t>
            </a:r>
            <a:r>
              <a:rPr sz="1800" b="1" spc="-10" dirty="0">
                <a:latin typeface="Segoe UI Semibold"/>
                <a:cs typeface="Segoe UI Semibold"/>
              </a:rPr>
              <a:t>impact  </a:t>
            </a:r>
            <a:r>
              <a:rPr sz="1800" b="1" spc="-5" dirty="0">
                <a:latin typeface="Segoe UI Semibold"/>
                <a:cs typeface="Segoe UI Semibold"/>
              </a:rPr>
              <a:t>interactions with </a:t>
            </a:r>
            <a:r>
              <a:rPr sz="1800" b="1" dirty="0">
                <a:latin typeface="Segoe UI Semibold"/>
                <a:cs typeface="Segoe UI Semibold"/>
              </a:rPr>
              <a:t>a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learner?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25121"/>
            <a:ext cx="511619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similarities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differences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between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mindset and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self-efficacy?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68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2391870"/>
            <a:ext cx="5906770" cy="457606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1811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person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(who  believes 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themselves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generally), but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low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self-efficacy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 particular area, like public speaking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debugging?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</a:pPr>
            <a:endParaRPr sz="21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  <a:spcBef>
                <a:spcPts val="5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areas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which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clear 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competency,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self-efficacy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that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domain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has not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caught up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still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less confident 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</a:t>
            </a: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ability)?</a:t>
            </a:r>
            <a:endParaRPr sz="22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220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way</a:t>
            </a:r>
            <a:r>
              <a:rPr lang="en-US"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can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help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bolster</a:t>
            </a:r>
            <a:endParaRPr sz="2200" dirty="0">
              <a:latin typeface="Segoe UI Semibold"/>
              <a:cs typeface="Segoe UI Semibold"/>
            </a:endParaRPr>
          </a:p>
          <a:p>
            <a:pPr marL="12700" marR="349250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grow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 self-efficacy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intro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course?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8882430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090479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45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299090"/>
            <a:ext cx="474535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mentor,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ability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strongly affect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self-efficacy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learners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interact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with.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69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88249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0904778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u="sng" spc="-3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W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ra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	</a:t>
            </a: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U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44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sz="half" idx="2"/>
          </p:nvPr>
        </p:nvSpPr>
        <p:spPr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58419" marR="1850389">
              <a:lnSpc>
                <a:spcPts val="4000"/>
              </a:lnSpc>
              <a:spcBef>
                <a:spcPts val="500"/>
              </a:spcBef>
            </a:pPr>
            <a:r>
              <a:rPr spc="-45" dirty="0"/>
              <a:t>Peer</a:t>
            </a:r>
            <a:r>
              <a:rPr spc="-130" dirty="0"/>
              <a:t> </a:t>
            </a:r>
            <a:r>
              <a:rPr spc="-25" dirty="0"/>
              <a:t>Mentor  Defined</a:t>
            </a:r>
          </a:p>
          <a:p>
            <a:pPr marL="62865" marR="566420" indent="-50800">
              <a:lnSpc>
                <a:spcPct val="101800"/>
              </a:lnSpc>
              <a:spcBef>
                <a:spcPts val="1760"/>
              </a:spcBef>
            </a:pPr>
            <a:r>
              <a:rPr sz="1800" spc="-15" dirty="0"/>
              <a:t>“Peer </a:t>
            </a:r>
            <a:r>
              <a:rPr sz="1800" spc="10" dirty="0"/>
              <a:t>mentor” </a:t>
            </a:r>
            <a:r>
              <a:rPr sz="1800" dirty="0"/>
              <a:t>means </a:t>
            </a:r>
            <a:r>
              <a:rPr sz="1800" spc="-5" dirty="0"/>
              <a:t>the variety </a:t>
            </a:r>
            <a:r>
              <a:rPr sz="1800" spc="-15" dirty="0"/>
              <a:t>of  </a:t>
            </a:r>
            <a:r>
              <a:rPr sz="1800" spc="-10" dirty="0"/>
              <a:t>roles </a:t>
            </a:r>
            <a:r>
              <a:rPr sz="1800" dirty="0"/>
              <a:t>a </a:t>
            </a:r>
            <a:r>
              <a:rPr sz="1800" spc="-5" dirty="0"/>
              <a:t>student </a:t>
            </a:r>
            <a:r>
              <a:rPr sz="1800" dirty="0"/>
              <a:t>may play </a:t>
            </a:r>
            <a:r>
              <a:rPr sz="1800" spc="-5" dirty="0"/>
              <a:t>in</a:t>
            </a:r>
            <a:r>
              <a:rPr sz="1800" spc="-75" dirty="0"/>
              <a:t> </a:t>
            </a:r>
            <a:r>
              <a:rPr sz="1800" spc="-5" dirty="0"/>
              <a:t>curricular</a:t>
            </a:r>
            <a:endParaRPr sz="1800"/>
          </a:p>
          <a:p>
            <a:pPr marL="63500" marR="19050" indent="1905">
              <a:lnSpc>
                <a:spcPct val="101800"/>
              </a:lnSpc>
            </a:pPr>
            <a:r>
              <a:rPr sz="1800" dirty="0"/>
              <a:t>support, </a:t>
            </a:r>
            <a:r>
              <a:rPr sz="1800" spc="-5" dirty="0"/>
              <a:t>including: holding </a:t>
            </a:r>
            <a:r>
              <a:rPr sz="1800" spc="-10" dirty="0"/>
              <a:t>unstructured  </a:t>
            </a:r>
            <a:r>
              <a:rPr sz="1800" spc="-5" dirty="0"/>
              <a:t>office or </a:t>
            </a:r>
            <a:r>
              <a:rPr sz="1800" spc="-10" dirty="0"/>
              <a:t>drop-in </a:t>
            </a:r>
            <a:r>
              <a:rPr sz="1800" spc="-5" dirty="0"/>
              <a:t>hours, leading </a:t>
            </a:r>
            <a:r>
              <a:rPr sz="1800" spc="-10" dirty="0"/>
              <a:t>structured  </a:t>
            </a:r>
            <a:r>
              <a:rPr sz="1800" dirty="0"/>
              <a:t>supplementary </a:t>
            </a:r>
            <a:r>
              <a:rPr sz="1800" spc="-5" dirty="0"/>
              <a:t>instruction, tutoring</a:t>
            </a:r>
            <a:r>
              <a:rPr sz="1800" spc="-35" dirty="0"/>
              <a:t> </a:t>
            </a:r>
            <a:r>
              <a:rPr sz="1800" spc="-5" dirty="0"/>
              <a:t>in</a:t>
            </a:r>
            <a:endParaRPr sz="1800"/>
          </a:p>
          <a:p>
            <a:pPr marL="55244" marR="5080" indent="8890">
              <a:lnSpc>
                <a:spcPct val="101800"/>
              </a:lnSpc>
            </a:pPr>
            <a:r>
              <a:rPr sz="1800" dirty="0"/>
              <a:t>a </a:t>
            </a:r>
            <a:r>
              <a:rPr sz="1800" spc="-5" dirty="0"/>
              <a:t>small </a:t>
            </a:r>
            <a:r>
              <a:rPr sz="1800" spc="-10" dirty="0"/>
              <a:t>group </a:t>
            </a:r>
            <a:r>
              <a:rPr sz="1800" spc="-5" dirty="0"/>
              <a:t>or 1:1 setting, </a:t>
            </a:r>
            <a:r>
              <a:rPr sz="1800" dirty="0"/>
              <a:t>grading </a:t>
            </a:r>
            <a:r>
              <a:rPr sz="1800" spc="-5" dirty="0"/>
              <a:t>or  </a:t>
            </a:r>
            <a:r>
              <a:rPr sz="1800" dirty="0"/>
              <a:t>giving </a:t>
            </a:r>
            <a:r>
              <a:rPr sz="1800" spc="5" dirty="0"/>
              <a:t>feedback. </a:t>
            </a:r>
            <a:r>
              <a:rPr sz="1800" spc="-5" dirty="0"/>
              <a:t>Many campuses </a:t>
            </a:r>
            <a:r>
              <a:rPr sz="1800" spc="-10" dirty="0"/>
              <a:t>rely </a:t>
            </a:r>
            <a:r>
              <a:rPr sz="1800" spc="-5" dirty="0"/>
              <a:t>on  experienced students to </a:t>
            </a:r>
            <a:r>
              <a:rPr sz="1800" spc="-10" dirty="0"/>
              <a:t>provide </a:t>
            </a:r>
            <a:r>
              <a:rPr sz="1800" dirty="0"/>
              <a:t>academic  peer </a:t>
            </a:r>
            <a:r>
              <a:rPr sz="1800" spc="-5" dirty="0"/>
              <a:t>mentoring within </a:t>
            </a:r>
            <a:r>
              <a:rPr sz="1800" dirty="0"/>
              <a:t>introductory  </a:t>
            </a:r>
            <a:r>
              <a:rPr sz="1800" spc="-5" dirty="0"/>
              <a:t>courses. </a:t>
            </a:r>
            <a:r>
              <a:rPr sz="1800" dirty="0"/>
              <a:t>Their positions </a:t>
            </a:r>
            <a:r>
              <a:rPr sz="1800" spc="-5" dirty="0"/>
              <a:t>include </a:t>
            </a:r>
            <a:r>
              <a:rPr sz="1800" dirty="0"/>
              <a:t>graders,  </a:t>
            </a:r>
            <a:r>
              <a:rPr sz="1800" spc="-5" dirty="0"/>
              <a:t>lab </a:t>
            </a:r>
            <a:r>
              <a:rPr sz="1800" dirty="0"/>
              <a:t>assistants, </a:t>
            </a:r>
            <a:r>
              <a:rPr sz="1800" spc="-5" dirty="0"/>
              <a:t>supplemental instructors,  facilitated study group leaders, </a:t>
            </a:r>
            <a:r>
              <a:rPr sz="1800" spc="-10" dirty="0"/>
              <a:t>teaching  </a:t>
            </a:r>
            <a:r>
              <a:rPr sz="1800" dirty="0"/>
              <a:t>assistants, and </a:t>
            </a:r>
            <a:r>
              <a:rPr sz="1800" spc="-5" dirty="0"/>
              <a:t>learning</a:t>
            </a:r>
            <a:r>
              <a:rPr sz="1800" spc="-25" dirty="0"/>
              <a:t> </a:t>
            </a:r>
            <a:r>
              <a:rPr sz="1800" dirty="0"/>
              <a:t>assistants.</a:t>
            </a:r>
            <a:endParaRPr sz="1800"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7489600" y="572220"/>
            <a:ext cx="5624195" cy="13978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9000" spc="-70" dirty="0">
                <a:solidFill>
                  <a:srgbClr val="50E6FF"/>
                </a:solidFill>
              </a:rPr>
              <a:t>Graders</a:t>
            </a:r>
            <a:endParaRPr sz="9000" dirty="0"/>
          </a:p>
        </p:txBody>
      </p:sp>
      <p:sp>
        <p:nvSpPr>
          <p:cNvPr id="5" name="object 5"/>
          <p:cNvSpPr txBox="1"/>
          <p:nvPr/>
        </p:nvSpPr>
        <p:spPr>
          <a:xfrm>
            <a:off x="7518400" y="1676400"/>
            <a:ext cx="7112000" cy="5631798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3700"/>
              </a:lnSpc>
              <a:spcBef>
                <a:spcPts val="100"/>
              </a:spcBef>
            </a:pPr>
            <a:r>
              <a:rPr sz="9000" spc="-40" dirty="0">
                <a:solidFill>
                  <a:srgbClr val="50E6FF"/>
                </a:solidFill>
                <a:latin typeface="Segoe UI"/>
                <a:cs typeface="Segoe UI"/>
              </a:rPr>
              <a:t>Lab</a:t>
            </a:r>
            <a:r>
              <a:rPr sz="9000" spc="-225" dirty="0">
                <a:solidFill>
                  <a:srgbClr val="50E6FF"/>
                </a:solidFill>
                <a:latin typeface="Segoe UI"/>
                <a:cs typeface="Segoe UI"/>
              </a:rPr>
              <a:t> </a:t>
            </a:r>
            <a:r>
              <a:rPr sz="9000" spc="-70" dirty="0">
                <a:solidFill>
                  <a:srgbClr val="50E6FF"/>
                </a:solidFill>
                <a:latin typeface="Segoe UI"/>
                <a:cs typeface="Segoe UI"/>
              </a:rPr>
              <a:t>Assist</a:t>
            </a:r>
            <a:endParaRPr sz="9000" dirty="0">
              <a:latin typeface="Segoe UI"/>
              <a:cs typeface="Segoe UI"/>
            </a:endParaRPr>
          </a:p>
          <a:p>
            <a:pPr marL="12700">
              <a:lnSpc>
                <a:spcPts val="11805"/>
              </a:lnSpc>
            </a:pPr>
            <a:r>
              <a:rPr sz="9000" spc="-70" dirty="0">
                <a:solidFill>
                  <a:srgbClr val="50E6FF"/>
                </a:solidFill>
                <a:latin typeface="Segoe UI"/>
                <a:cs typeface="Segoe UI"/>
              </a:rPr>
              <a:t>Instructor</a:t>
            </a:r>
            <a:endParaRPr sz="9000" dirty="0">
              <a:latin typeface="Segoe UI"/>
              <a:cs typeface="Segoe UI"/>
            </a:endParaRPr>
          </a:p>
          <a:p>
            <a:pPr marL="12700" marR="13335">
              <a:lnSpc>
                <a:spcPct val="75600"/>
              </a:lnSpc>
              <a:spcBef>
                <a:spcPts val="1900"/>
              </a:spcBef>
            </a:pPr>
            <a:r>
              <a:rPr sz="9000" spc="-225" dirty="0">
                <a:solidFill>
                  <a:srgbClr val="50E6FF"/>
                </a:solidFill>
                <a:latin typeface="Segoe UI"/>
                <a:cs typeface="Segoe UI"/>
              </a:rPr>
              <a:t>Teaching  </a:t>
            </a:r>
            <a:r>
              <a:rPr sz="9000" spc="-70" dirty="0">
                <a:solidFill>
                  <a:srgbClr val="50E6FF"/>
                </a:solidFill>
                <a:latin typeface="Segoe UI"/>
                <a:cs typeface="Segoe UI"/>
              </a:rPr>
              <a:t>Assistants</a:t>
            </a:r>
            <a:endParaRPr sz="9000" dirty="0">
              <a:latin typeface="Segoe UI"/>
              <a:cs typeface="Segoe U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7754476"/>
            <a:ext cx="107314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Segoe UI Semibold"/>
                <a:cs typeface="Segoe UI Semibold"/>
              </a:rPr>
              <a:t>7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33690" y="1354026"/>
            <a:ext cx="2593340" cy="589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Schunk, </a:t>
            </a:r>
            <a:r>
              <a:rPr sz="1200" b="1" spc="-35" dirty="0">
                <a:latin typeface="Segoe UI Semibold"/>
                <a:cs typeface="Segoe UI Semibold"/>
              </a:rPr>
              <a:t>D. </a:t>
            </a:r>
            <a:r>
              <a:rPr sz="1200" b="1" spc="-5" dirty="0">
                <a:latin typeface="Segoe UI Semibold"/>
                <a:cs typeface="Segoe UI Semibold"/>
              </a:rPr>
              <a:t>H. (1991). </a:t>
            </a:r>
            <a:r>
              <a:rPr sz="1200" b="1" spc="-10" dirty="0">
                <a:latin typeface="Segoe UI Semibold"/>
                <a:cs typeface="Segoe UI Semibold"/>
              </a:rPr>
              <a:t>Self-efficacy </a:t>
            </a:r>
            <a:r>
              <a:rPr sz="1200" b="1" dirty="0">
                <a:latin typeface="Segoe UI Semibold"/>
                <a:cs typeface="Segoe UI Semibold"/>
              </a:rPr>
              <a:t>and  academic </a:t>
            </a:r>
            <a:r>
              <a:rPr sz="1200" b="1" spc="-5" dirty="0">
                <a:latin typeface="Segoe UI Semibold"/>
                <a:cs typeface="Segoe UI Semibold"/>
              </a:rPr>
              <a:t>motivation. </a:t>
            </a:r>
            <a:r>
              <a:rPr sz="1200" b="1" dirty="0">
                <a:latin typeface="Segoe UI Semibold"/>
                <a:cs typeface="Segoe UI Semibold"/>
              </a:rPr>
              <a:t>Educational  </a:t>
            </a:r>
            <a:r>
              <a:rPr sz="1200" b="1" spc="-5" dirty="0">
                <a:latin typeface="Segoe UI Semibold"/>
                <a:cs typeface="Segoe UI Semibold"/>
              </a:rPr>
              <a:t>Psychologist, 26(3-4),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207-231.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933690" y="2116027"/>
            <a:ext cx="2652395" cy="26847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Kinnunen, </a:t>
            </a:r>
            <a:r>
              <a:rPr sz="1200" b="1" spc="-65" dirty="0">
                <a:latin typeface="Segoe UI Semibold"/>
                <a:cs typeface="Segoe UI Semibold"/>
              </a:rPr>
              <a:t>P.,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5" dirty="0">
                <a:latin typeface="Segoe UI Semibold"/>
                <a:cs typeface="Segoe UI Semibold"/>
              </a:rPr>
              <a:t>Simon,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5" dirty="0">
                <a:latin typeface="Segoe UI Semibold"/>
                <a:cs typeface="Segoe UI Semibold"/>
              </a:rPr>
              <a:t>(2012). My  program is ok–am </a:t>
            </a:r>
            <a:r>
              <a:rPr sz="1200" b="1" dirty="0">
                <a:latin typeface="Segoe UI Semibold"/>
                <a:cs typeface="Segoe UI Semibold"/>
              </a:rPr>
              <a:t>I? </a:t>
            </a:r>
            <a:r>
              <a:rPr sz="1200" b="1" spc="-5" dirty="0">
                <a:latin typeface="Segoe UI Semibold"/>
                <a:cs typeface="Segoe UI Semibold"/>
              </a:rPr>
              <a:t>Computing  </a:t>
            </a:r>
            <a:r>
              <a:rPr sz="1200" b="1" spc="-15" dirty="0">
                <a:latin typeface="Segoe UI Semibold"/>
                <a:cs typeface="Segoe UI Semibold"/>
              </a:rPr>
              <a:t>freshmen’s </a:t>
            </a:r>
            <a:r>
              <a:rPr sz="1200" b="1" spc="-5" dirty="0">
                <a:latin typeface="Segoe UI Semibold"/>
                <a:cs typeface="Segoe UI Semibold"/>
              </a:rPr>
              <a:t>experiences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dirty="0">
                <a:latin typeface="Segoe UI Semibold"/>
                <a:cs typeface="Segoe UI Semibold"/>
              </a:rPr>
              <a:t>doing  </a:t>
            </a:r>
            <a:r>
              <a:rPr sz="1200" b="1" spc="-5" dirty="0">
                <a:latin typeface="Segoe UI Semibold"/>
                <a:cs typeface="Segoe UI Semibold"/>
              </a:rPr>
              <a:t>programming </a:t>
            </a:r>
            <a:r>
              <a:rPr sz="1200" b="1" dirty="0">
                <a:latin typeface="Segoe UI Semibold"/>
                <a:cs typeface="Segoe UI Semibold"/>
              </a:rPr>
              <a:t>assignments. </a:t>
            </a:r>
            <a:r>
              <a:rPr sz="1200" b="1" spc="-10" dirty="0">
                <a:latin typeface="Segoe UI Semibold"/>
                <a:cs typeface="Segoe UI Semibold"/>
              </a:rPr>
              <a:t>Computer  </a:t>
            </a:r>
            <a:r>
              <a:rPr sz="1200" b="1" spc="-5" dirty="0">
                <a:latin typeface="Segoe UI Semibold"/>
                <a:cs typeface="Segoe UI Semibold"/>
              </a:rPr>
              <a:t>Science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22(1),</a:t>
            </a:r>
            <a:r>
              <a:rPr sz="1200" b="1" spc="-2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1-28.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303530">
              <a:lnSpc>
                <a:spcPct val="104200"/>
              </a:lnSpc>
            </a:pPr>
            <a:r>
              <a:rPr sz="1200" b="1" spc="-10" dirty="0">
                <a:latin typeface="Segoe UI Semibold"/>
                <a:cs typeface="Segoe UI Semibold"/>
              </a:rPr>
              <a:t>Pon-Barry, </a:t>
            </a:r>
            <a:r>
              <a:rPr sz="1200" b="1" spc="-5" dirty="0">
                <a:latin typeface="Segoe UI Semibold"/>
                <a:cs typeface="Segoe UI Semibold"/>
              </a:rPr>
              <a:t>H., </a:t>
            </a:r>
            <a:r>
              <a:rPr sz="1200" b="1" spc="-10" dirty="0">
                <a:latin typeface="Segoe UI Semibold"/>
                <a:cs typeface="Segoe UI Semibold"/>
              </a:rPr>
              <a:t>Packard, </a:t>
            </a:r>
            <a:r>
              <a:rPr sz="1200" b="1" dirty="0">
                <a:latin typeface="Segoe UI Semibold"/>
                <a:cs typeface="Segoe UI Semibold"/>
              </a:rPr>
              <a:t>B. </a:t>
            </a:r>
            <a:r>
              <a:rPr sz="1200" b="1" spc="-30" dirty="0">
                <a:latin typeface="Segoe UI Semibold"/>
                <a:cs typeface="Segoe UI Semibold"/>
              </a:rPr>
              <a:t>W., </a:t>
            </a:r>
            <a:r>
              <a:rPr sz="1200" b="1" dirty="0">
                <a:latin typeface="Segoe UI Semibold"/>
                <a:cs typeface="Segoe UI Semibold"/>
              </a:rPr>
              <a:t>&amp;  </a:t>
            </a:r>
            <a:r>
              <a:rPr sz="1200" b="1" spc="-15" dirty="0">
                <a:latin typeface="Segoe UI Semibold"/>
                <a:cs typeface="Segoe UI Semibold"/>
              </a:rPr>
              <a:t>St. </a:t>
            </a:r>
            <a:r>
              <a:rPr sz="1200" b="1" spc="-5" dirty="0">
                <a:latin typeface="Segoe UI Semibold"/>
                <a:cs typeface="Segoe UI Semibold"/>
              </a:rPr>
              <a:t>John, A. (2017). Expanding  capacity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promoting inclusion  in introductory computer science:  </a:t>
            </a:r>
            <a:r>
              <a:rPr sz="1200" b="1" dirty="0">
                <a:latin typeface="Segoe UI Semibold"/>
                <a:cs typeface="Segoe UI Semibold"/>
              </a:rPr>
              <a:t>A focus </a:t>
            </a:r>
            <a:r>
              <a:rPr sz="1200" b="1" spc="-5" dirty="0">
                <a:latin typeface="Segoe UI Semibold"/>
                <a:cs typeface="Segoe UI Semibold"/>
              </a:rPr>
              <a:t>on </a:t>
            </a:r>
            <a:r>
              <a:rPr sz="1200" b="1" spc="-10" dirty="0">
                <a:latin typeface="Segoe UI Semibold"/>
                <a:cs typeface="Segoe UI Semibold"/>
              </a:rPr>
              <a:t>near-peer </a:t>
            </a:r>
            <a:r>
              <a:rPr sz="1200" b="1" spc="-5" dirty="0">
                <a:latin typeface="Segoe UI Semibold"/>
                <a:cs typeface="Segoe UI Semibold"/>
              </a:rPr>
              <a:t>mentor  preparation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code</a:t>
            </a:r>
            <a:r>
              <a:rPr sz="1200" b="1" spc="-20" dirty="0">
                <a:latin typeface="Segoe UI Semibold"/>
                <a:cs typeface="Segoe UI Semibold"/>
              </a:rPr>
              <a:t> </a:t>
            </a:r>
            <a:r>
              <a:rPr sz="1200" b="1" spc="-15" dirty="0">
                <a:latin typeface="Segoe UI Semibold"/>
                <a:cs typeface="Segoe UI Semibold"/>
              </a:rPr>
              <a:t>review.</a:t>
            </a:r>
            <a:endParaRPr sz="1200">
              <a:latin typeface="Segoe UI Semibold"/>
              <a:cs typeface="Segoe UI Semibold"/>
            </a:endParaRPr>
          </a:p>
          <a:p>
            <a:pPr marL="12700" marR="207645">
              <a:lnSpc>
                <a:spcPct val="104200"/>
              </a:lnSpc>
            </a:pPr>
            <a:r>
              <a:rPr sz="1200" b="1" spc="-5" dirty="0">
                <a:latin typeface="Segoe UI Semibold"/>
                <a:cs typeface="Segoe UI Semibold"/>
              </a:rPr>
              <a:t>Computer Science </a:t>
            </a:r>
            <a:r>
              <a:rPr sz="1200" b="1" dirty="0">
                <a:latin typeface="Segoe UI Semibold"/>
                <a:cs typeface="Segoe UI Semibold"/>
              </a:rPr>
              <a:t>Education, </a:t>
            </a:r>
            <a:r>
              <a:rPr sz="1200" b="1" spc="-5" dirty="0">
                <a:latin typeface="Segoe UI Semibold"/>
                <a:cs typeface="Segoe UI Semibold"/>
              </a:rPr>
              <a:t>27(1),  54-77.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1849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645" algn="l"/>
              </a:tabLst>
            </a:pPr>
            <a:r>
              <a:rPr sz="1200" b="1" spc="-2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3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0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ff</a:t>
            </a:r>
            <a:r>
              <a:rPr sz="1200" b="1" spc="-5" dirty="0">
                <a:latin typeface="Segoe UI Semibold"/>
                <a:cs typeface="Segoe UI Semibold"/>
              </a:rPr>
              <a:t>i</a:t>
            </a:r>
            <a:r>
              <a:rPr sz="1200" b="1" dirty="0">
                <a:latin typeface="Segoe UI Semibold"/>
                <a:cs typeface="Segoe UI Semibold"/>
              </a:rPr>
              <a:t>c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spc="20" dirty="0">
                <a:latin typeface="Segoe UI Semibold"/>
                <a:cs typeface="Segoe UI Semibold"/>
              </a:rPr>
              <a:t>c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2915970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4874767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804761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888249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904824" y="228245"/>
            <a:ext cx="7480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721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500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78D4"/>
                </a:solidFill>
                <a:uFill>
                  <a:solidFill>
                    <a:srgbClr val="0078D4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71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980989"/>
            <a:ext cx="6826250" cy="3378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b="1" spc="-409" dirty="0">
                <a:latin typeface="Segoe UI Semibold"/>
                <a:cs typeface="Segoe UI Semibold"/>
              </a:rPr>
              <a:t>S</a:t>
            </a:r>
            <a:r>
              <a:rPr sz="12000" b="1" spc="-65" dirty="0">
                <a:latin typeface="Segoe UI Semibold"/>
                <a:cs typeface="Segoe UI Semibold"/>
              </a:rPr>
              <a:t>tra</a:t>
            </a:r>
            <a:r>
              <a:rPr sz="12000" b="1" spc="-135" dirty="0">
                <a:latin typeface="Segoe UI Semibold"/>
                <a:cs typeface="Segoe UI Semibold"/>
              </a:rPr>
              <a:t>t</a:t>
            </a:r>
            <a:r>
              <a:rPr sz="12000" b="1" spc="-65" dirty="0">
                <a:latin typeface="Segoe UI Semibold"/>
                <a:cs typeface="Segoe UI Semibold"/>
              </a:rPr>
              <a:t>e</a:t>
            </a:r>
            <a:r>
              <a:rPr sz="12000" b="1" spc="-70" dirty="0">
                <a:latin typeface="Segoe UI Semibold"/>
                <a:cs typeface="Segoe UI Semibold"/>
              </a:rPr>
              <a:t>g</a:t>
            </a:r>
            <a:r>
              <a:rPr sz="12000" b="1" spc="-65" dirty="0">
                <a:latin typeface="Segoe UI Semibold"/>
                <a:cs typeface="Segoe UI Semibold"/>
              </a:rPr>
              <a:t>ize  </a:t>
            </a:r>
            <a:r>
              <a:rPr sz="12000" b="1" spc="-70" dirty="0">
                <a:latin typeface="Segoe UI Semibold"/>
                <a:cs typeface="Segoe UI Semibold"/>
              </a:rPr>
              <a:t>Solutions</a:t>
            </a:r>
            <a:endParaRPr sz="120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72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7595870" cy="15836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65" dirty="0">
                <a:latin typeface="Calibri"/>
                <a:cs typeface="Calibri"/>
              </a:rPr>
              <a:t>Strategize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75" dirty="0">
                <a:latin typeface="Calibri"/>
                <a:cs typeface="Calibri"/>
              </a:rPr>
              <a:t>Solutions</a:t>
            </a:r>
            <a:endParaRPr sz="220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30"/>
              </a:spcBef>
            </a:pPr>
            <a:r>
              <a:rPr sz="8000" b="1" spc="-55" dirty="0">
                <a:latin typeface="Segoe UI Semibold"/>
                <a:cs typeface="Segoe UI Semibold"/>
              </a:rPr>
              <a:t>Goal</a:t>
            </a:r>
            <a:r>
              <a:rPr sz="8000" b="1" spc="-175" dirty="0">
                <a:latin typeface="Segoe UI Semibold"/>
                <a:cs typeface="Segoe UI Semibold"/>
              </a:rPr>
              <a:t> </a:t>
            </a:r>
            <a:r>
              <a:rPr sz="8000" b="1" spc="-40" dirty="0">
                <a:latin typeface="Segoe UI Semibold"/>
                <a:cs typeface="Segoe UI Semibold"/>
              </a:rPr>
              <a:t>Orientation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9CE9BCC0-752E-431A-9515-4EC473F0AFE9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04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645775" cy="4140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this</a:t>
            </a:r>
            <a:r>
              <a:rPr sz="3600" b="1" spc="-6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593090" marR="298450" indent="-581025">
              <a:lnSpc>
                <a:spcPts val="4000"/>
              </a:lnSpc>
              <a:spcBef>
                <a:spcPts val="2275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—Understand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goal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orientation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and its </a:t>
            </a:r>
            <a:r>
              <a:rPr sz="3600" b="1" spc="-30" dirty="0">
                <a:solidFill>
                  <a:srgbClr val="274B47"/>
                </a:solidFill>
                <a:latin typeface="Segoe UI Semibold"/>
                <a:cs typeface="Segoe UI Semibold"/>
              </a:rPr>
              <a:t>relevance</a:t>
            </a:r>
            <a:r>
              <a:rPr sz="3600" b="1" spc="-15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in  learning computer</a:t>
            </a:r>
            <a:r>
              <a:rPr sz="3600" b="1" spc="-6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science</a:t>
            </a:r>
            <a:endParaRPr sz="3600">
              <a:latin typeface="Segoe UI Semibold"/>
              <a:cs typeface="Segoe UI Semibold"/>
            </a:endParaRPr>
          </a:p>
          <a:p>
            <a:pPr marL="506095" marR="5080" indent="-494030">
              <a:lnSpc>
                <a:spcPts val="4000"/>
              </a:lnSpc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—Encourage mentors to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reflect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their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own </a:t>
            </a:r>
            <a:r>
              <a:rPr sz="3600" b="1" spc="-30" dirty="0">
                <a:solidFill>
                  <a:srgbClr val="274B47"/>
                </a:solidFill>
                <a:latin typeface="Segoe UI Semibold"/>
                <a:cs typeface="Segoe UI Semibold"/>
              </a:rPr>
              <a:t>goal 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orientation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and how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goal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orientation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may </a:t>
            </a:r>
            <a:r>
              <a:rPr sz="3600" b="1" spc="-30" dirty="0">
                <a:solidFill>
                  <a:srgbClr val="274B47"/>
                </a:solidFill>
                <a:latin typeface="Segoe UI Semibold"/>
                <a:cs typeface="Segoe UI Semibold"/>
              </a:rPr>
              <a:t>impact 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motivation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and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persistence among the </a:t>
            </a:r>
            <a:r>
              <a:rPr sz="36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learners 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they </a:t>
            </a:r>
            <a:r>
              <a:rPr sz="3600" b="1" spc="-25" dirty="0">
                <a:solidFill>
                  <a:srgbClr val="274B47"/>
                </a:solidFill>
                <a:latin typeface="Segoe UI Semibold"/>
                <a:cs typeface="Segoe UI Semibold"/>
              </a:rPr>
              <a:t>are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working</a:t>
            </a:r>
            <a:r>
              <a:rPr sz="3600" b="1" spc="-85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with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73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06206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44514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7974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74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277549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Lead In +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Pre-Work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Goal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Orientation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 Assessment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Goal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Orientation</a:t>
                      </a:r>
                      <a:r>
                        <a:rPr sz="1800" b="1" spc="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Goal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Orientation &amp;</a:t>
                      </a:r>
                      <a:r>
                        <a:rPr sz="1800" b="1" spc="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Mentorship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Lead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Out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06206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44514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79745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6172200"/>
            <a:ext cx="14630400" cy="2059939"/>
          </a:xfrm>
          <a:custGeom>
            <a:avLst/>
            <a:gdLst/>
            <a:ahLst/>
            <a:cxnLst/>
            <a:rect l="l" t="t" r="r" b="b"/>
            <a:pathLst>
              <a:path w="14630400" h="2059940">
                <a:moveTo>
                  <a:pt x="0" y="2059851"/>
                </a:moveTo>
                <a:lnTo>
                  <a:pt x="14630400" y="2059851"/>
                </a:lnTo>
                <a:lnTo>
                  <a:pt x="14630400" y="0"/>
                </a:lnTo>
                <a:lnTo>
                  <a:pt x="0" y="0"/>
                </a:lnTo>
                <a:lnTo>
                  <a:pt x="0" y="2059851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4630400" cy="616974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6320904"/>
            <a:ext cx="343217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solidFill>
                  <a:srgbClr val="008575"/>
                </a:solidFill>
                <a:latin typeface="Segoe UI Semibold"/>
                <a:cs typeface="Segoe UI Semibold"/>
              </a:rPr>
              <a:t>Goal</a:t>
            </a:r>
            <a:r>
              <a:rPr sz="3600" b="1" spc="-125" dirty="0">
                <a:solidFill>
                  <a:srgbClr val="008575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008575"/>
                </a:solidFill>
                <a:latin typeface="Segoe UI Semibold"/>
                <a:cs typeface="Segoe UI Semibold"/>
              </a:rPr>
              <a:t>Orientation 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Video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859462" y="6383077"/>
            <a:ext cx="183324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u="heavy" spc="-20" dirty="0">
                <a:uFill>
                  <a:solidFill>
                    <a:srgbClr val="000000"/>
                  </a:solidFill>
                </a:uFill>
                <a:latin typeface="Segoe UI Semibold"/>
                <a:cs typeface="Segoe UI Semibold"/>
                <a:hlinkClick r:id="rId3"/>
              </a:rPr>
              <a:t>Watch </a:t>
            </a:r>
            <a:r>
              <a:rPr sz="1800" b="1" u="heavy" spc="-5" dirty="0">
                <a:uFill>
                  <a:solidFill>
                    <a:srgbClr val="000000"/>
                  </a:solidFill>
                </a:uFill>
                <a:latin typeface="Segoe UI Semibold"/>
                <a:cs typeface="Segoe UI Semibold"/>
                <a:hlinkClick r:id="rId3"/>
              </a:rPr>
              <a:t>video</a:t>
            </a:r>
            <a:r>
              <a:rPr sz="1800" b="1" u="heavy" spc="-60" dirty="0">
                <a:uFill>
                  <a:solidFill>
                    <a:srgbClr val="000000"/>
                  </a:solidFill>
                </a:uFill>
                <a:latin typeface="Segoe UI Semibold"/>
                <a:cs typeface="Segoe UI Semibold"/>
                <a:hlinkClick r:id="rId3"/>
              </a:rPr>
              <a:t> </a:t>
            </a:r>
            <a:r>
              <a:rPr sz="1800" b="1" u="heavy" spc="-10" dirty="0">
                <a:uFill>
                  <a:solidFill>
                    <a:srgbClr val="000000"/>
                  </a:solidFill>
                </a:uFill>
                <a:latin typeface="Segoe UI Semibold"/>
                <a:cs typeface="Segoe UI Semibold"/>
                <a:hlinkClick r:id="rId3"/>
              </a:rPr>
              <a:t>here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6751780" y="2873730"/>
            <a:ext cx="1127125" cy="1296035"/>
          </a:xfrm>
          <a:custGeom>
            <a:avLst/>
            <a:gdLst/>
            <a:ahLst/>
            <a:cxnLst/>
            <a:rect l="l" t="t" r="r" b="b"/>
            <a:pathLst>
              <a:path w="1127125" h="1296035">
                <a:moveTo>
                  <a:pt x="0" y="0"/>
                </a:moveTo>
                <a:lnTo>
                  <a:pt x="0" y="1295692"/>
                </a:lnTo>
                <a:lnTo>
                  <a:pt x="1126845" y="647852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4835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5296535" cy="4439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30" dirty="0">
                <a:latin typeface="Segoe UI Semibold"/>
                <a:cs typeface="Segoe UI Semibold"/>
              </a:rPr>
              <a:t>Goal</a:t>
            </a:r>
            <a:r>
              <a:rPr sz="3600" b="1" spc="-15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Orientation?</a:t>
            </a:r>
            <a:endParaRPr sz="3600">
              <a:latin typeface="Segoe UI Semibold"/>
              <a:cs typeface="Segoe UI Semibold"/>
            </a:endParaRPr>
          </a:p>
          <a:p>
            <a:pPr marL="12700" marR="746760" algn="just">
              <a:lnSpc>
                <a:spcPct val="101800"/>
              </a:lnSpc>
              <a:spcBef>
                <a:spcPts val="1839"/>
              </a:spcBef>
            </a:pPr>
            <a:r>
              <a:rPr sz="1800" b="1" spc="-10" dirty="0">
                <a:latin typeface="Segoe UI Semibold"/>
                <a:cs typeface="Segoe UI Semibold"/>
              </a:rPr>
              <a:t>Goal </a:t>
            </a:r>
            <a:r>
              <a:rPr sz="1800" b="1" spc="-5" dirty="0">
                <a:latin typeface="Segoe UI Semibold"/>
                <a:cs typeface="Segoe UI Semibold"/>
              </a:rPr>
              <a:t>orientation refers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how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view the  </a:t>
            </a:r>
            <a:r>
              <a:rPr sz="1800" b="1" dirty="0">
                <a:latin typeface="Segoe UI Semibold"/>
                <a:cs typeface="Segoe UI Semibold"/>
              </a:rPr>
              <a:t>purpose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learning task in front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10" dirty="0">
                <a:latin typeface="Segoe UI Semibold"/>
                <a:cs typeface="Segoe UI Semibold"/>
              </a:rPr>
              <a:t>you,  </a:t>
            </a:r>
            <a:r>
              <a:rPr sz="1800" b="1" spc="-5" dirty="0">
                <a:latin typeface="Segoe UI Semibold"/>
                <a:cs typeface="Segoe UI Semibold"/>
              </a:rPr>
              <a:t>whether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course or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particular </a:t>
            </a:r>
            <a:r>
              <a:rPr sz="1800" b="1" spc="-10" dirty="0">
                <a:latin typeface="Segoe UI Semibold"/>
                <a:cs typeface="Segoe UI Semibold"/>
              </a:rPr>
              <a:t>project.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64160" marR="867410" indent="-25146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—Is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goal to improve your </a:t>
            </a:r>
            <a:r>
              <a:rPr sz="1800" b="1" dirty="0">
                <a:latin typeface="Segoe UI Semibold"/>
                <a:cs typeface="Segoe UI Semibold"/>
              </a:rPr>
              <a:t>mastery? </a:t>
            </a:r>
            <a:r>
              <a:rPr sz="1800" b="1" spc="-65" dirty="0">
                <a:latin typeface="Segoe UI Semibold"/>
                <a:cs typeface="Segoe UI Semibold"/>
              </a:rPr>
              <a:t>(To  </a:t>
            </a:r>
            <a:r>
              <a:rPr sz="1800" b="1" spc="-5" dirty="0">
                <a:latin typeface="Segoe UI Semibold"/>
                <a:cs typeface="Segoe UI Semibold"/>
              </a:rPr>
              <a:t>understand, to</a:t>
            </a:r>
            <a:r>
              <a:rPr sz="1800" b="1" spc="-10" dirty="0">
                <a:latin typeface="Segoe UI Semibold"/>
                <a:cs typeface="Segoe UI Semibold"/>
              </a:rPr>
              <a:t> improve)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latin typeface="Segoe UI Semibold"/>
                <a:cs typeface="Segoe UI Semibold"/>
              </a:rPr>
              <a:t>—Or </a:t>
            </a:r>
            <a:r>
              <a:rPr sz="1800" b="1" spc="-5" dirty="0">
                <a:latin typeface="Segoe UI Semibold"/>
                <a:cs typeface="Segoe UI Semibold"/>
              </a:rPr>
              <a:t>is the goal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perform? </a:t>
            </a:r>
            <a:r>
              <a:rPr sz="1800" b="1" spc="-65" dirty="0">
                <a:latin typeface="Segoe UI Semibold"/>
                <a:cs typeface="Segoe UI Semibold"/>
              </a:rPr>
              <a:t>(To </a:t>
            </a:r>
            <a:r>
              <a:rPr sz="1800" b="1" dirty="0">
                <a:latin typeface="Segoe UI Semibold"/>
                <a:cs typeface="Segoe UI Semibold"/>
              </a:rPr>
              <a:t>get an </a:t>
            </a:r>
            <a:r>
              <a:rPr sz="1800" b="1" spc="25" dirty="0">
                <a:latin typeface="Segoe UI Semibold"/>
                <a:cs typeface="Segoe UI Semibold"/>
              </a:rPr>
              <a:t>A, </a:t>
            </a:r>
            <a:r>
              <a:rPr sz="1800" b="1" spc="-10" dirty="0">
                <a:latin typeface="Segoe UI Semibold"/>
                <a:cs typeface="Segoe UI Semibold"/>
              </a:rPr>
              <a:t>to</a:t>
            </a:r>
            <a:r>
              <a:rPr sz="1800" b="1" spc="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win)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latin typeface="Segoe UI Semibold"/>
                <a:cs typeface="Segoe UI Semibold"/>
              </a:rPr>
              <a:t>—In many </a:t>
            </a:r>
            <a:r>
              <a:rPr sz="1800" b="1" spc="-5" dirty="0">
                <a:latin typeface="Segoe UI Semibold"/>
                <a:cs typeface="Segoe UI Semibold"/>
              </a:rPr>
              <a:t>cases the answer is: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both.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651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This </a:t>
            </a:r>
            <a:r>
              <a:rPr sz="1800" b="1" spc="-5" dirty="0">
                <a:latin typeface="Segoe UI Semibold"/>
                <a:cs typeface="Segoe UI Semibold"/>
              </a:rPr>
              <a:t>concept has </a:t>
            </a:r>
            <a:r>
              <a:rPr sz="1800" b="1" dirty="0">
                <a:latin typeface="Segoe UI Semibold"/>
                <a:cs typeface="Segoe UI Semibold"/>
              </a:rPr>
              <a:t>been </a:t>
            </a:r>
            <a:r>
              <a:rPr sz="1800" b="1" spc="-5" dirty="0">
                <a:latin typeface="Segoe UI Semibold"/>
                <a:cs typeface="Segoe UI Semibold"/>
              </a:rPr>
              <a:t>studied actively </a:t>
            </a:r>
            <a:r>
              <a:rPr sz="1800" b="1" dirty="0">
                <a:latin typeface="Segoe UI Semibold"/>
                <a:cs typeface="Segoe UI Semibold"/>
              </a:rPr>
              <a:t>for multiple  decades by </a:t>
            </a:r>
            <a:r>
              <a:rPr sz="1800" b="1" spc="-5" dirty="0">
                <a:latin typeface="Segoe UI Semibold"/>
                <a:cs typeface="Segoe UI Semibold"/>
              </a:rPr>
              <a:t>motivation </a:t>
            </a:r>
            <a:r>
              <a:rPr sz="1800" b="1" spc="-10" dirty="0">
                <a:latin typeface="Segoe UI Semibold"/>
                <a:cs typeface="Segoe UI Semibold"/>
              </a:rPr>
              <a:t>researchers.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4000" y="1325121"/>
            <a:ext cx="5648325" cy="18040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Think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ing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about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learners can  help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 understand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differences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 motivation,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expended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persistence  that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observe.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1840019" y="5575474"/>
            <a:ext cx="396240" cy="866140"/>
          </a:xfrm>
          <a:custGeom>
            <a:avLst/>
            <a:gdLst/>
            <a:ahLst/>
            <a:cxnLst/>
            <a:rect l="l" t="t" r="r" b="b"/>
            <a:pathLst>
              <a:path w="396240" h="866139">
                <a:moveTo>
                  <a:pt x="395782" y="0"/>
                </a:moveTo>
                <a:lnTo>
                  <a:pt x="0" y="0"/>
                </a:lnTo>
                <a:lnTo>
                  <a:pt x="0" y="470001"/>
                </a:lnTo>
                <a:lnTo>
                  <a:pt x="2662" y="516157"/>
                </a:lnTo>
                <a:lnTo>
                  <a:pt x="10453" y="560748"/>
                </a:lnTo>
                <a:lnTo>
                  <a:pt x="23074" y="603479"/>
                </a:lnTo>
                <a:lnTo>
                  <a:pt x="40228" y="644052"/>
                </a:lnTo>
                <a:lnTo>
                  <a:pt x="61619" y="682170"/>
                </a:lnTo>
                <a:lnTo>
                  <a:pt x="86950" y="717536"/>
                </a:lnTo>
                <a:lnTo>
                  <a:pt x="115924" y="749854"/>
                </a:lnTo>
                <a:lnTo>
                  <a:pt x="148242" y="778826"/>
                </a:lnTo>
                <a:lnTo>
                  <a:pt x="183610" y="804155"/>
                </a:lnTo>
                <a:lnTo>
                  <a:pt x="221729" y="825545"/>
                </a:lnTo>
                <a:lnTo>
                  <a:pt x="262303" y="842699"/>
                </a:lnTo>
                <a:lnTo>
                  <a:pt x="305035" y="855319"/>
                </a:lnTo>
                <a:lnTo>
                  <a:pt x="349627" y="863109"/>
                </a:lnTo>
                <a:lnTo>
                  <a:pt x="395782" y="865771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3448512" y="5575474"/>
            <a:ext cx="396240" cy="866140"/>
          </a:xfrm>
          <a:custGeom>
            <a:avLst/>
            <a:gdLst/>
            <a:ahLst/>
            <a:cxnLst/>
            <a:rect l="l" t="t" r="r" b="b"/>
            <a:pathLst>
              <a:path w="396240" h="866139">
                <a:moveTo>
                  <a:pt x="0" y="0"/>
                </a:moveTo>
                <a:lnTo>
                  <a:pt x="395770" y="0"/>
                </a:lnTo>
                <a:lnTo>
                  <a:pt x="395770" y="470001"/>
                </a:lnTo>
                <a:lnTo>
                  <a:pt x="393107" y="516157"/>
                </a:lnTo>
                <a:lnTo>
                  <a:pt x="385317" y="560748"/>
                </a:lnTo>
                <a:lnTo>
                  <a:pt x="372697" y="603479"/>
                </a:lnTo>
                <a:lnTo>
                  <a:pt x="355543" y="644052"/>
                </a:lnTo>
                <a:lnTo>
                  <a:pt x="334153" y="682170"/>
                </a:lnTo>
                <a:lnTo>
                  <a:pt x="308824" y="717536"/>
                </a:lnTo>
                <a:lnTo>
                  <a:pt x="279852" y="749854"/>
                </a:lnTo>
                <a:lnTo>
                  <a:pt x="247534" y="778826"/>
                </a:lnTo>
                <a:lnTo>
                  <a:pt x="212168" y="804155"/>
                </a:lnTo>
                <a:lnTo>
                  <a:pt x="174050" y="825545"/>
                </a:lnTo>
                <a:lnTo>
                  <a:pt x="133477" y="842699"/>
                </a:lnTo>
                <a:lnTo>
                  <a:pt x="90747" y="855319"/>
                </a:lnTo>
                <a:lnTo>
                  <a:pt x="46155" y="863109"/>
                </a:lnTo>
                <a:lnTo>
                  <a:pt x="0" y="865771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2111435" y="5345412"/>
            <a:ext cx="1447800" cy="1583055"/>
          </a:xfrm>
          <a:custGeom>
            <a:avLst/>
            <a:gdLst/>
            <a:ahLst/>
            <a:cxnLst/>
            <a:rect l="l" t="t" r="r" b="b"/>
            <a:pathLst>
              <a:path w="1447800" h="1583054">
                <a:moveTo>
                  <a:pt x="1447342" y="0"/>
                </a:moveTo>
                <a:lnTo>
                  <a:pt x="0" y="0"/>
                </a:lnTo>
                <a:lnTo>
                  <a:pt x="0" y="859370"/>
                </a:lnTo>
                <a:lnTo>
                  <a:pt x="1539" y="906952"/>
                </a:lnTo>
                <a:lnTo>
                  <a:pt x="6093" y="953711"/>
                </a:lnTo>
                <a:lnTo>
                  <a:pt x="13567" y="999553"/>
                </a:lnTo>
                <a:lnTo>
                  <a:pt x="23866" y="1044383"/>
                </a:lnTo>
                <a:lnTo>
                  <a:pt x="36893" y="1088105"/>
                </a:lnTo>
                <a:lnTo>
                  <a:pt x="52554" y="1130624"/>
                </a:lnTo>
                <a:lnTo>
                  <a:pt x="70753" y="1171844"/>
                </a:lnTo>
                <a:lnTo>
                  <a:pt x="91396" y="1211670"/>
                </a:lnTo>
                <a:lnTo>
                  <a:pt x="114385" y="1250007"/>
                </a:lnTo>
                <a:lnTo>
                  <a:pt x="139627" y="1286760"/>
                </a:lnTo>
                <a:lnTo>
                  <a:pt x="167026" y="1321832"/>
                </a:lnTo>
                <a:lnTo>
                  <a:pt x="196486" y="1355129"/>
                </a:lnTo>
                <a:lnTo>
                  <a:pt x="227912" y="1386555"/>
                </a:lnTo>
                <a:lnTo>
                  <a:pt x="261209" y="1416015"/>
                </a:lnTo>
                <a:lnTo>
                  <a:pt x="296282" y="1443414"/>
                </a:lnTo>
                <a:lnTo>
                  <a:pt x="333034" y="1468656"/>
                </a:lnTo>
                <a:lnTo>
                  <a:pt x="371371" y="1491646"/>
                </a:lnTo>
                <a:lnTo>
                  <a:pt x="411197" y="1512288"/>
                </a:lnTo>
                <a:lnTo>
                  <a:pt x="452417" y="1530487"/>
                </a:lnTo>
                <a:lnTo>
                  <a:pt x="494936" y="1546148"/>
                </a:lnTo>
                <a:lnTo>
                  <a:pt x="538658" y="1559176"/>
                </a:lnTo>
                <a:lnTo>
                  <a:pt x="583488" y="1569474"/>
                </a:lnTo>
                <a:lnTo>
                  <a:pt x="629330" y="1576948"/>
                </a:lnTo>
                <a:lnTo>
                  <a:pt x="676090" y="1581502"/>
                </a:lnTo>
                <a:lnTo>
                  <a:pt x="723671" y="1583042"/>
                </a:lnTo>
                <a:lnTo>
                  <a:pt x="771252" y="1581502"/>
                </a:lnTo>
                <a:lnTo>
                  <a:pt x="818012" y="1576948"/>
                </a:lnTo>
                <a:lnTo>
                  <a:pt x="863854" y="1569474"/>
                </a:lnTo>
                <a:lnTo>
                  <a:pt x="908684" y="1559176"/>
                </a:lnTo>
                <a:lnTo>
                  <a:pt x="952406" y="1546148"/>
                </a:lnTo>
                <a:lnTo>
                  <a:pt x="994924" y="1530487"/>
                </a:lnTo>
                <a:lnTo>
                  <a:pt x="1036145" y="1512288"/>
                </a:lnTo>
                <a:lnTo>
                  <a:pt x="1075971" y="1491646"/>
                </a:lnTo>
                <a:lnTo>
                  <a:pt x="1114308" y="1468656"/>
                </a:lnTo>
                <a:lnTo>
                  <a:pt x="1151060" y="1443414"/>
                </a:lnTo>
                <a:lnTo>
                  <a:pt x="1186133" y="1416015"/>
                </a:lnTo>
                <a:lnTo>
                  <a:pt x="1219430" y="1386555"/>
                </a:lnTo>
                <a:lnTo>
                  <a:pt x="1250856" y="1355129"/>
                </a:lnTo>
                <a:lnTo>
                  <a:pt x="1280316" y="1321832"/>
                </a:lnTo>
                <a:lnTo>
                  <a:pt x="1307715" y="1286760"/>
                </a:lnTo>
                <a:lnTo>
                  <a:pt x="1332957" y="1250007"/>
                </a:lnTo>
                <a:lnTo>
                  <a:pt x="1355946" y="1211670"/>
                </a:lnTo>
                <a:lnTo>
                  <a:pt x="1376588" y="1171844"/>
                </a:lnTo>
                <a:lnTo>
                  <a:pt x="1394788" y="1130624"/>
                </a:lnTo>
                <a:lnTo>
                  <a:pt x="1410449" y="1088105"/>
                </a:lnTo>
                <a:lnTo>
                  <a:pt x="1423476" y="1044383"/>
                </a:lnTo>
                <a:lnTo>
                  <a:pt x="1433775" y="999553"/>
                </a:lnTo>
                <a:lnTo>
                  <a:pt x="1441249" y="953711"/>
                </a:lnTo>
                <a:lnTo>
                  <a:pt x="1445803" y="906952"/>
                </a:lnTo>
                <a:lnTo>
                  <a:pt x="1447342" y="859370"/>
                </a:lnTo>
                <a:lnTo>
                  <a:pt x="1447342" y="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2111435" y="5345412"/>
            <a:ext cx="1447800" cy="1583055"/>
          </a:xfrm>
          <a:custGeom>
            <a:avLst/>
            <a:gdLst/>
            <a:ahLst/>
            <a:cxnLst/>
            <a:rect l="l" t="t" r="r" b="b"/>
            <a:pathLst>
              <a:path w="1447800" h="1583054">
                <a:moveTo>
                  <a:pt x="723671" y="1583042"/>
                </a:moveTo>
                <a:lnTo>
                  <a:pt x="771252" y="1581502"/>
                </a:lnTo>
                <a:lnTo>
                  <a:pt x="818012" y="1576948"/>
                </a:lnTo>
                <a:lnTo>
                  <a:pt x="863854" y="1569474"/>
                </a:lnTo>
                <a:lnTo>
                  <a:pt x="908684" y="1559176"/>
                </a:lnTo>
                <a:lnTo>
                  <a:pt x="952406" y="1546148"/>
                </a:lnTo>
                <a:lnTo>
                  <a:pt x="994924" y="1530487"/>
                </a:lnTo>
                <a:lnTo>
                  <a:pt x="1036145" y="1512288"/>
                </a:lnTo>
                <a:lnTo>
                  <a:pt x="1075971" y="1491646"/>
                </a:lnTo>
                <a:lnTo>
                  <a:pt x="1114308" y="1468656"/>
                </a:lnTo>
                <a:lnTo>
                  <a:pt x="1151060" y="1443414"/>
                </a:lnTo>
                <a:lnTo>
                  <a:pt x="1186133" y="1416015"/>
                </a:lnTo>
                <a:lnTo>
                  <a:pt x="1219430" y="1386555"/>
                </a:lnTo>
                <a:lnTo>
                  <a:pt x="1250856" y="1355129"/>
                </a:lnTo>
                <a:lnTo>
                  <a:pt x="1280316" y="1321832"/>
                </a:lnTo>
                <a:lnTo>
                  <a:pt x="1307715" y="1286760"/>
                </a:lnTo>
                <a:lnTo>
                  <a:pt x="1332957" y="1250007"/>
                </a:lnTo>
                <a:lnTo>
                  <a:pt x="1355946" y="1211670"/>
                </a:lnTo>
                <a:lnTo>
                  <a:pt x="1376588" y="1171844"/>
                </a:lnTo>
                <a:lnTo>
                  <a:pt x="1394788" y="1130624"/>
                </a:lnTo>
                <a:lnTo>
                  <a:pt x="1410449" y="1088105"/>
                </a:lnTo>
                <a:lnTo>
                  <a:pt x="1423476" y="1044383"/>
                </a:lnTo>
                <a:lnTo>
                  <a:pt x="1433775" y="999553"/>
                </a:lnTo>
                <a:lnTo>
                  <a:pt x="1441249" y="953711"/>
                </a:lnTo>
                <a:lnTo>
                  <a:pt x="1445803" y="906952"/>
                </a:lnTo>
                <a:lnTo>
                  <a:pt x="1447342" y="859370"/>
                </a:lnTo>
                <a:lnTo>
                  <a:pt x="1447342" y="0"/>
                </a:lnTo>
                <a:lnTo>
                  <a:pt x="0" y="0"/>
                </a:lnTo>
                <a:lnTo>
                  <a:pt x="0" y="859370"/>
                </a:lnTo>
                <a:lnTo>
                  <a:pt x="1539" y="906952"/>
                </a:lnTo>
                <a:lnTo>
                  <a:pt x="6093" y="953711"/>
                </a:lnTo>
                <a:lnTo>
                  <a:pt x="13567" y="999553"/>
                </a:lnTo>
                <a:lnTo>
                  <a:pt x="23866" y="1044383"/>
                </a:lnTo>
                <a:lnTo>
                  <a:pt x="36893" y="1088105"/>
                </a:lnTo>
                <a:lnTo>
                  <a:pt x="52554" y="1130624"/>
                </a:lnTo>
                <a:lnTo>
                  <a:pt x="70753" y="1171844"/>
                </a:lnTo>
                <a:lnTo>
                  <a:pt x="91396" y="1211670"/>
                </a:lnTo>
                <a:lnTo>
                  <a:pt x="114385" y="1250007"/>
                </a:lnTo>
                <a:lnTo>
                  <a:pt x="139627" y="1286760"/>
                </a:lnTo>
                <a:lnTo>
                  <a:pt x="167026" y="1321832"/>
                </a:lnTo>
                <a:lnTo>
                  <a:pt x="196486" y="1355129"/>
                </a:lnTo>
                <a:lnTo>
                  <a:pt x="227912" y="1386555"/>
                </a:lnTo>
                <a:lnTo>
                  <a:pt x="261209" y="1416015"/>
                </a:lnTo>
                <a:lnTo>
                  <a:pt x="296282" y="1443414"/>
                </a:lnTo>
                <a:lnTo>
                  <a:pt x="333034" y="1468656"/>
                </a:lnTo>
                <a:lnTo>
                  <a:pt x="371371" y="1491646"/>
                </a:lnTo>
                <a:lnTo>
                  <a:pt x="411197" y="1512288"/>
                </a:lnTo>
                <a:lnTo>
                  <a:pt x="452417" y="1530487"/>
                </a:lnTo>
                <a:lnTo>
                  <a:pt x="494936" y="1546148"/>
                </a:lnTo>
                <a:lnTo>
                  <a:pt x="538658" y="1559176"/>
                </a:lnTo>
                <a:lnTo>
                  <a:pt x="583488" y="1569474"/>
                </a:lnTo>
                <a:lnTo>
                  <a:pt x="629330" y="1576948"/>
                </a:lnTo>
                <a:lnTo>
                  <a:pt x="676090" y="1581502"/>
                </a:lnTo>
                <a:lnTo>
                  <a:pt x="723671" y="1583042"/>
                </a:lnTo>
                <a:close/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841408" y="6935551"/>
            <a:ext cx="635" cy="353060"/>
          </a:xfrm>
          <a:custGeom>
            <a:avLst/>
            <a:gdLst/>
            <a:ahLst/>
            <a:cxnLst/>
            <a:rect l="l" t="t" r="r" b="b"/>
            <a:pathLst>
              <a:path w="634" h="353059">
                <a:moveTo>
                  <a:pt x="158" y="-25400"/>
                </a:moveTo>
                <a:lnTo>
                  <a:pt x="158" y="378282"/>
                </a:lnTo>
              </a:path>
            </a:pathLst>
          </a:custGeom>
          <a:ln w="51116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449664" y="7288433"/>
            <a:ext cx="768350" cy="282575"/>
          </a:xfrm>
          <a:custGeom>
            <a:avLst/>
            <a:gdLst/>
            <a:ahLst/>
            <a:cxnLst/>
            <a:rect l="l" t="t" r="r" b="b"/>
            <a:pathLst>
              <a:path w="768350" h="282575">
                <a:moveTo>
                  <a:pt x="0" y="282054"/>
                </a:moveTo>
                <a:lnTo>
                  <a:pt x="0" y="0"/>
                </a:lnTo>
                <a:lnTo>
                  <a:pt x="767816" y="0"/>
                </a:lnTo>
                <a:lnTo>
                  <a:pt x="767816" y="282054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2094419" y="7570487"/>
            <a:ext cx="1494155" cy="0"/>
          </a:xfrm>
          <a:custGeom>
            <a:avLst/>
            <a:gdLst/>
            <a:ahLst/>
            <a:cxnLst/>
            <a:rect l="l" t="t" r="r" b="b"/>
            <a:pathLst>
              <a:path w="1494155">
                <a:moveTo>
                  <a:pt x="0" y="0"/>
                </a:moveTo>
                <a:lnTo>
                  <a:pt x="1493977" y="0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76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15200" y="585216"/>
            <a:ext cx="7315200" cy="3535045"/>
          </a:xfrm>
          <a:custGeom>
            <a:avLst/>
            <a:gdLst/>
            <a:ahLst/>
            <a:cxnLst/>
            <a:rect l="l" t="t" r="r" b="b"/>
            <a:pathLst>
              <a:path w="7315200" h="3535045">
                <a:moveTo>
                  <a:pt x="0" y="3534473"/>
                </a:moveTo>
                <a:lnTo>
                  <a:pt x="7315200" y="3534473"/>
                </a:lnTo>
                <a:lnTo>
                  <a:pt x="7315200" y="0"/>
                </a:lnTo>
                <a:lnTo>
                  <a:pt x="0" y="0"/>
                </a:lnTo>
                <a:lnTo>
                  <a:pt x="0" y="353447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315200" y="4119689"/>
            <a:ext cx="7315200" cy="4110354"/>
          </a:xfrm>
          <a:custGeom>
            <a:avLst/>
            <a:gdLst/>
            <a:ahLst/>
            <a:cxnLst/>
            <a:rect l="l" t="t" r="r" b="b"/>
            <a:pathLst>
              <a:path w="7315200" h="4110354">
                <a:moveTo>
                  <a:pt x="0" y="4109910"/>
                </a:moveTo>
                <a:lnTo>
                  <a:pt x="7315200" y="4109910"/>
                </a:lnTo>
                <a:lnTo>
                  <a:pt x="7315200" y="0"/>
                </a:lnTo>
                <a:lnTo>
                  <a:pt x="0" y="0"/>
                </a:lnTo>
                <a:lnTo>
                  <a:pt x="0" y="4109910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924007" y="773894"/>
            <a:ext cx="516318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Performance-Approach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</a:t>
            </a:r>
            <a:r>
              <a:rPr sz="2200" b="1" spc="-7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77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24007" y="1464571"/>
            <a:ext cx="5196205" cy="17813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65087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Raising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a question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answer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order</a:t>
            </a:r>
            <a:r>
              <a:rPr sz="22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</a:t>
            </a:r>
            <a:endParaRPr sz="22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impress your teacher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good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impression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(and better chance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getting</a:t>
            </a:r>
            <a:r>
              <a:rPr lang="en-US"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 a better grade).</a:t>
            </a:r>
            <a:endParaRPr sz="2200" dirty="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24007" y="4303555"/>
            <a:ext cx="3235325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5" dirty="0">
                <a:latin typeface="Segoe UI Semibold"/>
                <a:cs typeface="Segoe UI Semibold"/>
              </a:rPr>
              <a:t>Mastery </a:t>
            </a:r>
            <a:r>
              <a:rPr sz="2200" b="1" spc="-10" dirty="0">
                <a:latin typeface="Segoe UI Semibold"/>
                <a:cs typeface="Segoe UI Semibold"/>
              </a:rPr>
              <a:t>Goal</a:t>
            </a:r>
            <a:r>
              <a:rPr sz="2200" b="1" spc="-80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Orientation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924007" y="4994231"/>
            <a:ext cx="6007100" cy="2870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206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latin typeface="Segoe UI Semibold"/>
                <a:cs typeface="Segoe UI Semibold"/>
              </a:rPr>
              <a:t>Raising </a:t>
            </a:r>
            <a:r>
              <a:rPr sz="2200" b="1" spc="-10" dirty="0">
                <a:latin typeface="Segoe UI Semibold"/>
                <a:cs typeface="Segoe UI Semibold"/>
              </a:rPr>
              <a:t>your </a:t>
            </a:r>
            <a:r>
              <a:rPr sz="2200" b="1" spc="-5" dirty="0">
                <a:latin typeface="Segoe UI Semibold"/>
                <a:cs typeface="Segoe UI Semibold"/>
              </a:rPr>
              <a:t>hand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dirty="0">
                <a:latin typeface="Segoe UI Semibold"/>
                <a:cs typeface="Segoe UI Semibold"/>
              </a:rPr>
              <a:t>ask questions </a:t>
            </a:r>
            <a:r>
              <a:rPr sz="2200" b="1" spc="-5" dirty="0">
                <a:latin typeface="Segoe UI Semibold"/>
                <a:cs typeface="Segoe UI Semibold"/>
              </a:rPr>
              <a:t>to </a:t>
            </a:r>
            <a:r>
              <a:rPr sz="2200" b="1" dirty="0">
                <a:latin typeface="Segoe UI Semibold"/>
                <a:cs typeface="Segoe UI Semibold"/>
              </a:rPr>
              <a:t>deepen  </a:t>
            </a:r>
            <a:r>
              <a:rPr sz="2200" b="1" spc="-5" dirty="0">
                <a:latin typeface="Segoe UI Semibold"/>
                <a:cs typeface="Segoe UI Semibold"/>
              </a:rPr>
              <a:t>learning. Saying, </a:t>
            </a:r>
            <a:r>
              <a:rPr sz="2200" b="1" spc="-40" dirty="0">
                <a:latin typeface="Segoe UI Semibold"/>
                <a:cs typeface="Segoe UI Semibold"/>
              </a:rPr>
              <a:t>it’s </a:t>
            </a:r>
            <a:r>
              <a:rPr sz="2200" b="1" spc="-5" dirty="0">
                <a:latin typeface="Segoe UI Semibold"/>
                <a:cs typeface="Segoe UI Semibold"/>
              </a:rPr>
              <a:t>okay if </a:t>
            </a:r>
            <a:r>
              <a:rPr sz="2200" b="1" dirty="0">
                <a:latin typeface="Segoe UI Semibold"/>
                <a:cs typeface="Segoe UI Semibold"/>
              </a:rPr>
              <a:t>I get a </a:t>
            </a:r>
            <a:r>
              <a:rPr sz="2200" b="1" spc="-10" dirty="0">
                <a:latin typeface="Segoe UI Semibold"/>
                <a:cs typeface="Segoe UI Semibold"/>
              </a:rPr>
              <a:t>lower </a:t>
            </a:r>
            <a:r>
              <a:rPr sz="2200" b="1" dirty="0">
                <a:latin typeface="Segoe UI Semibold"/>
                <a:cs typeface="Segoe UI Semibold"/>
              </a:rPr>
              <a:t>grade,  I </a:t>
            </a:r>
            <a:r>
              <a:rPr sz="2200" b="1" spc="-5" dirty="0">
                <a:latin typeface="Segoe UI Semibold"/>
                <a:cs typeface="Segoe UI Semibold"/>
              </a:rPr>
              <a:t>want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spc="-5" dirty="0">
                <a:latin typeface="Segoe UI Semibold"/>
                <a:cs typeface="Segoe UI Semibold"/>
              </a:rPr>
              <a:t>challenge </a:t>
            </a:r>
            <a:r>
              <a:rPr sz="2200" b="1" dirty="0">
                <a:latin typeface="Segoe UI Semibold"/>
                <a:cs typeface="Segoe UI Semibold"/>
              </a:rPr>
              <a:t>myself and </a:t>
            </a:r>
            <a:r>
              <a:rPr sz="2200" b="1" spc="-15" dirty="0">
                <a:latin typeface="Segoe UI Semibold"/>
                <a:cs typeface="Segoe UI Semibold"/>
              </a:rPr>
              <a:t>take </a:t>
            </a:r>
            <a:r>
              <a:rPr sz="2200" b="1" spc="-5" dirty="0">
                <a:latin typeface="Segoe UI Semibold"/>
                <a:cs typeface="Segoe UI Semibold"/>
              </a:rPr>
              <a:t>this</a:t>
            </a:r>
            <a:r>
              <a:rPr sz="2200" b="1" spc="-45" dirty="0">
                <a:latin typeface="Segoe UI Semibold"/>
                <a:cs typeface="Segoe UI Semibold"/>
              </a:rPr>
              <a:t> </a:t>
            </a:r>
            <a:r>
              <a:rPr sz="2200" b="1" spc="-5" dirty="0">
                <a:latin typeface="Segoe UI Semibold"/>
                <a:cs typeface="Segoe UI Semibold"/>
              </a:rPr>
              <a:t>class.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ct val="106100"/>
              </a:lnSpc>
            </a:pPr>
            <a:r>
              <a:rPr sz="2200" b="1" dirty="0">
                <a:latin typeface="Segoe UI Semibold"/>
                <a:cs typeface="Segoe UI Semibold"/>
              </a:rPr>
              <a:t>I </a:t>
            </a:r>
            <a:r>
              <a:rPr sz="2200" b="1" spc="-5" dirty="0">
                <a:latin typeface="Segoe UI Semibold"/>
                <a:cs typeface="Segoe UI Semibold"/>
              </a:rPr>
              <a:t>want </a:t>
            </a: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dirty="0">
                <a:latin typeface="Segoe UI Semibold"/>
                <a:cs typeface="Segoe UI Semibold"/>
              </a:rPr>
              <a:t>do </a:t>
            </a:r>
            <a:r>
              <a:rPr sz="2200" b="1" spc="-5" dirty="0">
                <a:latin typeface="Segoe UI Semibold"/>
                <a:cs typeface="Segoe UI Semibold"/>
              </a:rPr>
              <a:t>this extra work </a:t>
            </a:r>
            <a:r>
              <a:rPr sz="2200" b="1" dirty="0">
                <a:latin typeface="Segoe UI Semibold"/>
                <a:cs typeface="Segoe UI Semibold"/>
              </a:rPr>
              <a:t>because I </a:t>
            </a:r>
            <a:r>
              <a:rPr sz="2200" b="1" spc="-10" dirty="0">
                <a:latin typeface="Segoe UI Semibold"/>
                <a:cs typeface="Segoe UI Semibold"/>
              </a:rPr>
              <a:t>really  </a:t>
            </a:r>
            <a:r>
              <a:rPr sz="2200" b="1" spc="-5" dirty="0">
                <a:latin typeface="Segoe UI Semibold"/>
                <a:cs typeface="Segoe UI Semibold"/>
              </a:rPr>
              <a:t>understand this concept or </a:t>
            </a:r>
            <a:r>
              <a:rPr sz="2200" b="1" dirty="0">
                <a:latin typeface="Segoe UI Semibold"/>
                <a:cs typeface="Segoe UI Semibold"/>
              </a:rPr>
              <a:t>aspect </a:t>
            </a:r>
            <a:r>
              <a:rPr sz="2200" b="1" spc="-10" dirty="0">
                <a:latin typeface="Segoe UI Semibold"/>
                <a:cs typeface="Segoe UI Semibold"/>
              </a:rPr>
              <a:t>even </a:t>
            </a:r>
            <a:r>
              <a:rPr sz="2200" b="1" spc="-5" dirty="0">
                <a:latin typeface="Segoe UI Semibold"/>
                <a:cs typeface="Segoe UI Semibold"/>
              </a:rPr>
              <a:t>though  it is not on the test </a:t>
            </a:r>
            <a:r>
              <a:rPr sz="2200" b="1" dirty="0">
                <a:latin typeface="Segoe UI Semibold"/>
                <a:cs typeface="Segoe UI Semibold"/>
              </a:rPr>
              <a:t>because </a:t>
            </a:r>
            <a:r>
              <a:rPr sz="2200" b="1" spc="-5" dirty="0">
                <a:latin typeface="Segoe UI Semibold"/>
                <a:cs typeface="Segoe UI Semibold"/>
              </a:rPr>
              <a:t>it is</a:t>
            </a:r>
            <a:r>
              <a:rPr sz="2200" b="1" spc="-30" dirty="0">
                <a:latin typeface="Segoe UI Semibold"/>
                <a:cs typeface="Segoe UI Semibold"/>
              </a:rPr>
              <a:t> </a:t>
            </a:r>
            <a:r>
              <a:rPr sz="2200" b="1" dirty="0">
                <a:latin typeface="Segoe UI Semibold"/>
                <a:cs typeface="Segoe UI Semibold"/>
              </a:rPr>
              <a:t>important</a:t>
            </a:r>
            <a:endParaRPr sz="2200">
              <a:latin typeface="Segoe UI Semibold"/>
              <a:cs typeface="Segoe UI Semibold"/>
            </a:endParaRPr>
          </a:p>
          <a:p>
            <a:pPr marL="12700" marR="273050">
              <a:lnSpc>
                <a:spcPct val="106100"/>
              </a:lnSpc>
            </a:pPr>
            <a:r>
              <a:rPr sz="2200" b="1" spc="-10" dirty="0">
                <a:latin typeface="Segoe UI Semibold"/>
                <a:cs typeface="Segoe UI Semibold"/>
              </a:rPr>
              <a:t>to </a:t>
            </a:r>
            <a:r>
              <a:rPr sz="2200" b="1" dirty="0">
                <a:latin typeface="Segoe UI Semibold"/>
                <a:cs typeface="Segoe UI Semibold"/>
              </a:rPr>
              <a:t>me </a:t>
            </a:r>
            <a:r>
              <a:rPr sz="2200" b="1" spc="-5" dirty="0">
                <a:latin typeface="Segoe UI Semibold"/>
                <a:cs typeface="Segoe UI Semibold"/>
              </a:rPr>
              <a:t>that </a:t>
            </a:r>
            <a:r>
              <a:rPr sz="2200" b="1" dirty="0">
                <a:latin typeface="Segoe UI Semibold"/>
                <a:cs typeface="Segoe UI Semibold"/>
              </a:rPr>
              <a:t>I </a:t>
            </a:r>
            <a:r>
              <a:rPr sz="2200" b="1" spc="-5" dirty="0">
                <a:latin typeface="Segoe UI Semibold"/>
                <a:cs typeface="Segoe UI Semibold"/>
              </a:rPr>
              <a:t>understand it better or </a:t>
            </a:r>
            <a:r>
              <a:rPr sz="2200" b="1" dirty="0">
                <a:latin typeface="Segoe UI Semibold"/>
                <a:cs typeface="Segoe UI Semibold"/>
              </a:rPr>
              <a:t>because I  </a:t>
            </a:r>
            <a:r>
              <a:rPr sz="2200" b="1" spc="-5" dirty="0">
                <a:latin typeface="Segoe UI Semibold"/>
                <a:cs typeface="Segoe UI Semibold"/>
              </a:rPr>
              <a:t>want </a:t>
            </a:r>
            <a:r>
              <a:rPr sz="2200" b="1" spc="-10" dirty="0">
                <a:latin typeface="Segoe UI Semibold"/>
                <a:cs typeface="Segoe UI Semibold"/>
              </a:rPr>
              <a:t>to improve.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8886" y="4303834"/>
            <a:ext cx="4663440" cy="360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Performance-Avoid Goal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8886" y="4994511"/>
            <a:ext cx="574738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Avoiding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raising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hand when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 because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don’t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look  stupid,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avoid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situations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fear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cannot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an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1278111"/>
            <a:ext cx="458025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How </a:t>
            </a:r>
            <a:r>
              <a:rPr sz="3600" b="1" spc="-10" dirty="0">
                <a:latin typeface="Segoe UI Semibold"/>
                <a:cs typeface="Segoe UI Semibold"/>
              </a:rPr>
              <a:t>do </a:t>
            </a:r>
            <a:r>
              <a:rPr sz="3600" b="1" spc="-30" dirty="0">
                <a:latin typeface="Segoe UI Semibold"/>
                <a:cs typeface="Segoe UI Semibold"/>
              </a:rPr>
              <a:t>different goal  </a:t>
            </a:r>
            <a:r>
              <a:rPr sz="3600" b="1" spc="-20" dirty="0">
                <a:latin typeface="Segoe UI Semibold"/>
                <a:cs typeface="Segoe UI Semibold"/>
              </a:rPr>
              <a:t>orientations</a:t>
            </a:r>
            <a:r>
              <a:rPr sz="3600" b="1" spc="-80" dirty="0">
                <a:latin typeface="Segoe UI Semibold"/>
                <a:cs typeface="Segoe UI Semibold"/>
              </a:rPr>
              <a:t> </a:t>
            </a:r>
            <a:r>
              <a:rPr sz="3600" b="1" spc="-35" dirty="0">
                <a:latin typeface="Segoe UI Semibold"/>
                <a:cs typeface="Segoe UI Semibold"/>
              </a:rPr>
              <a:t>manifest?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7304773" y="4184145"/>
            <a:ext cx="7325995" cy="3073400"/>
          </a:xfrm>
          <a:custGeom>
            <a:avLst/>
            <a:gdLst/>
            <a:ahLst/>
            <a:cxnLst/>
            <a:rect l="l" t="t" r="r" b="b"/>
            <a:pathLst>
              <a:path w="7325994" h="3073400">
                <a:moveTo>
                  <a:pt x="0" y="3065322"/>
                </a:moveTo>
                <a:lnTo>
                  <a:pt x="1953679" y="965365"/>
                </a:lnTo>
                <a:lnTo>
                  <a:pt x="3070136" y="2182063"/>
                </a:lnTo>
                <a:lnTo>
                  <a:pt x="4729835" y="0"/>
                </a:lnTo>
                <a:lnTo>
                  <a:pt x="7325626" y="3073331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034608" y="1761404"/>
            <a:ext cx="1392555" cy="2423160"/>
          </a:xfrm>
          <a:custGeom>
            <a:avLst/>
            <a:gdLst/>
            <a:ahLst/>
            <a:cxnLst/>
            <a:rect l="l" t="t" r="r" b="b"/>
            <a:pathLst>
              <a:path w="1392555" h="2423160">
                <a:moveTo>
                  <a:pt x="0" y="2422740"/>
                </a:moveTo>
                <a:lnTo>
                  <a:pt x="0" y="0"/>
                </a:lnTo>
                <a:lnTo>
                  <a:pt x="1392402" y="749350"/>
                </a:lnTo>
                <a:lnTo>
                  <a:pt x="2349" y="1590408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2302261" y="2294614"/>
            <a:ext cx="379730" cy="379730"/>
          </a:xfrm>
          <a:custGeom>
            <a:avLst/>
            <a:gdLst/>
            <a:ahLst/>
            <a:cxnLst/>
            <a:rect l="l" t="t" r="r" b="b"/>
            <a:pathLst>
              <a:path w="379729" h="379730">
                <a:moveTo>
                  <a:pt x="0" y="379488"/>
                </a:moveTo>
                <a:lnTo>
                  <a:pt x="189750" y="0"/>
                </a:lnTo>
                <a:lnTo>
                  <a:pt x="379488" y="379488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2381318" y="2515988"/>
            <a:ext cx="221615" cy="0"/>
          </a:xfrm>
          <a:custGeom>
            <a:avLst/>
            <a:gdLst/>
            <a:ahLst/>
            <a:cxnLst/>
            <a:rect l="l" t="t" r="r" b="b"/>
            <a:pathLst>
              <a:path w="221615">
                <a:moveTo>
                  <a:pt x="0" y="0"/>
                </a:moveTo>
                <a:lnTo>
                  <a:pt x="221373" y="0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922531" y="1526823"/>
            <a:ext cx="224790" cy="224790"/>
          </a:xfrm>
          <a:custGeom>
            <a:avLst/>
            <a:gdLst/>
            <a:ahLst/>
            <a:cxnLst/>
            <a:rect l="l" t="t" r="r" b="b"/>
            <a:pathLst>
              <a:path w="224790" h="224789">
                <a:moveTo>
                  <a:pt x="224167" y="112090"/>
                </a:moveTo>
                <a:lnTo>
                  <a:pt x="215358" y="155716"/>
                </a:lnTo>
                <a:lnTo>
                  <a:pt x="191335" y="191341"/>
                </a:lnTo>
                <a:lnTo>
                  <a:pt x="155705" y="215360"/>
                </a:lnTo>
                <a:lnTo>
                  <a:pt x="112077" y="224167"/>
                </a:lnTo>
                <a:lnTo>
                  <a:pt x="68451" y="215360"/>
                </a:lnTo>
                <a:lnTo>
                  <a:pt x="32826" y="191341"/>
                </a:lnTo>
                <a:lnTo>
                  <a:pt x="8807" y="155716"/>
                </a:lnTo>
                <a:lnTo>
                  <a:pt x="0" y="112090"/>
                </a:lnTo>
                <a:lnTo>
                  <a:pt x="8807" y="68456"/>
                </a:lnTo>
                <a:lnTo>
                  <a:pt x="32826" y="32827"/>
                </a:lnTo>
                <a:lnTo>
                  <a:pt x="68451" y="8807"/>
                </a:lnTo>
                <a:lnTo>
                  <a:pt x="112077" y="0"/>
                </a:lnTo>
                <a:lnTo>
                  <a:pt x="155705" y="8807"/>
                </a:lnTo>
                <a:lnTo>
                  <a:pt x="191335" y="32827"/>
                </a:lnTo>
                <a:lnTo>
                  <a:pt x="215358" y="68456"/>
                </a:lnTo>
                <a:lnTo>
                  <a:pt x="224167" y="112090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9194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315198" y="3447554"/>
            <a:ext cx="3797300" cy="2439035"/>
          </a:xfrm>
          <a:custGeom>
            <a:avLst/>
            <a:gdLst/>
            <a:ahLst/>
            <a:cxnLst/>
            <a:rect l="l" t="t" r="r" b="b"/>
            <a:pathLst>
              <a:path w="3797300" h="2439035">
                <a:moveTo>
                  <a:pt x="0" y="2438895"/>
                </a:moveTo>
                <a:lnTo>
                  <a:pt x="2066544" y="191795"/>
                </a:lnTo>
                <a:lnTo>
                  <a:pt x="2926080" y="963714"/>
                </a:lnTo>
                <a:lnTo>
                  <a:pt x="3797185" y="0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10987444" y="3447548"/>
            <a:ext cx="127000" cy="125730"/>
          </a:xfrm>
          <a:custGeom>
            <a:avLst/>
            <a:gdLst/>
            <a:ahLst/>
            <a:cxnLst/>
            <a:rect l="l" t="t" r="r" b="b"/>
            <a:pathLst>
              <a:path w="127000" h="125729">
                <a:moveTo>
                  <a:pt x="0" y="10820"/>
                </a:moveTo>
                <a:lnTo>
                  <a:pt x="124929" y="0"/>
                </a:lnTo>
                <a:lnTo>
                  <a:pt x="126695" y="125412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12780257" y="1511498"/>
            <a:ext cx="109855" cy="256540"/>
          </a:xfrm>
          <a:custGeom>
            <a:avLst/>
            <a:gdLst/>
            <a:ahLst/>
            <a:cxnLst/>
            <a:rect l="l" t="t" r="r" b="b"/>
            <a:pathLst>
              <a:path w="109854" h="256539">
                <a:moveTo>
                  <a:pt x="109727" y="0"/>
                </a:moveTo>
                <a:lnTo>
                  <a:pt x="0" y="255981"/>
                </a:lnTo>
              </a:path>
            </a:pathLst>
          </a:custGeom>
          <a:ln w="50799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13181103" y="1875030"/>
            <a:ext cx="220979" cy="154305"/>
          </a:xfrm>
          <a:custGeom>
            <a:avLst/>
            <a:gdLst/>
            <a:ahLst/>
            <a:cxnLst/>
            <a:rect l="l" t="t" r="r" b="b"/>
            <a:pathLst>
              <a:path w="220980" h="154305">
                <a:moveTo>
                  <a:pt x="0" y="153695"/>
                </a:moveTo>
                <a:lnTo>
                  <a:pt x="220497" y="0"/>
                </a:lnTo>
              </a:path>
            </a:pathLst>
          </a:custGeom>
          <a:ln w="508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 txBox="1"/>
          <p:nvPr/>
        </p:nvSpPr>
        <p:spPr>
          <a:xfrm>
            <a:off x="673100" y="1278111"/>
            <a:ext cx="5562600" cy="46685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574165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 does </a:t>
            </a:r>
            <a:r>
              <a:rPr sz="3600" b="1" spc="-30" dirty="0">
                <a:latin typeface="Segoe UI Semibold"/>
                <a:cs typeface="Segoe UI Semibold"/>
              </a:rPr>
              <a:t>goal  </a:t>
            </a:r>
            <a:r>
              <a:rPr sz="3600" b="1" spc="-20" dirty="0">
                <a:latin typeface="Segoe UI Semibold"/>
                <a:cs typeface="Segoe UI Semibold"/>
              </a:rPr>
              <a:t>orientation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matter?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800"/>
              </a:spcBef>
            </a:pPr>
            <a:r>
              <a:rPr sz="1800" b="1" dirty="0">
                <a:latin typeface="Segoe UI Semibold"/>
                <a:cs typeface="Segoe UI Semibold"/>
              </a:rPr>
              <a:t>—Helps </a:t>
            </a:r>
            <a:r>
              <a:rPr sz="1800" b="1" spc="-5" dirty="0">
                <a:latin typeface="Segoe UI Semibold"/>
                <a:cs typeface="Segoe UI Semibold"/>
              </a:rPr>
              <a:t>explain </a:t>
            </a:r>
            <a:r>
              <a:rPr sz="1800" b="1" dirty="0">
                <a:latin typeface="Segoe UI Semibold"/>
                <a:cs typeface="Segoe UI Semibold"/>
              </a:rPr>
              <a:t>effort and</a:t>
            </a:r>
            <a:r>
              <a:rPr sz="1800" b="1" spc="-8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persistence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1800" b="1" dirty="0">
                <a:latin typeface="Segoe UI Semibold"/>
                <a:cs typeface="Segoe UI Semibold"/>
              </a:rPr>
              <a:t>—With a performance </a:t>
            </a:r>
            <a:r>
              <a:rPr sz="1800" b="1" spc="-5" dirty="0">
                <a:latin typeface="Segoe UI Semibold"/>
                <a:cs typeface="Segoe UI Semibold"/>
              </a:rPr>
              <a:t>goal</a:t>
            </a:r>
            <a:r>
              <a:rPr sz="1800" b="1" spc="-1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orientation…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515620" marR="5080" indent="-25146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—If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spc="-5" dirty="0">
                <a:latin typeface="Segoe UI Semibold"/>
                <a:cs typeface="Segoe UI Semibold"/>
              </a:rPr>
              <a:t>can’t </a:t>
            </a:r>
            <a:r>
              <a:rPr sz="1800" b="1" dirty="0">
                <a:latin typeface="Segoe UI Semibold"/>
                <a:cs typeface="Segoe UI Semibold"/>
              </a:rPr>
              <a:t>get an A </a:t>
            </a:r>
            <a:r>
              <a:rPr sz="1800" b="1" spc="-5" dirty="0">
                <a:latin typeface="Segoe UI Semibold"/>
                <a:cs typeface="Segoe UI Semibold"/>
              </a:rPr>
              <a:t>(or if you already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spc="-5" dirty="0">
                <a:latin typeface="Segoe UI Semibold"/>
                <a:cs typeface="Segoe UI Semibold"/>
              </a:rPr>
              <a:t>one),  </a:t>
            </a:r>
            <a:r>
              <a:rPr sz="1800" b="1" spc="-10" dirty="0">
                <a:latin typeface="Segoe UI Semibold"/>
                <a:cs typeface="Segoe UI Semibold"/>
              </a:rPr>
              <a:t>there </a:t>
            </a:r>
            <a:r>
              <a:rPr sz="1800" b="1" spc="-5" dirty="0">
                <a:latin typeface="Segoe UI Semibold"/>
                <a:cs typeface="Segoe UI Semibold"/>
              </a:rPr>
              <a:t>is no </a:t>
            </a:r>
            <a:r>
              <a:rPr sz="1800" b="1" spc="-10" dirty="0">
                <a:latin typeface="Segoe UI Semibold"/>
                <a:cs typeface="Segoe UI Semibold"/>
              </a:rPr>
              <a:t>reason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do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more.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515620" marR="104775" indent="-25146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—If people </a:t>
            </a:r>
            <a:r>
              <a:rPr sz="1800" b="1" spc="10" dirty="0">
                <a:latin typeface="Segoe UI Semibold"/>
                <a:cs typeface="Segoe UI Semibold"/>
              </a:rPr>
              <a:t>worry </a:t>
            </a:r>
            <a:r>
              <a:rPr sz="1800" b="1" dirty="0">
                <a:latin typeface="Segoe UI Semibold"/>
                <a:cs typeface="Segoe UI Semibold"/>
              </a:rPr>
              <a:t>about </a:t>
            </a:r>
            <a:r>
              <a:rPr sz="1800" b="1" spc="-5" dirty="0">
                <a:latin typeface="Segoe UI Semibold"/>
                <a:cs typeface="Segoe UI Semibold"/>
              </a:rPr>
              <a:t>looking stupid, they </a:t>
            </a:r>
            <a:r>
              <a:rPr sz="1800" b="1" dirty="0">
                <a:latin typeface="Segoe UI Semibold"/>
                <a:cs typeface="Segoe UI Semibold"/>
              </a:rPr>
              <a:t>may  </a:t>
            </a:r>
            <a:r>
              <a:rPr sz="1800" b="1" spc="-5" dirty="0">
                <a:latin typeface="Segoe UI Semibold"/>
                <a:cs typeface="Segoe UI Semibold"/>
              </a:rPr>
              <a:t>avoid </a:t>
            </a:r>
            <a:r>
              <a:rPr sz="1800" b="1" dirty="0">
                <a:latin typeface="Segoe UI Semibold"/>
                <a:cs typeface="Segoe UI Semibold"/>
              </a:rPr>
              <a:t>asking questions </a:t>
            </a:r>
            <a:r>
              <a:rPr sz="1800" b="1" spc="-5" dirty="0">
                <a:latin typeface="Segoe UI Semibold"/>
                <a:cs typeface="Segoe UI Semibold"/>
              </a:rPr>
              <a:t>(even if they need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help).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64160" marR="302895" indent="-251460">
              <a:lnSpc>
                <a:spcPct val="101800"/>
              </a:lnSpc>
            </a:pPr>
            <a:r>
              <a:rPr sz="1800" b="1" spc="-15" dirty="0">
                <a:latin typeface="Segoe UI Semibold"/>
                <a:cs typeface="Segoe UI Semibold"/>
              </a:rPr>
              <a:t>—People </a:t>
            </a:r>
            <a:r>
              <a:rPr sz="1800" b="1" spc="-5" dirty="0">
                <a:latin typeface="Segoe UI Semibold"/>
                <a:cs typeface="Segoe UI Semibold"/>
              </a:rPr>
              <a:t>with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5" dirty="0">
                <a:latin typeface="Segoe UI Semibold"/>
                <a:cs typeface="Segoe UI Semibold"/>
              </a:rPr>
              <a:t>mastery </a:t>
            </a:r>
            <a:r>
              <a:rPr sz="1800" b="1" spc="-10" dirty="0">
                <a:latin typeface="Segoe UI Semibold"/>
                <a:cs typeface="Segoe UI Semibold"/>
              </a:rPr>
              <a:t>goal </a:t>
            </a:r>
            <a:r>
              <a:rPr sz="1800" b="1" spc="-5" dirty="0">
                <a:latin typeface="Segoe UI Semibold"/>
                <a:cs typeface="Segoe UI Semibold"/>
              </a:rPr>
              <a:t>orientation are more  </a:t>
            </a:r>
            <a:r>
              <a:rPr sz="1800" b="1" dirty="0">
                <a:latin typeface="Segoe UI Semibold"/>
                <a:cs typeface="Segoe UI Semibold"/>
              </a:rPr>
              <a:t>apt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persist in the </a:t>
            </a:r>
            <a:r>
              <a:rPr sz="1800" b="1" dirty="0">
                <a:latin typeface="Segoe UI Semibold"/>
                <a:cs typeface="Segoe UI Semibold"/>
              </a:rPr>
              <a:t>face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10" dirty="0">
                <a:latin typeface="Segoe UI Semibold"/>
                <a:cs typeface="Segoe UI Semibold"/>
              </a:rPr>
              <a:t> difficulty.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349504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25" dirty="0">
                <a:latin typeface="Segoe UI Semibold"/>
                <a:cs typeface="Segoe UI Semibold"/>
              </a:rPr>
              <a:t>impact </a:t>
            </a:r>
            <a:r>
              <a:rPr sz="3600" b="1" spc="-20" dirty="0">
                <a:latin typeface="Segoe UI Semibold"/>
                <a:cs typeface="Segoe UI Semibold"/>
              </a:rPr>
              <a:t>do  instructors</a:t>
            </a:r>
            <a:r>
              <a:rPr sz="3600" b="1" spc="-100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have?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79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799578" y="1307312"/>
            <a:ext cx="4693285" cy="384810"/>
          </a:xfrm>
          <a:prstGeom prst="rect">
            <a:avLst/>
          </a:prstGeom>
          <a:solidFill>
            <a:srgbClr val="30E5D0"/>
          </a:solidFill>
        </p:spPr>
        <p:txBody>
          <a:bodyPr vert="horz" wrap="square" lIns="0" tIns="45719" rIns="0" bIns="0" rtlCol="0">
            <a:spAutoFit/>
          </a:bodyPr>
          <a:lstStyle/>
          <a:p>
            <a:pPr marL="86995">
              <a:lnSpc>
                <a:spcPct val="100000"/>
              </a:lnSpc>
              <a:spcBef>
                <a:spcPts val="359"/>
              </a:spcBef>
            </a:pPr>
            <a:r>
              <a:rPr sz="1800" b="1" dirty="0">
                <a:latin typeface="Segoe UI Semibold"/>
                <a:cs typeface="Segoe UI Semibold"/>
              </a:rPr>
              <a:t>When </a:t>
            </a:r>
            <a:r>
              <a:rPr sz="1800" b="1" spc="-5" dirty="0">
                <a:latin typeface="Segoe UI Semibold"/>
                <a:cs typeface="Segoe UI Semibold"/>
              </a:rPr>
              <a:t>instructors emphasize </a:t>
            </a:r>
            <a:r>
              <a:rPr sz="1800" b="1" spc="5" dirty="0">
                <a:latin typeface="Segoe UI Semibold"/>
                <a:cs typeface="Segoe UI Semibold"/>
              </a:rPr>
              <a:t>mastery</a:t>
            </a:r>
            <a:r>
              <a:rPr sz="1800" b="1" spc="-4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goals: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74000" y="1898982"/>
            <a:ext cx="5528310" cy="11379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—Students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inclined 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250190" marR="441959" indent="-238125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—There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structures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embedded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support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improvement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799578" y="3547871"/>
            <a:ext cx="5185410" cy="384810"/>
          </a:xfrm>
          <a:prstGeom prst="rect">
            <a:avLst/>
          </a:prstGeom>
          <a:solidFill>
            <a:srgbClr val="30E5D0"/>
          </a:solidFill>
        </p:spPr>
        <p:txBody>
          <a:bodyPr vert="horz" wrap="square" lIns="0" tIns="40005" rIns="0" bIns="0" rtlCol="0">
            <a:spAutoFit/>
          </a:bodyPr>
          <a:lstStyle/>
          <a:p>
            <a:pPr marL="86995">
              <a:lnSpc>
                <a:spcPct val="100000"/>
              </a:lnSpc>
              <a:spcBef>
                <a:spcPts val="315"/>
              </a:spcBef>
            </a:pPr>
            <a:r>
              <a:rPr sz="1800" b="1" dirty="0">
                <a:latin typeface="Segoe UI Semibold"/>
                <a:cs typeface="Segoe UI Semibold"/>
              </a:rPr>
              <a:t>When </a:t>
            </a:r>
            <a:r>
              <a:rPr sz="1800" b="1" spc="-5" dirty="0">
                <a:latin typeface="Segoe UI Semibold"/>
                <a:cs typeface="Segoe UI Semibold"/>
              </a:rPr>
              <a:t>instructors emphasize </a:t>
            </a:r>
            <a:r>
              <a:rPr sz="1800" b="1" dirty="0">
                <a:latin typeface="Segoe UI Semibold"/>
                <a:cs typeface="Segoe UI Semibold"/>
              </a:rPr>
              <a:t>performance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goals: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874000" y="4134005"/>
            <a:ext cx="5508625" cy="3093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—Students perceive </a:t>
            </a:r>
            <a:r>
              <a:rPr lang="en-US"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high grades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scarce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resource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36220" marR="5080" indent="-224154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—There is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greater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competition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among peers 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less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cooperative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behavior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27329" marR="459105" indent="-21526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—This might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illustrated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comments such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“that won’t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test”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227329" marR="388620" indent="-215265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—Instructors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mean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test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score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distribution 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whole class to see.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While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informative, this can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also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spark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competition.</a:t>
            </a:r>
            <a:endParaRPr sz="18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36576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latin typeface="Segoe UI"/>
                <a:cs typeface="Segoe UI"/>
              </a:rPr>
              <a:t>Educator</a:t>
            </a:r>
            <a:r>
              <a:rPr sz="1200" spc="-50" dirty="0">
                <a:latin typeface="Segoe UI"/>
                <a:cs typeface="Segoe UI"/>
              </a:rPr>
              <a:t> </a:t>
            </a:r>
            <a:r>
              <a:rPr sz="1200" spc="-20" dirty="0"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71130"/>
            <a:ext cx="4476750" cy="1590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How will</a:t>
            </a:r>
            <a:r>
              <a:rPr sz="3600" b="1" spc="-70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you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40"/>
              </a:spcBef>
            </a:pPr>
            <a:r>
              <a:rPr sz="3600" b="1" spc="-15" dirty="0">
                <a:latin typeface="Segoe UI Semibold"/>
                <a:cs typeface="Segoe UI Semibold"/>
              </a:rPr>
              <a:t>know </a:t>
            </a:r>
            <a:r>
              <a:rPr sz="3600" b="1" spc="-10" dirty="0">
                <a:latin typeface="Segoe UI Semibold"/>
                <a:cs typeface="Segoe UI Semibold"/>
              </a:rPr>
              <a:t>if </a:t>
            </a:r>
            <a:r>
              <a:rPr sz="3600" b="1" spc="-25" dirty="0">
                <a:latin typeface="Segoe UI Semibold"/>
                <a:cs typeface="Segoe UI Semibold"/>
              </a:rPr>
              <a:t>your</a:t>
            </a:r>
            <a:r>
              <a:rPr sz="3600" b="1" spc="-135" dirty="0">
                <a:latin typeface="Segoe UI Semibold"/>
                <a:cs typeface="Segoe UI Semibold"/>
              </a:rPr>
              <a:t> </a:t>
            </a:r>
            <a:r>
              <a:rPr sz="3600" b="1" spc="-25" dirty="0">
                <a:latin typeface="Segoe UI Semibold"/>
                <a:cs typeface="Segoe UI Semibold"/>
              </a:rPr>
              <a:t>initiative  </a:t>
            </a:r>
            <a:r>
              <a:rPr sz="3600" b="1" spc="-10" dirty="0">
                <a:latin typeface="Segoe UI Semibold"/>
                <a:cs typeface="Segoe UI Semibold"/>
              </a:rPr>
              <a:t>is</a:t>
            </a:r>
            <a:r>
              <a:rPr sz="3600" b="1" spc="-4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effective?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/>
          <p:nvPr/>
        </p:nvSpPr>
        <p:spPr>
          <a:xfrm>
            <a:off x="109728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7315200" y="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50E6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0972800" y="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0078D4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7315200" y="4114800"/>
            <a:ext cx="3657600" cy="4114800"/>
          </a:xfrm>
          <a:custGeom>
            <a:avLst/>
            <a:gdLst/>
            <a:ahLst/>
            <a:cxnLst/>
            <a:rect l="l" t="t" r="r" b="b"/>
            <a:pathLst>
              <a:path w="3657600" h="4114800">
                <a:moveTo>
                  <a:pt x="0" y="4114800"/>
                </a:moveTo>
                <a:lnTo>
                  <a:pt x="3657600" y="4114800"/>
                </a:lnTo>
                <a:lnTo>
                  <a:pt x="365760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 txBox="1"/>
          <p:nvPr/>
        </p:nvSpPr>
        <p:spPr>
          <a:xfrm>
            <a:off x="673100" y="4350552"/>
            <a:ext cx="2282825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Mount </a:t>
            </a:r>
            <a:r>
              <a:rPr sz="1800" b="1" spc="-10" dirty="0">
                <a:latin typeface="Segoe UI Semibold"/>
                <a:cs typeface="Segoe UI Semibold"/>
              </a:rPr>
              <a:t>Holyoke relied  </a:t>
            </a:r>
            <a:r>
              <a:rPr sz="1800" b="1" spc="-5" dirty="0">
                <a:latin typeface="Segoe UI Semibold"/>
                <a:cs typeface="Segoe UI Semibold"/>
              </a:rPr>
              <a:t>on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5" dirty="0">
                <a:latin typeface="Segoe UI Semibold"/>
                <a:cs typeface="Segoe UI Semibold"/>
              </a:rPr>
              <a:t>factors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measure  success: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7570978" y="4400550"/>
            <a:ext cx="2066925" cy="238760"/>
          </a:xfrm>
          <a:custGeom>
            <a:avLst/>
            <a:gdLst/>
            <a:ahLst/>
            <a:cxnLst/>
            <a:rect l="l" t="t" r="r" b="b"/>
            <a:pathLst>
              <a:path w="2066925" h="238760">
                <a:moveTo>
                  <a:pt x="0" y="238251"/>
                </a:moveTo>
                <a:lnTo>
                  <a:pt x="2066798" y="238251"/>
                </a:lnTo>
                <a:lnTo>
                  <a:pt x="2066798" y="0"/>
                </a:lnTo>
                <a:lnTo>
                  <a:pt x="0" y="0"/>
                </a:lnTo>
                <a:lnTo>
                  <a:pt x="0" y="238251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11250866" y="4400550"/>
            <a:ext cx="1395730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5244">
              <a:lnSpc>
                <a:spcPts val="1864"/>
              </a:lnSpc>
            </a:pPr>
            <a:r>
              <a:rPr sz="1800" b="1" spc="-20" dirty="0">
                <a:latin typeface="Segoe UI Semibold"/>
                <a:cs typeface="Segoe UI Semibold"/>
              </a:rPr>
              <a:t>Peer</a:t>
            </a:r>
            <a:r>
              <a:rPr sz="1800" b="1" spc="-5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mentor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7" name="object 27"/>
          <p:cNvSpPr txBox="1"/>
          <p:nvPr/>
        </p:nvSpPr>
        <p:spPr>
          <a:xfrm>
            <a:off x="647655" y="7742421"/>
            <a:ext cx="24701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250866" y="4693411"/>
            <a:ext cx="2886075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5244">
              <a:lnSpc>
                <a:spcPts val="1760"/>
              </a:lnSpc>
            </a:pPr>
            <a:r>
              <a:rPr sz="1800" b="1" spc="-10" dirty="0">
                <a:latin typeface="Segoe UI Semibold"/>
                <a:cs typeface="Segoe UI Semibold"/>
              </a:rPr>
              <a:t>approachability,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creativity/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250866" y="4986273"/>
            <a:ext cx="2886075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5244">
              <a:lnSpc>
                <a:spcPts val="1655"/>
              </a:lnSpc>
            </a:pPr>
            <a:r>
              <a:rPr sz="1800" b="1" spc="-10" dirty="0">
                <a:latin typeface="Segoe UI Semibold"/>
                <a:cs typeface="Segoe UI Semibold"/>
              </a:rPr>
              <a:t>flexibility, </a:t>
            </a:r>
            <a:r>
              <a:rPr sz="1800" b="1" dirty="0">
                <a:latin typeface="Segoe UI Semibold"/>
                <a:cs typeface="Segoe UI Semibold"/>
              </a:rPr>
              <a:t>and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competence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293475" y="5467949"/>
            <a:ext cx="2202180" cy="1401922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lang="en-US" sz="1800" b="1" dirty="0">
                <a:latin typeface="Segoe UI Semibold"/>
                <a:cs typeface="Segoe UI Semibold"/>
              </a:rPr>
              <a:t>How students rated their peer mentors on these </a:t>
            </a:r>
            <a:r>
              <a:rPr sz="1800" b="1" dirty="0">
                <a:latin typeface="Segoe UI Semibold"/>
                <a:cs typeface="Segoe UI Semibold"/>
              </a:rPr>
              <a:t>qualities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assess </a:t>
            </a:r>
            <a:r>
              <a:rPr sz="1800" b="1" spc="-5" dirty="0">
                <a:latin typeface="Segoe UI Semibold"/>
                <a:cs typeface="Segoe UI Semibold"/>
              </a:rPr>
              <a:t>inclusivity</a:t>
            </a:r>
            <a:r>
              <a:rPr sz="1800" b="1" spc="-9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10" dirty="0">
                <a:latin typeface="Segoe UI Semibold"/>
                <a:cs typeface="Segoe UI Semibold"/>
              </a:rPr>
              <a:t>effectiveness.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250866" y="246634"/>
            <a:ext cx="1962785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5244">
              <a:lnSpc>
                <a:spcPts val="1875"/>
              </a:lnSpc>
            </a:pPr>
            <a:r>
              <a:rPr sz="1800" b="1" spc="-10" dirty="0">
                <a:latin typeface="Segoe UI Semibold"/>
                <a:cs typeface="Segoe UI Semibold"/>
              </a:rPr>
              <a:t>Computer</a:t>
            </a:r>
            <a:r>
              <a:rPr sz="1800" b="1" spc="-4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science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250866" y="539495"/>
            <a:ext cx="2307590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55244">
              <a:lnSpc>
                <a:spcPts val="1870"/>
              </a:lnSpc>
            </a:pPr>
            <a:r>
              <a:rPr sz="1800" b="1" spc="-10" dirty="0">
                <a:latin typeface="Segoe UI Semibold"/>
                <a:cs typeface="Segoe UI Semibold"/>
              </a:rPr>
              <a:t>teaching</a:t>
            </a:r>
            <a:r>
              <a:rPr sz="1800" b="1" spc="-25" dirty="0">
                <a:latin typeface="Segoe UI Semibold"/>
                <a:cs typeface="Segoe UI Semibold"/>
              </a:rPr>
              <a:t> </a:t>
            </a:r>
            <a:r>
              <a:rPr sz="1800" b="1" spc="-10" dirty="0">
                <a:latin typeface="Segoe UI Semibold"/>
                <a:cs typeface="Segoe UI Semibold"/>
              </a:rPr>
              <a:t>self-efficacy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1293475" y="1048654"/>
            <a:ext cx="2774950" cy="14173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Whether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peer</a:t>
            </a:r>
            <a:r>
              <a:rPr sz="1800" b="1" spc="-6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mentors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perceived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they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confidence  to teach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subject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7570978" y="246634"/>
            <a:ext cx="1930400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9845">
              <a:lnSpc>
                <a:spcPts val="1875"/>
              </a:lnSpc>
            </a:pPr>
            <a:r>
              <a:rPr sz="1800" b="1" spc="-10" dirty="0">
                <a:solidFill>
                  <a:srgbClr val="000000"/>
                </a:solidFill>
                <a:latin typeface="Segoe UI Semibold"/>
                <a:cs typeface="Segoe UI Semibold"/>
              </a:rPr>
              <a:t>Computer</a:t>
            </a:r>
            <a:r>
              <a:rPr sz="1800" b="1" spc="-40" dirty="0">
                <a:solidFill>
                  <a:srgbClr val="000000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000000"/>
                </a:solidFill>
                <a:latin typeface="Segoe UI Semibold"/>
                <a:cs typeface="Segoe UI Semibold"/>
              </a:rPr>
              <a:t>science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7570978" y="539495"/>
            <a:ext cx="1682750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29845">
              <a:lnSpc>
                <a:spcPts val="1864"/>
              </a:lnSpc>
            </a:pPr>
            <a:r>
              <a:rPr sz="1800" b="1" spc="-10" dirty="0">
                <a:latin typeface="Segoe UI Semibold"/>
                <a:cs typeface="Segoe UI Semibold"/>
              </a:rPr>
              <a:t>comprehension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1" name="object 21"/>
          <p:cNvSpPr txBox="1"/>
          <p:nvPr/>
        </p:nvSpPr>
        <p:spPr>
          <a:xfrm>
            <a:off x="7588325" y="1048197"/>
            <a:ext cx="2405380" cy="11379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latin typeface="Segoe UI Semibold"/>
                <a:cs typeface="Segoe UI Semibold"/>
              </a:rPr>
              <a:t>How students fared in  courses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whether  they advanced to</a:t>
            </a:r>
            <a:r>
              <a:rPr sz="1800" b="1" spc="-70" dirty="0">
                <a:latin typeface="Segoe UI Semibold"/>
                <a:cs typeface="Segoe UI Semibold"/>
              </a:rPr>
              <a:t> </a:t>
            </a:r>
            <a:r>
              <a:rPr sz="1800" b="1" spc="-25" dirty="0">
                <a:latin typeface="Segoe UI Semibold"/>
                <a:cs typeface="Segoe UI Semibold"/>
              </a:rPr>
              <a:t>next-  </a:t>
            </a:r>
            <a:r>
              <a:rPr sz="1800" b="1" spc="-10" dirty="0">
                <a:latin typeface="Segoe UI Semibold"/>
                <a:cs typeface="Segoe UI Semibold"/>
              </a:rPr>
              <a:t>level </a:t>
            </a:r>
            <a:r>
              <a:rPr sz="1800" b="1" spc="-5" dirty="0">
                <a:latin typeface="Segoe UI Semibold"/>
                <a:cs typeface="Segoe UI Semibold"/>
              </a:rPr>
              <a:t>courses.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2" name="object 22"/>
          <p:cNvSpPr txBox="1"/>
          <p:nvPr/>
        </p:nvSpPr>
        <p:spPr>
          <a:xfrm>
            <a:off x="7588325" y="4349409"/>
            <a:ext cx="2019935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latin typeface="Segoe UI Semibold"/>
                <a:cs typeface="Segoe UI Semibold"/>
              </a:rPr>
              <a:t>of</a:t>
            </a:r>
            <a:r>
              <a:rPr sz="1800" b="1" spc="-85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belonging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3" name="object 23"/>
          <p:cNvSpPr txBox="1"/>
          <p:nvPr/>
        </p:nvSpPr>
        <p:spPr>
          <a:xfrm>
            <a:off x="7588325" y="4908108"/>
            <a:ext cx="272097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476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Whether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felt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had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</a:t>
            </a:r>
            <a:r>
              <a:rPr sz="18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valued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others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endParaRPr sz="18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sense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connection  when in computer</a:t>
            </a:r>
            <a:r>
              <a:rPr sz="1800" b="1" spc="-9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science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classrooms.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4" name="object 24"/>
          <p:cNvSpPr txBox="1"/>
          <p:nvPr/>
        </p:nvSpPr>
        <p:spPr>
          <a:xfrm>
            <a:off x="3950208" y="4400550"/>
            <a:ext cx="1962785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855"/>
              </a:lnSpc>
            </a:pPr>
            <a:r>
              <a:rPr sz="1800" b="1" spc="-10" dirty="0">
                <a:latin typeface="Segoe UI Semibold"/>
                <a:cs typeface="Segoe UI Semibold"/>
              </a:rPr>
              <a:t>Computer</a:t>
            </a:r>
            <a:r>
              <a:rPr sz="1800" b="1" spc="-3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science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3950208" y="4681728"/>
            <a:ext cx="1316990" cy="238760"/>
          </a:xfrm>
          <a:prstGeom prst="rect">
            <a:avLst/>
          </a:prstGeom>
          <a:solidFill>
            <a:srgbClr val="FFFFFF"/>
          </a:solidFill>
        </p:spPr>
        <p:txBody>
          <a:bodyPr vert="horz" wrap="square" lIns="0" tIns="0" rIns="0" bIns="0" rtlCol="0">
            <a:spAutoFit/>
          </a:bodyPr>
          <a:lstStyle/>
          <a:p>
            <a:pPr marL="40640">
              <a:lnSpc>
                <a:spcPts val="1839"/>
              </a:lnSpc>
            </a:pPr>
            <a:r>
              <a:rPr sz="1800" b="1" spc="-10" dirty="0">
                <a:latin typeface="Segoe UI Semibold"/>
                <a:cs typeface="Segoe UI Semibold"/>
              </a:rPr>
              <a:t>self-efficacy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26" name="object 26"/>
          <p:cNvSpPr txBox="1"/>
          <p:nvPr/>
        </p:nvSpPr>
        <p:spPr>
          <a:xfrm>
            <a:off x="3978275" y="5187000"/>
            <a:ext cx="2732405" cy="1696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Whether introductory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perceived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 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gained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confidence</a:t>
            </a:r>
            <a:r>
              <a:rPr sz="1800" b="1" spc="-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 achieve 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execute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certain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computer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science tasks  including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debugging.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5139055" cy="41097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1356995">
              <a:lnSpc>
                <a:spcPts val="4000"/>
              </a:lnSpc>
              <a:spcBef>
                <a:spcPts val="500"/>
              </a:spcBef>
            </a:pP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15" dirty="0">
                <a:latin typeface="Segoe UI Semibold"/>
                <a:cs typeface="Segoe UI Semibold"/>
              </a:rPr>
              <a:t>performance  </a:t>
            </a:r>
            <a:r>
              <a:rPr sz="3600" b="1" spc="-20" dirty="0">
                <a:latin typeface="Segoe UI Semibold"/>
                <a:cs typeface="Segoe UI Semibold"/>
              </a:rPr>
              <a:t>orientation</a:t>
            </a:r>
            <a:r>
              <a:rPr sz="3600" b="1" spc="-10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“bad”?</a:t>
            </a:r>
            <a:endParaRPr sz="3600">
              <a:latin typeface="Segoe UI Semibold"/>
              <a:cs typeface="Segoe UI Semibold"/>
            </a:endParaRPr>
          </a:p>
          <a:p>
            <a:pPr marL="12700" marR="849630">
              <a:lnSpc>
                <a:spcPct val="101800"/>
              </a:lnSpc>
              <a:spcBef>
                <a:spcPts val="1760"/>
              </a:spcBef>
            </a:pPr>
            <a:r>
              <a:rPr sz="1800" b="1" spc="-5" dirty="0">
                <a:latin typeface="Segoe UI Semibold"/>
                <a:cs typeface="Segoe UI Semibold"/>
              </a:rPr>
              <a:t>As students, </a:t>
            </a:r>
            <a:r>
              <a:rPr sz="1800" b="1" spc="-35" dirty="0">
                <a:latin typeface="Segoe UI Semibold"/>
                <a:cs typeface="Segoe UI Semibold"/>
              </a:rPr>
              <a:t>it’s </a:t>
            </a:r>
            <a:r>
              <a:rPr sz="1800" b="1" dirty="0">
                <a:latin typeface="Segoe UI Semibold"/>
                <a:cs typeface="Segoe UI Semibold"/>
              </a:rPr>
              <a:t>important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aware </a:t>
            </a:r>
            <a:r>
              <a:rPr sz="1800" b="1" spc="-15" dirty="0">
                <a:latin typeface="Segoe UI Semibold"/>
                <a:cs typeface="Segoe UI Semibold"/>
              </a:rPr>
              <a:t>of  </a:t>
            </a:r>
            <a:r>
              <a:rPr sz="1800" b="1" dirty="0">
                <a:latin typeface="Segoe UI Semibold"/>
                <a:cs typeface="Segoe UI Semibold"/>
              </a:rPr>
              <a:t>performance </a:t>
            </a:r>
            <a:r>
              <a:rPr sz="1800" b="1" spc="-10" dirty="0">
                <a:latin typeface="Segoe UI Semibold"/>
                <a:cs typeface="Segoe UI Semibold"/>
              </a:rPr>
              <a:t>approach</a:t>
            </a:r>
            <a:r>
              <a:rPr sz="1800" b="1" spc="-5" dirty="0">
                <a:latin typeface="Segoe UI Semibold"/>
                <a:cs typeface="Segoe UI Semibold"/>
              </a:rPr>
              <a:t> goals.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latin typeface="Segoe UI Semibold"/>
                <a:cs typeface="Segoe UI Semibold"/>
              </a:rPr>
              <a:t>Grades often </a:t>
            </a:r>
            <a:r>
              <a:rPr sz="1800" b="1" spc="-25" dirty="0">
                <a:latin typeface="Segoe UI Semibold"/>
                <a:cs typeface="Segoe UI Semibold"/>
              </a:rPr>
              <a:t>matter. </a:t>
            </a:r>
            <a:r>
              <a:rPr sz="1800" b="1" spc="-15" dirty="0">
                <a:latin typeface="Segoe UI Semibold"/>
                <a:cs typeface="Segoe UI Semibold"/>
              </a:rPr>
              <a:t>Perhaps </a:t>
            </a:r>
            <a:r>
              <a:rPr sz="1800" b="1" dirty="0">
                <a:latin typeface="Segoe UI Semibold"/>
                <a:cs typeface="Segoe UI Semibold"/>
              </a:rPr>
              <a:t>getting an A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spc="-10" dirty="0">
                <a:latin typeface="Segoe UI Semibold"/>
                <a:cs typeface="Segoe UI Semibold"/>
              </a:rPr>
              <a:t>your  </a:t>
            </a:r>
            <a:r>
              <a:rPr sz="1800" b="1" spc="-5" dirty="0">
                <a:latin typeface="Segoe UI Semibold"/>
                <a:cs typeface="Segoe UI Semibold"/>
              </a:rPr>
              <a:t>goal. </a:t>
            </a:r>
            <a:r>
              <a:rPr sz="1800" b="1" dirty="0">
                <a:latin typeface="Segoe UI Semibold"/>
                <a:cs typeface="Segoe UI Semibold"/>
              </a:rPr>
              <a:t>Then </a:t>
            </a:r>
            <a:r>
              <a:rPr sz="1800" b="1" spc="-5" dirty="0">
                <a:latin typeface="Segoe UI Semibold"/>
                <a:cs typeface="Segoe UI Semibold"/>
              </a:rPr>
              <a:t>it is </a:t>
            </a:r>
            <a:r>
              <a:rPr sz="1800" b="1" dirty="0">
                <a:latin typeface="Segoe UI Semibold"/>
                <a:cs typeface="Segoe UI Semibold"/>
              </a:rPr>
              <a:t>good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5" dirty="0">
                <a:latin typeface="Segoe UI Semibold"/>
                <a:cs typeface="Segoe UI Semibold"/>
              </a:rPr>
              <a:t>aware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that </a:t>
            </a:r>
            <a:r>
              <a:rPr sz="1800" b="1" dirty="0">
                <a:latin typeface="Segoe UI Semibold"/>
                <a:cs typeface="Segoe UI Semibold"/>
              </a:rPr>
              <a:t>and  </a:t>
            </a:r>
            <a:r>
              <a:rPr sz="1800" b="1" spc="-10" dirty="0">
                <a:latin typeface="Segoe UI Semibold"/>
                <a:cs typeface="Segoe UI Semibold"/>
              </a:rPr>
              <a:t>realize </a:t>
            </a:r>
            <a:r>
              <a:rPr sz="1800" b="1" spc="-5" dirty="0">
                <a:latin typeface="Segoe UI Semibold"/>
                <a:cs typeface="Segoe UI Semibold"/>
              </a:rPr>
              <a:t>those around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may </a:t>
            </a:r>
            <a:r>
              <a:rPr sz="1800" b="1" spc="-5" dirty="0">
                <a:latin typeface="Segoe UI Semibold"/>
                <a:cs typeface="Segoe UI Semibold"/>
              </a:rPr>
              <a:t>wish to </a:t>
            </a:r>
            <a:r>
              <a:rPr sz="1800" b="1" spc="-10" dirty="0">
                <a:latin typeface="Segoe UI Semibold"/>
                <a:cs typeface="Segoe UI Semibold"/>
              </a:rPr>
              <a:t>improve  </a:t>
            </a:r>
            <a:r>
              <a:rPr sz="1800" b="1" spc="-5" dirty="0">
                <a:latin typeface="Segoe UI Semibold"/>
                <a:cs typeface="Segoe UI Semibold"/>
              </a:rPr>
              <a:t>their</a:t>
            </a:r>
            <a:r>
              <a:rPr sz="1800" b="1" spc="-10" dirty="0">
                <a:latin typeface="Segoe UI Semibold"/>
                <a:cs typeface="Segoe UI Semibold"/>
              </a:rPr>
              <a:t> mastery.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75590">
              <a:lnSpc>
                <a:spcPct val="101800"/>
              </a:lnSpc>
            </a:pPr>
            <a:r>
              <a:rPr sz="1800" b="1" dirty="0">
                <a:latin typeface="Segoe UI Semibold"/>
                <a:cs typeface="Segoe UI Semibold"/>
              </a:rPr>
              <a:t>It might </a:t>
            </a:r>
            <a:r>
              <a:rPr sz="1800" b="1" spc="-5" dirty="0">
                <a:latin typeface="Segoe UI Semibold"/>
                <a:cs typeface="Segoe UI Semibold"/>
              </a:rPr>
              <a:t>not </a:t>
            </a:r>
            <a:r>
              <a:rPr sz="1800" b="1" dirty="0">
                <a:latin typeface="Segoe UI Semibold"/>
                <a:cs typeface="Segoe UI Semibold"/>
              </a:rPr>
              <a:t>be </a:t>
            </a:r>
            <a:r>
              <a:rPr sz="1800" b="1" spc="-10" dirty="0">
                <a:latin typeface="Segoe UI Semibold"/>
                <a:cs typeface="Segoe UI Semibold"/>
              </a:rPr>
              <a:t>realistic </a:t>
            </a:r>
            <a:r>
              <a:rPr sz="1800" b="1" spc="-5" dirty="0">
                <a:latin typeface="Segoe UI Semibold"/>
                <a:cs typeface="Segoe UI Semibold"/>
              </a:rPr>
              <a:t>to </a:t>
            </a:r>
            <a:r>
              <a:rPr sz="1800" b="1" spc="-10" dirty="0">
                <a:latin typeface="Segoe UI Semibold"/>
                <a:cs typeface="Segoe UI Semibold"/>
              </a:rPr>
              <a:t>have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5" dirty="0">
                <a:latin typeface="Segoe UI Semibold"/>
                <a:cs typeface="Segoe UI Semibold"/>
              </a:rPr>
              <a:t>mastery </a:t>
            </a:r>
            <a:r>
              <a:rPr sz="1800" b="1" spc="-10" dirty="0">
                <a:latin typeface="Segoe UI Semibold"/>
                <a:cs typeface="Segoe UI Semibold"/>
              </a:rPr>
              <a:t>goal  </a:t>
            </a:r>
            <a:r>
              <a:rPr sz="1800" b="1" spc="-5" dirty="0">
                <a:latin typeface="Segoe UI Semibold"/>
                <a:cs typeface="Segoe UI Semibold"/>
              </a:rPr>
              <a:t>orientation </a:t>
            </a:r>
            <a:r>
              <a:rPr sz="1800" b="1" dirty="0">
                <a:latin typeface="Segoe UI Semibold"/>
                <a:cs typeface="Segoe UI Semibold"/>
              </a:rPr>
              <a:t>for everything </a:t>
            </a:r>
            <a:r>
              <a:rPr sz="1800" b="1" spc="-10" dirty="0">
                <a:latin typeface="Segoe UI Semibold"/>
                <a:cs typeface="Segoe UI Semibold"/>
              </a:rPr>
              <a:t>you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dirty="0">
                <a:latin typeface="Segoe UI Semibold"/>
                <a:cs typeface="Segoe UI Semibold"/>
              </a:rPr>
              <a:t>do.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/>
          <p:nvPr/>
        </p:nvSpPr>
        <p:spPr>
          <a:xfrm>
            <a:off x="8599309" y="2290254"/>
            <a:ext cx="1236980" cy="1261110"/>
          </a:xfrm>
          <a:custGeom>
            <a:avLst/>
            <a:gdLst/>
            <a:ahLst/>
            <a:cxnLst/>
            <a:rect l="l" t="t" r="r" b="b"/>
            <a:pathLst>
              <a:path w="1236979" h="1261110">
                <a:moveTo>
                  <a:pt x="791006" y="0"/>
                </a:moveTo>
                <a:lnTo>
                  <a:pt x="456247" y="0"/>
                </a:lnTo>
                <a:lnTo>
                  <a:pt x="0" y="1261021"/>
                </a:lnTo>
                <a:lnTo>
                  <a:pt x="305917" y="1261021"/>
                </a:lnTo>
                <a:lnTo>
                  <a:pt x="394195" y="980503"/>
                </a:lnTo>
                <a:lnTo>
                  <a:pt x="839952" y="980503"/>
                </a:lnTo>
                <a:lnTo>
                  <a:pt x="929106" y="1261021"/>
                </a:lnTo>
                <a:lnTo>
                  <a:pt x="1236764" y="1261021"/>
                </a:lnTo>
                <a:lnTo>
                  <a:pt x="791006" y="0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9053804" y="2515374"/>
            <a:ext cx="321310" cy="537845"/>
          </a:xfrm>
          <a:custGeom>
            <a:avLst/>
            <a:gdLst/>
            <a:ahLst/>
            <a:cxnLst/>
            <a:rect l="l" t="t" r="r" b="b"/>
            <a:pathLst>
              <a:path w="321309" h="537844">
                <a:moveTo>
                  <a:pt x="0" y="537298"/>
                </a:moveTo>
                <a:lnTo>
                  <a:pt x="136359" y="109918"/>
                </a:lnTo>
                <a:lnTo>
                  <a:pt x="150120" y="55183"/>
                </a:lnTo>
                <a:lnTo>
                  <a:pt x="158203" y="0"/>
                </a:lnTo>
                <a:lnTo>
                  <a:pt x="165201" y="0"/>
                </a:lnTo>
                <a:lnTo>
                  <a:pt x="173067" y="60018"/>
                </a:lnTo>
                <a:lnTo>
                  <a:pt x="186181" y="113436"/>
                </a:lnTo>
                <a:lnTo>
                  <a:pt x="320776" y="537298"/>
                </a:lnTo>
                <a:lnTo>
                  <a:pt x="0" y="537298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9967709" y="2605951"/>
            <a:ext cx="851535" cy="857885"/>
          </a:xfrm>
          <a:custGeom>
            <a:avLst/>
            <a:gdLst/>
            <a:ahLst/>
            <a:cxnLst/>
            <a:rect l="l" t="t" r="r" b="b"/>
            <a:pathLst>
              <a:path w="851534" h="857885">
                <a:moveTo>
                  <a:pt x="851319" y="340321"/>
                </a:moveTo>
                <a:lnTo>
                  <a:pt x="514807" y="340321"/>
                </a:lnTo>
                <a:lnTo>
                  <a:pt x="514807" y="0"/>
                </a:lnTo>
                <a:lnTo>
                  <a:pt x="338251" y="0"/>
                </a:lnTo>
                <a:lnTo>
                  <a:pt x="338251" y="340321"/>
                </a:lnTo>
                <a:lnTo>
                  <a:pt x="0" y="340321"/>
                </a:lnTo>
                <a:lnTo>
                  <a:pt x="0" y="518833"/>
                </a:lnTo>
                <a:lnTo>
                  <a:pt x="338251" y="518833"/>
                </a:lnTo>
                <a:lnTo>
                  <a:pt x="338251" y="857389"/>
                </a:lnTo>
                <a:lnTo>
                  <a:pt x="514807" y="857389"/>
                </a:lnTo>
                <a:lnTo>
                  <a:pt x="514807" y="518833"/>
                </a:lnTo>
                <a:lnTo>
                  <a:pt x="851319" y="518833"/>
                </a:lnTo>
                <a:lnTo>
                  <a:pt x="851319" y="340321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1690272" y="1865262"/>
            <a:ext cx="507365" cy="224154"/>
          </a:xfrm>
          <a:custGeom>
            <a:avLst/>
            <a:gdLst/>
            <a:ahLst/>
            <a:cxnLst/>
            <a:rect l="l" t="t" r="r" b="b"/>
            <a:pathLst>
              <a:path w="507365" h="224155">
                <a:moveTo>
                  <a:pt x="507339" y="0"/>
                </a:moveTo>
                <a:lnTo>
                  <a:pt x="0" y="224053"/>
                </a:lnTo>
              </a:path>
            </a:pathLst>
          </a:custGeom>
          <a:ln w="50799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1516528" y="1406512"/>
            <a:ext cx="426084" cy="425450"/>
          </a:xfrm>
          <a:custGeom>
            <a:avLst/>
            <a:gdLst/>
            <a:ahLst/>
            <a:cxnLst/>
            <a:rect l="l" t="t" r="r" b="b"/>
            <a:pathLst>
              <a:path w="426084" h="425450">
                <a:moveTo>
                  <a:pt x="426072" y="0"/>
                </a:moveTo>
                <a:lnTo>
                  <a:pt x="0" y="425183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734358" y="2368962"/>
            <a:ext cx="588645" cy="46990"/>
          </a:xfrm>
          <a:custGeom>
            <a:avLst/>
            <a:gdLst/>
            <a:ahLst/>
            <a:cxnLst/>
            <a:rect l="l" t="t" r="r" b="b"/>
            <a:pathLst>
              <a:path w="588645" h="46989">
                <a:moveTo>
                  <a:pt x="588264" y="46405"/>
                </a:moveTo>
                <a:lnTo>
                  <a:pt x="0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0591358" y="3295015"/>
            <a:ext cx="3327400" cy="4340225"/>
          </a:xfrm>
          <a:custGeom>
            <a:avLst/>
            <a:gdLst/>
            <a:ahLst/>
            <a:cxnLst/>
            <a:rect l="l" t="t" r="r" b="b"/>
            <a:pathLst>
              <a:path w="3327400" h="4340225">
                <a:moveTo>
                  <a:pt x="796175" y="0"/>
                </a:moveTo>
                <a:lnTo>
                  <a:pt x="3327209" y="0"/>
                </a:lnTo>
                <a:lnTo>
                  <a:pt x="3327209" y="4339678"/>
                </a:lnTo>
                <a:lnTo>
                  <a:pt x="0" y="4339678"/>
                </a:lnTo>
                <a:lnTo>
                  <a:pt x="0" y="1138148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1000996" y="4764760"/>
            <a:ext cx="473709" cy="473709"/>
          </a:xfrm>
          <a:custGeom>
            <a:avLst/>
            <a:gdLst/>
            <a:ahLst/>
            <a:cxnLst/>
            <a:rect l="l" t="t" r="r" b="b"/>
            <a:pathLst>
              <a:path w="473709" h="473710">
                <a:moveTo>
                  <a:pt x="473367" y="473354"/>
                </a:moveTo>
                <a:lnTo>
                  <a:pt x="0" y="473354"/>
                </a:lnTo>
                <a:lnTo>
                  <a:pt x="0" y="0"/>
                </a:lnTo>
                <a:lnTo>
                  <a:pt x="473367" y="0"/>
                </a:lnTo>
                <a:lnTo>
                  <a:pt x="473367" y="473354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1849470" y="5001450"/>
            <a:ext cx="1634489" cy="0"/>
          </a:xfrm>
          <a:custGeom>
            <a:avLst/>
            <a:gdLst/>
            <a:ahLst/>
            <a:cxnLst/>
            <a:rect l="l" t="t" r="r" b="b"/>
            <a:pathLst>
              <a:path w="1634490">
                <a:moveTo>
                  <a:pt x="0" y="0"/>
                </a:moveTo>
                <a:lnTo>
                  <a:pt x="1634439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11000996" y="5765546"/>
            <a:ext cx="473709" cy="473709"/>
          </a:xfrm>
          <a:custGeom>
            <a:avLst/>
            <a:gdLst/>
            <a:ahLst/>
            <a:cxnLst/>
            <a:rect l="l" t="t" r="r" b="b"/>
            <a:pathLst>
              <a:path w="473709" h="473710">
                <a:moveTo>
                  <a:pt x="473367" y="473354"/>
                </a:moveTo>
                <a:lnTo>
                  <a:pt x="0" y="473354"/>
                </a:lnTo>
                <a:lnTo>
                  <a:pt x="0" y="0"/>
                </a:lnTo>
                <a:lnTo>
                  <a:pt x="473367" y="0"/>
                </a:lnTo>
                <a:lnTo>
                  <a:pt x="473367" y="473354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11849470" y="6002223"/>
            <a:ext cx="1634489" cy="0"/>
          </a:xfrm>
          <a:custGeom>
            <a:avLst/>
            <a:gdLst/>
            <a:ahLst/>
            <a:cxnLst/>
            <a:rect l="l" t="t" r="r" b="b"/>
            <a:pathLst>
              <a:path w="1634490">
                <a:moveTo>
                  <a:pt x="0" y="0"/>
                </a:moveTo>
                <a:lnTo>
                  <a:pt x="1634439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1000996" y="6766318"/>
            <a:ext cx="473709" cy="473709"/>
          </a:xfrm>
          <a:custGeom>
            <a:avLst/>
            <a:gdLst/>
            <a:ahLst/>
            <a:cxnLst/>
            <a:rect l="l" t="t" r="r" b="b"/>
            <a:pathLst>
              <a:path w="473709" h="473709">
                <a:moveTo>
                  <a:pt x="473367" y="473367"/>
                </a:moveTo>
                <a:lnTo>
                  <a:pt x="0" y="473367"/>
                </a:lnTo>
                <a:lnTo>
                  <a:pt x="0" y="0"/>
                </a:lnTo>
                <a:lnTo>
                  <a:pt x="473367" y="0"/>
                </a:lnTo>
                <a:lnTo>
                  <a:pt x="473367" y="473367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1849470" y="7003008"/>
            <a:ext cx="1634489" cy="0"/>
          </a:xfrm>
          <a:custGeom>
            <a:avLst/>
            <a:gdLst/>
            <a:ahLst/>
            <a:cxnLst/>
            <a:rect l="l" t="t" r="r" b="b"/>
            <a:pathLst>
              <a:path w="1634490">
                <a:moveTo>
                  <a:pt x="0" y="0"/>
                </a:moveTo>
                <a:lnTo>
                  <a:pt x="1634439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11085427" y="4637528"/>
            <a:ext cx="334010" cy="473709"/>
          </a:xfrm>
          <a:custGeom>
            <a:avLst/>
            <a:gdLst/>
            <a:ahLst/>
            <a:cxnLst/>
            <a:rect l="l" t="t" r="r" b="b"/>
            <a:pathLst>
              <a:path w="334009" h="473710">
                <a:moveTo>
                  <a:pt x="0" y="230441"/>
                </a:moveTo>
                <a:lnTo>
                  <a:pt x="138823" y="473671"/>
                </a:lnTo>
                <a:lnTo>
                  <a:pt x="333933" y="0"/>
                </a:lnTo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/>
          <p:nvPr/>
        </p:nvSpPr>
        <p:spPr>
          <a:xfrm>
            <a:off x="7962686" y="1224856"/>
            <a:ext cx="3702050" cy="3461385"/>
          </a:xfrm>
          <a:custGeom>
            <a:avLst/>
            <a:gdLst/>
            <a:ahLst/>
            <a:cxnLst/>
            <a:rect l="l" t="t" r="r" b="b"/>
            <a:pathLst>
              <a:path w="3702050" h="3461385">
                <a:moveTo>
                  <a:pt x="3384613" y="2240457"/>
                </a:moveTo>
                <a:lnTo>
                  <a:pt x="3398819" y="2191792"/>
                </a:lnTo>
                <a:lnTo>
                  <a:pt x="3411626" y="2142548"/>
                </a:lnTo>
                <a:lnTo>
                  <a:pt x="3423012" y="2092747"/>
                </a:lnTo>
                <a:lnTo>
                  <a:pt x="3432954" y="2042413"/>
                </a:lnTo>
                <a:lnTo>
                  <a:pt x="3441430" y="1991567"/>
                </a:lnTo>
                <a:lnTo>
                  <a:pt x="3448415" y="1940234"/>
                </a:lnTo>
                <a:lnTo>
                  <a:pt x="3453888" y="1888436"/>
                </a:lnTo>
                <a:lnTo>
                  <a:pt x="3457826" y="1836195"/>
                </a:lnTo>
                <a:lnTo>
                  <a:pt x="3460205" y="1783534"/>
                </a:lnTo>
                <a:lnTo>
                  <a:pt x="3461004" y="1730476"/>
                </a:lnTo>
                <a:lnTo>
                  <a:pt x="3460339" y="1682036"/>
                </a:lnTo>
                <a:lnTo>
                  <a:pt x="3458356" y="1633926"/>
                </a:lnTo>
                <a:lnTo>
                  <a:pt x="3455072" y="1586162"/>
                </a:lnTo>
                <a:lnTo>
                  <a:pt x="3450505" y="1538763"/>
                </a:lnTo>
                <a:lnTo>
                  <a:pt x="3444672" y="1491745"/>
                </a:lnTo>
                <a:lnTo>
                  <a:pt x="3437590" y="1445126"/>
                </a:lnTo>
                <a:lnTo>
                  <a:pt x="3429277" y="1398923"/>
                </a:lnTo>
                <a:lnTo>
                  <a:pt x="3419750" y="1353153"/>
                </a:lnTo>
                <a:lnTo>
                  <a:pt x="3409026" y="1307834"/>
                </a:lnTo>
                <a:lnTo>
                  <a:pt x="3397123" y="1262984"/>
                </a:lnTo>
                <a:lnTo>
                  <a:pt x="3384058" y="1218619"/>
                </a:lnTo>
                <a:lnTo>
                  <a:pt x="3369848" y="1174757"/>
                </a:lnTo>
                <a:lnTo>
                  <a:pt x="3354511" y="1131415"/>
                </a:lnTo>
                <a:lnTo>
                  <a:pt x="3338065" y="1088611"/>
                </a:lnTo>
                <a:lnTo>
                  <a:pt x="3320525" y="1046362"/>
                </a:lnTo>
                <a:lnTo>
                  <a:pt x="3301911" y="1004684"/>
                </a:lnTo>
                <a:lnTo>
                  <a:pt x="3282238" y="963597"/>
                </a:lnTo>
                <a:lnTo>
                  <a:pt x="3261525" y="923116"/>
                </a:lnTo>
                <a:lnTo>
                  <a:pt x="3239789" y="883260"/>
                </a:lnTo>
                <a:lnTo>
                  <a:pt x="3217047" y="844045"/>
                </a:lnTo>
                <a:lnTo>
                  <a:pt x="3193317" y="805489"/>
                </a:lnTo>
                <a:lnTo>
                  <a:pt x="3168615" y="767610"/>
                </a:lnTo>
                <a:lnTo>
                  <a:pt x="3142960" y="730424"/>
                </a:lnTo>
                <a:lnTo>
                  <a:pt x="3116368" y="693949"/>
                </a:lnTo>
                <a:lnTo>
                  <a:pt x="3088857" y="658203"/>
                </a:lnTo>
                <a:lnTo>
                  <a:pt x="3060444" y="623202"/>
                </a:lnTo>
                <a:lnTo>
                  <a:pt x="3031147" y="588964"/>
                </a:lnTo>
                <a:lnTo>
                  <a:pt x="3000983" y="555507"/>
                </a:lnTo>
                <a:lnTo>
                  <a:pt x="2969970" y="522847"/>
                </a:lnTo>
                <a:lnTo>
                  <a:pt x="2938124" y="491002"/>
                </a:lnTo>
                <a:lnTo>
                  <a:pt x="2905463" y="459990"/>
                </a:lnTo>
                <a:lnTo>
                  <a:pt x="2872004" y="429827"/>
                </a:lnTo>
                <a:lnTo>
                  <a:pt x="2837765" y="400532"/>
                </a:lnTo>
                <a:lnTo>
                  <a:pt x="2802763" y="372120"/>
                </a:lnTo>
                <a:lnTo>
                  <a:pt x="2767016" y="344611"/>
                </a:lnTo>
                <a:lnTo>
                  <a:pt x="2730540" y="318021"/>
                </a:lnTo>
                <a:lnTo>
                  <a:pt x="2693353" y="292367"/>
                </a:lnTo>
                <a:lnTo>
                  <a:pt x="2655473" y="267667"/>
                </a:lnTo>
                <a:lnTo>
                  <a:pt x="2616917" y="243938"/>
                </a:lnTo>
                <a:lnTo>
                  <a:pt x="2577701" y="221197"/>
                </a:lnTo>
                <a:lnTo>
                  <a:pt x="2537845" y="199462"/>
                </a:lnTo>
                <a:lnTo>
                  <a:pt x="2497364" y="178751"/>
                </a:lnTo>
                <a:lnTo>
                  <a:pt x="2456276" y="159080"/>
                </a:lnTo>
                <a:lnTo>
                  <a:pt x="2414599" y="140466"/>
                </a:lnTo>
                <a:lnTo>
                  <a:pt x="2372349" y="122928"/>
                </a:lnTo>
                <a:lnTo>
                  <a:pt x="2329545" y="106483"/>
                </a:lnTo>
                <a:lnTo>
                  <a:pt x="2286204" y="91147"/>
                </a:lnTo>
                <a:lnTo>
                  <a:pt x="2242342" y="76938"/>
                </a:lnTo>
                <a:lnTo>
                  <a:pt x="2197978" y="63874"/>
                </a:lnTo>
                <a:lnTo>
                  <a:pt x="2153128" y="51972"/>
                </a:lnTo>
                <a:lnTo>
                  <a:pt x="2107810" y="41249"/>
                </a:lnTo>
                <a:lnTo>
                  <a:pt x="2062042" y="31723"/>
                </a:lnTo>
                <a:lnTo>
                  <a:pt x="2015840" y="23411"/>
                </a:lnTo>
                <a:lnTo>
                  <a:pt x="1969223" y="16330"/>
                </a:lnTo>
                <a:lnTo>
                  <a:pt x="1922206" y="10497"/>
                </a:lnTo>
                <a:lnTo>
                  <a:pt x="1874809" y="5930"/>
                </a:lnTo>
                <a:lnTo>
                  <a:pt x="1827047" y="2647"/>
                </a:lnTo>
                <a:lnTo>
                  <a:pt x="1778939" y="664"/>
                </a:lnTo>
                <a:lnTo>
                  <a:pt x="1730502" y="0"/>
                </a:lnTo>
                <a:lnTo>
                  <a:pt x="1682064" y="664"/>
                </a:lnTo>
                <a:lnTo>
                  <a:pt x="1633956" y="2647"/>
                </a:lnTo>
                <a:lnTo>
                  <a:pt x="1586194" y="5930"/>
                </a:lnTo>
                <a:lnTo>
                  <a:pt x="1538797" y="10497"/>
                </a:lnTo>
                <a:lnTo>
                  <a:pt x="1491780" y="16330"/>
                </a:lnTo>
                <a:lnTo>
                  <a:pt x="1445163" y="23411"/>
                </a:lnTo>
                <a:lnTo>
                  <a:pt x="1398961" y="31723"/>
                </a:lnTo>
                <a:lnTo>
                  <a:pt x="1353193" y="41249"/>
                </a:lnTo>
                <a:lnTo>
                  <a:pt x="1307875" y="51972"/>
                </a:lnTo>
                <a:lnTo>
                  <a:pt x="1263025" y="63874"/>
                </a:lnTo>
                <a:lnTo>
                  <a:pt x="1218661" y="76938"/>
                </a:lnTo>
                <a:lnTo>
                  <a:pt x="1174799" y="91147"/>
                </a:lnTo>
                <a:lnTo>
                  <a:pt x="1131458" y="106483"/>
                </a:lnTo>
                <a:lnTo>
                  <a:pt x="1088654" y="122928"/>
                </a:lnTo>
                <a:lnTo>
                  <a:pt x="1046404" y="140466"/>
                </a:lnTo>
                <a:lnTo>
                  <a:pt x="1004727" y="159080"/>
                </a:lnTo>
                <a:lnTo>
                  <a:pt x="963639" y="178751"/>
                </a:lnTo>
                <a:lnTo>
                  <a:pt x="923158" y="199462"/>
                </a:lnTo>
                <a:lnTo>
                  <a:pt x="883302" y="221197"/>
                </a:lnTo>
                <a:lnTo>
                  <a:pt x="844086" y="243938"/>
                </a:lnTo>
                <a:lnTo>
                  <a:pt x="805530" y="267667"/>
                </a:lnTo>
                <a:lnTo>
                  <a:pt x="767650" y="292367"/>
                </a:lnTo>
                <a:lnTo>
                  <a:pt x="730463" y="318021"/>
                </a:lnTo>
                <a:lnTo>
                  <a:pt x="693987" y="344611"/>
                </a:lnTo>
                <a:lnTo>
                  <a:pt x="658240" y="372120"/>
                </a:lnTo>
                <a:lnTo>
                  <a:pt x="623238" y="400532"/>
                </a:lnTo>
                <a:lnTo>
                  <a:pt x="588999" y="429827"/>
                </a:lnTo>
                <a:lnTo>
                  <a:pt x="555540" y="459990"/>
                </a:lnTo>
                <a:lnTo>
                  <a:pt x="522879" y="491002"/>
                </a:lnTo>
                <a:lnTo>
                  <a:pt x="491033" y="522847"/>
                </a:lnTo>
                <a:lnTo>
                  <a:pt x="460020" y="555507"/>
                </a:lnTo>
                <a:lnTo>
                  <a:pt x="429856" y="588964"/>
                </a:lnTo>
                <a:lnTo>
                  <a:pt x="400559" y="623202"/>
                </a:lnTo>
                <a:lnTo>
                  <a:pt x="372146" y="658203"/>
                </a:lnTo>
                <a:lnTo>
                  <a:pt x="344635" y="693949"/>
                </a:lnTo>
                <a:lnTo>
                  <a:pt x="318043" y="730424"/>
                </a:lnTo>
                <a:lnTo>
                  <a:pt x="292388" y="767610"/>
                </a:lnTo>
                <a:lnTo>
                  <a:pt x="267686" y="805489"/>
                </a:lnTo>
                <a:lnTo>
                  <a:pt x="243956" y="844045"/>
                </a:lnTo>
                <a:lnTo>
                  <a:pt x="221214" y="883260"/>
                </a:lnTo>
                <a:lnTo>
                  <a:pt x="199478" y="923116"/>
                </a:lnTo>
                <a:lnTo>
                  <a:pt x="178765" y="963597"/>
                </a:lnTo>
                <a:lnTo>
                  <a:pt x="159092" y="1004684"/>
                </a:lnTo>
                <a:lnTo>
                  <a:pt x="140478" y="1046362"/>
                </a:lnTo>
                <a:lnTo>
                  <a:pt x="122938" y="1088611"/>
                </a:lnTo>
                <a:lnTo>
                  <a:pt x="106492" y="1131415"/>
                </a:lnTo>
                <a:lnTo>
                  <a:pt x="91155" y="1174757"/>
                </a:lnTo>
                <a:lnTo>
                  <a:pt x="76945" y="1218619"/>
                </a:lnTo>
                <a:lnTo>
                  <a:pt x="63880" y="1262984"/>
                </a:lnTo>
                <a:lnTo>
                  <a:pt x="51977" y="1307834"/>
                </a:lnTo>
                <a:lnTo>
                  <a:pt x="41253" y="1353153"/>
                </a:lnTo>
                <a:lnTo>
                  <a:pt x="31726" y="1398923"/>
                </a:lnTo>
                <a:lnTo>
                  <a:pt x="23413" y="1445126"/>
                </a:lnTo>
                <a:lnTo>
                  <a:pt x="16331" y="1491745"/>
                </a:lnTo>
                <a:lnTo>
                  <a:pt x="10498" y="1538763"/>
                </a:lnTo>
                <a:lnTo>
                  <a:pt x="5931" y="1586162"/>
                </a:lnTo>
                <a:lnTo>
                  <a:pt x="2647" y="1633926"/>
                </a:lnTo>
                <a:lnTo>
                  <a:pt x="664" y="1682036"/>
                </a:lnTo>
                <a:lnTo>
                  <a:pt x="0" y="1730476"/>
                </a:lnTo>
                <a:lnTo>
                  <a:pt x="664" y="1778911"/>
                </a:lnTo>
                <a:lnTo>
                  <a:pt x="2647" y="1827017"/>
                </a:lnTo>
                <a:lnTo>
                  <a:pt x="5931" y="1874776"/>
                </a:lnTo>
                <a:lnTo>
                  <a:pt x="10498" y="1922172"/>
                </a:lnTo>
                <a:lnTo>
                  <a:pt x="16331" y="1969186"/>
                </a:lnTo>
                <a:lnTo>
                  <a:pt x="23413" y="2015802"/>
                </a:lnTo>
                <a:lnTo>
                  <a:pt x="31726" y="2062002"/>
                </a:lnTo>
                <a:lnTo>
                  <a:pt x="41253" y="2107768"/>
                </a:lnTo>
                <a:lnTo>
                  <a:pt x="51977" y="2153084"/>
                </a:lnTo>
                <a:lnTo>
                  <a:pt x="63880" y="2197933"/>
                </a:lnTo>
                <a:lnTo>
                  <a:pt x="76945" y="2242296"/>
                </a:lnTo>
                <a:lnTo>
                  <a:pt x="91155" y="2286156"/>
                </a:lnTo>
                <a:lnTo>
                  <a:pt x="106492" y="2329496"/>
                </a:lnTo>
                <a:lnTo>
                  <a:pt x="122938" y="2372299"/>
                </a:lnTo>
                <a:lnTo>
                  <a:pt x="140478" y="2414548"/>
                </a:lnTo>
                <a:lnTo>
                  <a:pt x="159092" y="2456224"/>
                </a:lnTo>
                <a:lnTo>
                  <a:pt x="178765" y="2497311"/>
                </a:lnTo>
                <a:lnTo>
                  <a:pt x="199478" y="2537791"/>
                </a:lnTo>
                <a:lnTo>
                  <a:pt x="221214" y="2577647"/>
                </a:lnTo>
                <a:lnTo>
                  <a:pt x="243956" y="2616862"/>
                </a:lnTo>
                <a:lnTo>
                  <a:pt x="267686" y="2655418"/>
                </a:lnTo>
                <a:lnTo>
                  <a:pt x="292388" y="2693298"/>
                </a:lnTo>
                <a:lnTo>
                  <a:pt x="318043" y="2730484"/>
                </a:lnTo>
                <a:lnTo>
                  <a:pt x="344635" y="2766959"/>
                </a:lnTo>
                <a:lnTo>
                  <a:pt x="372146" y="2802706"/>
                </a:lnTo>
                <a:lnTo>
                  <a:pt x="400559" y="2837708"/>
                </a:lnTo>
                <a:lnTo>
                  <a:pt x="429856" y="2871947"/>
                </a:lnTo>
                <a:lnTo>
                  <a:pt x="460020" y="2905406"/>
                </a:lnTo>
                <a:lnTo>
                  <a:pt x="491033" y="2938067"/>
                </a:lnTo>
                <a:lnTo>
                  <a:pt x="522879" y="2969913"/>
                </a:lnTo>
                <a:lnTo>
                  <a:pt x="555540" y="3000926"/>
                </a:lnTo>
                <a:lnTo>
                  <a:pt x="588999" y="3031090"/>
                </a:lnTo>
                <a:lnTo>
                  <a:pt x="623238" y="3060388"/>
                </a:lnTo>
                <a:lnTo>
                  <a:pt x="658240" y="3088800"/>
                </a:lnTo>
                <a:lnTo>
                  <a:pt x="693987" y="3116311"/>
                </a:lnTo>
                <a:lnTo>
                  <a:pt x="730463" y="3142903"/>
                </a:lnTo>
                <a:lnTo>
                  <a:pt x="767650" y="3168559"/>
                </a:lnTo>
                <a:lnTo>
                  <a:pt x="805530" y="3193261"/>
                </a:lnTo>
                <a:lnTo>
                  <a:pt x="844086" y="3216991"/>
                </a:lnTo>
                <a:lnTo>
                  <a:pt x="883302" y="3239734"/>
                </a:lnTo>
                <a:lnTo>
                  <a:pt x="923158" y="3261470"/>
                </a:lnTo>
                <a:lnTo>
                  <a:pt x="963639" y="3282183"/>
                </a:lnTo>
                <a:lnTo>
                  <a:pt x="1004727" y="3301856"/>
                </a:lnTo>
                <a:lnTo>
                  <a:pt x="1046404" y="3320471"/>
                </a:lnTo>
                <a:lnTo>
                  <a:pt x="1088654" y="3338011"/>
                </a:lnTo>
                <a:lnTo>
                  <a:pt x="1131458" y="3354458"/>
                </a:lnTo>
                <a:lnTo>
                  <a:pt x="1174799" y="3369795"/>
                </a:lnTo>
                <a:lnTo>
                  <a:pt x="1218661" y="3384005"/>
                </a:lnTo>
                <a:lnTo>
                  <a:pt x="1263025" y="3397071"/>
                </a:lnTo>
                <a:lnTo>
                  <a:pt x="1307875" y="3408974"/>
                </a:lnTo>
                <a:lnTo>
                  <a:pt x="1353193" y="3419698"/>
                </a:lnTo>
                <a:lnTo>
                  <a:pt x="1398961" y="3429225"/>
                </a:lnTo>
                <a:lnTo>
                  <a:pt x="1445163" y="3437539"/>
                </a:lnTo>
                <a:lnTo>
                  <a:pt x="1491780" y="3444621"/>
                </a:lnTo>
                <a:lnTo>
                  <a:pt x="1538797" y="3450454"/>
                </a:lnTo>
                <a:lnTo>
                  <a:pt x="1586194" y="3455021"/>
                </a:lnTo>
                <a:lnTo>
                  <a:pt x="1633956" y="3458305"/>
                </a:lnTo>
                <a:lnTo>
                  <a:pt x="1682064" y="3460288"/>
                </a:lnTo>
                <a:lnTo>
                  <a:pt x="1730502" y="3460953"/>
                </a:lnTo>
                <a:lnTo>
                  <a:pt x="1781510" y="3460241"/>
                </a:lnTo>
                <a:lnTo>
                  <a:pt x="1832207" y="3458115"/>
                </a:lnTo>
                <a:lnTo>
                  <a:pt x="1882568" y="3454590"/>
                </a:lnTo>
                <a:lnTo>
                  <a:pt x="1932566" y="3449683"/>
                </a:lnTo>
                <a:lnTo>
                  <a:pt x="1982175" y="3443407"/>
                </a:lnTo>
                <a:lnTo>
                  <a:pt x="2031369" y="3435780"/>
                </a:lnTo>
                <a:lnTo>
                  <a:pt x="2080122" y="3426814"/>
                </a:lnTo>
                <a:lnTo>
                  <a:pt x="2128406" y="3416527"/>
                </a:lnTo>
                <a:lnTo>
                  <a:pt x="2176198" y="3404934"/>
                </a:lnTo>
                <a:lnTo>
                  <a:pt x="2223469" y="3392049"/>
                </a:lnTo>
                <a:lnTo>
                  <a:pt x="2270195" y="3377889"/>
                </a:lnTo>
                <a:lnTo>
                  <a:pt x="2316348" y="3362467"/>
                </a:lnTo>
                <a:lnTo>
                  <a:pt x="2361903" y="3345801"/>
                </a:lnTo>
                <a:lnTo>
                  <a:pt x="2406834" y="3327905"/>
                </a:lnTo>
                <a:lnTo>
                  <a:pt x="2451114" y="3308794"/>
                </a:lnTo>
                <a:lnTo>
                  <a:pt x="2494718" y="3288484"/>
                </a:lnTo>
                <a:lnTo>
                  <a:pt x="2537618" y="3266990"/>
                </a:lnTo>
                <a:lnTo>
                  <a:pt x="2579790" y="3244328"/>
                </a:lnTo>
                <a:lnTo>
                  <a:pt x="2621206" y="3220512"/>
                </a:lnTo>
                <a:lnTo>
                  <a:pt x="2661841" y="3195558"/>
                </a:lnTo>
                <a:lnTo>
                  <a:pt x="2701669" y="3169482"/>
                </a:lnTo>
                <a:lnTo>
                  <a:pt x="2740662" y="3142298"/>
                </a:lnTo>
                <a:lnTo>
                  <a:pt x="2778797" y="3114023"/>
                </a:lnTo>
                <a:lnTo>
                  <a:pt x="2816045" y="3084671"/>
                </a:lnTo>
                <a:lnTo>
                  <a:pt x="2852381" y="3054258"/>
                </a:lnTo>
                <a:lnTo>
                  <a:pt x="2887778" y="3022798"/>
                </a:lnTo>
                <a:lnTo>
                  <a:pt x="2922212" y="2990308"/>
                </a:lnTo>
                <a:lnTo>
                  <a:pt x="2955654" y="2956803"/>
                </a:lnTo>
                <a:lnTo>
                  <a:pt x="2988080" y="2922298"/>
                </a:lnTo>
                <a:lnTo>
                  <a:pt x="3019463" y="2886808"/>
                </a:lnTo>
                <a:lnTo>
                  <a:pt x="3049778" y="2850349"/>
                </a:lnTo>
                <a:lnTo>
                  <a:pt x="3701503" y="2824949"/>
                </a:lnTo>
                <a:lnTo>
                  <a:pt x="3384613" y="2240457"/>
                </a:lnTo>
                <a:close/>
              </a:path>
            </a:pathLst>
          </a:custGeom>
          <a:ln w="50800">
            <a:solidFill>
              <a:srgbClr val="FFFFF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6" name="object 26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80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34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75" dirty="0">
                <a:latin typeface="Segoe UI Semibold"/>
                <a:cs typeface="Segoe UI Semibold"/>
              </a:rPr>
              <a:t>Take-Away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Messages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4000" y="1278111"/>
            <a:ext cx="5936615" cy="46177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488950" algn="just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goal</a:t>
            </a:r>
            <a:r>
              <a:rPr sz="3600" b="1" spc="-1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orientations 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source </a:t>
            </a: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friction 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or</a:t>
            </a:r>
            <a:r>
              <a:rPr sz="36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confusion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760"/>
              </a:spcBef>
            </a:pP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project with someone where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have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performance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 orientation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have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mastery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orientation.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This 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explain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difficult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interactions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project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while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partner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never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seems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satisfied.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59715">
              <a:lnSpc>
                <a:spcPct val="101800"/>
              </a:lnSpc>
            </a:pP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taking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class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a question,  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professor says,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“That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won’t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 </a:t>
            </a:r>
            <a:r>
              <a:rPr sz="18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test.”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professor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communicate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performance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  orientation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mastery.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/>
          <p:nvPr/>
        </p:nvSpPr>
        <p:spPr>
          <a:xfrm>
            <a:off x="13213595" y="6899852"/>
            <a:ext cx="294640" cy="239395"/>
          </a:xfrm>
          <a:custGeom>
            <a:avLst/>
            <a:gdLst/>
            <a:ahLst/>
            <a:cxnLst/>
            <a:rect l="l" t="t" r="r" b="b"/>
            <a:pathLst>
              <a:path w="294640" h="239395">
                <a:moveTo>
                  <a:pt x="293738" y="12185"/>
                </a:moveTo>
                <a:lnTo>
                  <a:pt x="247877" y="6426"/>
                </a:lnTo>
                <a:lnTo>
                  <a:pt x="205320" y="2457"/>
                </a:lnTo>
                <a:lnTo>
                  <a:pt x="166490" y="355"/>
                </a:lnTo>
                <a:lnTo>
                  <a:pt x="130390" y="0"/>
                </a:lnTo>
                <a:lnTo>
                  <a:pt x="96796" y="1396"/>
                </a:lnTo>
                <a:lnTo>
                  <a:pt x="38260" y="37180"/>
                </a:lnTo>
                <a:lnTo>
                  <a:pt x="17638" y="75158"/>
                </a:lnTo>
                <a:lnTo>
                  <a:pt x="4568" y="117470"/>
                </a:lnTo>
                <a:lnTo>
                  <a:pt x="0" y="163099"/>
                </a:lnTo>
                <a:lnTo>
                  <a:pt x="842" y="182898"/>
                </a:lnTo>
                <a:lnTo>
                  <a:pt x="3328" y="202201"/>
                </a:lnTo>
                <a:lnTo>
                  <a:pt x="7399" y="220930"/>
                </a:lnTo>
                <a:lnTo>
                  <a:pt x="12992" y="239007"/>
                </a:lnTo>
                <a:lnTo>
                  <a:pt x="31344" y="229440"/>
                </a:lnTo>
                <a:lnTo>
                  <a:pt x="54071" y="220965"/>
                </a:lnTo>
                <a:lnTo>
                  <a:pt x="82059" y="214145"/>
                </a:lnTo>
                <a:lnTo>
                  <a:pt x="116192" y="209543"/>
                </a:lnTo>
                <a:lnTo>
                  <a:pt x="135544" y="208219"/>
                </a:lnTo>
                <a:lnTo>
                  <a:pt x="156716" y="207652"/>
                </a:lnTo>
                <a:lnTo>
                  <a:pt x="179819" y="207898"/>
                </a:lnTo>
                <a:lnTo>
                  <a:pt x="204965" y="209010"/>
                </a:lnTo>
                <a:lnTo>
                  <a:pt x="205181" y="208946"/>
                </a:lnTo>
                <a:lnTo>
                  <a:pt x="205384" y="208946"/>
                </a:lnTo>
                <a:lnTo>
                  <a:pt x="205600" y="209010"/>
                </a:lnTo>
                <a:lnTo>
                  <a:pt x="225875" y="210449"/>
                </a:lnTo>
                <a:lnTo>
                  <a:pt x="247405" y="212428"/>
                </a:lnTo>
                <a:lnTo>
                  <a:pt x="270226" y="214980"/>
                </a:lnTo>
                <a:lnTo>
                  <a:pt x="294373" y="218141"/>
                </a:lnTo>
                <a:lnTo>
                  <a:pt x="294373" y="209543"/>
                </a:lnTo>
                <a:lnTo>
                  <a:pt x="293738" y="12185"/>
                </a:lnTo>
                <a:close/>
              </a:path>
            </a:pathLst>
          </a:custGeom>
          <a:ln w="38099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2960471" y="6904405"/>
            <a:ext cx="916940" cy="939800"/>
          </a:xfrm>
          <a:custGeom>
            <a:avLst/>
            <a:gdLst/>
            <a:ahLst/>
            <a:cxnLst/>
            <a:rect l="l" t="t" r="r" b="b"/>
            <a:pathLst>
              <a:path w="916940" h="939800">
                <a:moveTo>
                  <a:pt x="839825" y="531939"/>
                </a:moveTo>
                <a:lnTo>
                  <a:pt x="810695" y="557390"/>
                </a:lnTo>
                <a:lnTo>
                  <a:pt x="779700" y="577597"/>
                </a:lnTo>
                <a:lnTo>
                  <a:pt x="747853" y="593148"/>
                </a:lnTo>
                <a:lnTo>
                  <a:pt x="716165" y="604634"/>
                </a:lnTo>
                <a:lnTo>
                  <a:pt x="718005" y="616832"/>
                </a:lnTo>
                <a:lnTo>
                  <a:pt x="719342" y="629191"/>
                </a:lnTo>
                <a:lnTo>
                  <a:pt x="720157" y="641705"/>
                </a:lnTo>
                <a:lnTo>
                  <a:pt x="720432" y="654367"/>
                </a:lnTo>
                <a:lnTo>
                  <a:pt x="720432" y="939368"/>
                </a:lnTo>
                <a:lnTo>
                  <a:pt x="196380" y="939368"/>
                </a:lnTo>
                <a:lnTo>
                  <a:pt x="196380" y="654367"/>
                </a:lnTo>
                <a:lnTo>
                  <a:pt x="196655" y="641705"/>
                </a:lnTo>
                <a:lnTo>
                  <a:pt x="197469" y="629191"/>
                </a:lnTo>
                <a:lnTo>
                  <a:pt x="198801" y="616832"/>
                </a:lnTo>
                <a:lnTo>
                  <a:pt x="200634" y="604634"/>
                </a:lnTo>
                <a:lnTo>
                  <a:pt x="168964" y="593148"/>
                </a:lnTo>
                <a:lnTo>
                  <a:pt x="106149" y="557390"/>
                </a:lnTo>
                <a:lnTo>
                  <a:pt x="76987" y="531939"/>
                </a:lnTo>
                <a:lnTo>
                  <a:pt x="43719" y="490147"/>
                </a:lnTo>
                <a:lnTo>
                  <a:pt x="19615" y="442064"/>
                </a:lnTo>
                <a:lnTo>
                  <a:pt x="4949" y="388385"/>
                </a:lnTo>
                <a:lnTo>
                  <a:pt x="0" y="329806"/>
                </a:lnTo>
                <a:lnTo>
                  <a:pt x="1238" y="307296"/>
                </a:lnTo>
                <a:lnTo>
                  <a:pt x="7588" y="269281"/>
                </a:lnTo>
                <a:lnTo>
                  <a:pt x="22998" y="220713"/>
                </a:lnTo>
                <a:lnTo>
                  <a:pt x="51419" y="166547"/>
                </a:lnTo>
                <a:lnTo>
                  <a:pt x="96799" y="111734"/>
                </a:lnTo>
                <a:lnTo>
                  <a:pt x="135454" y="77461"/>
                </a:lnTo>
                <a:lnTo>
                  <a:pt x="175560" y="49141"/>
                </a:lnTo>
                <a:lnTo>
                  <a:pt x="218519" y="26785"/>
                </a:lnTo>
                <a:lnTo>
                  <a:pt x="265733" y="10401"/>
                </a:lnTo>
                <a:lnTo>
                  <a:pt x="318604" y="0"/>
                </a:lnTo>
                <a:lnTo>
                  <a:pt x="291383" y="32627"/>
                </a:lnTo>
                <a:lnTo>
                  <a:pt x="270762" y="70605"/>
                </a:lnTo>
                <a:lnTo>
                  <a:pt x="257691" y="112917"/>
                </a:lnTo>
                <a:lnTo>
                  <a:pt x="253123" y="158546"/>
                </a:lnTo>
                <a:lnTo>
                  <a:pt x="253966" y="178345"/>
                </a:lnTo>
                <a:lnTo>
                  <a:pt x="256452" y="197648"/>
                </a:lnTo>
                <a:lnTo>
                  <a:pt x="260522" y="216377"/>
                </a:lnTo>
                <a:lnTo>
                  <a:pt x="266115" y="234454"/>
                </a:lnTo>
                <a:lnTo>
                  <a:pt x="255359" y="241516"/>
                </a:lnTo>
                <a:lnTo>
                  <a:pt x="211469" y="283401"/>
                </a:lnTo>
                <a:lnTo>
                  <a:pt x="195231" y="318683"/>
                </a:lnTo>
                <a:lnTo>
                  <a:pt x="193535" y="328523"/>
                </a:lnTo>
                <a:lnTo>
                  <a:pt x="194678" y="331889"/>
                </a:lnTo>
                <a:lnTo>
                  <a:pt x="193890" y="331965"/>
                </a:lnTo>
                <a:lnTo>
                  <a:pt x="193535" y="331965"/>
                </a:lnTo>
                <a:lnTo>
                  <a:pt x="193471" y="331216"/>
                </a:lnTo>
                <a:lnTo>
                  <a:pt x="193471" y="330542"/>
                </a:lnTo>
                <a:lnTo>
                  <a:pt x="193889" y="340886"/>
                </a:lnTo>
                <a:lnTo>
                  <a:pt x="194975" y="349786"/>
                </a:lnTo>
                <a:lnTo>
                  <a:pt x="227501" y="396684"/>
                </a:lnTo>
                <a:lnTo>
                  <a:pt x="273216" y="426990"/>
                </a:lnTo>
                <a:lnTo>
                  <a:pt x="296024" y="437934"/>
                </a:lnTo>
                <a:lnTo>
                  <a:pt x="331582" y="412936"/>
                </a:lnTo>
                <a:lnTo>
                  <a:pt x="370933" y="394246"/>
                </a:lnTo>
                <a:lnTo>
                  <a:pt x="413415" y="382537"/>
                </a:lnTo>
                <a:lnTo>
                  <a:pt x="458368" y="378485"/>
                </a:lnTo>
                <a:lnTo>
                  <a:pt x="503363" y="382537"/>
                </a:lnTo>
                <a:lnTo>
                  <a:pt x="545866" y="394246"/>
                </a:lnTo>
                <a:lnTo>
                  <a:pt x="585228" y="412936"/>
                </a:lnTo>
                <a:lnTo>
                  <a:pt x="620801" y="437934"/>
                </a:lnTo>
                <a:lnTo>
                  <a:pt x="643599" y="426990"/>
                </a:lnTo>
                <a:lnTo>
                  <a:pt x="689301" y="396684"/>
                </a:lnTo>
                <a:lnTo>
                  <a:pt x="717992" y="363967"/>
                </a:lnTo>
                <a:lnTo>
                  <a:pt x="723341" y="330542"/>
                </a:lnTo>
                <a:lnTo>
                  <a:pt x="723341" y="331216"/>
                </a:lnTo>
                <a:lnTo>
                  <a:pt x="723277" y="331965"/>
                </a:lnTo>
                <a:lnTo>
                  <a:pt x="722922" y="331965"/>
                </a:lnTo>
                <a:lnTo>
                  <a:pt x="722147" y="331889"/>
                </a:lnTo>
                <a:lnTo>
                  <a:pt x="723277" y="328523"/>
                </a:lnTo>
                <a:lnTo>
                  <a:pt x="705341" y="283401"/>
                </a:lnTo>
                <a:lnTo>
                  <a:pt x="671223" y="249035"/>
                </a:lnTo>
                <a:lnTo>
                  <a:pt x="651763" y="235127"/>
                </a:lnTo>
                <a:lnTo>
                  <a:pt x="657459" y="216923"/>
                </a:lnTo>
                <a:lnTo>
                  <a:pt x="661619" y="198042"/>
                </a:lnTo>
                <a:lnTo>
                  <a:pt x="664169" y="178558"/>
                </a:lnTo>
                <a:lnTo>
                  <a:pt x="665035" y="158546"/>
                </a:lnTo>
                <a:lnTo>
                  <a:pt x="660480" y="112985"/>
                </a:lnTo>
                <a:lnTo>
                  <a:pt x="647442" y="70748"/>
                </a:lnTo>
                <a:lnTo>
                  <a:pt x="626866" y="32831"/>
                </a:lnTo>
                <a:lnTo>
                  <a:pt x="599693" y="228"/>
                </a:lnTo>
                <a:lnTo>
                  <a:pt x="652142" y="10696"/>
                </a:lnTo>
                <a:lnTo>
                  <a:pt x="699017" y="27103"/>
                </a:lnTo>
                <a:lnTo>
                  <a:pt x="741699" y="49426"/>
                </a:lnTo>
                <a:lnTo>
                  <a:pt x="781567" y="77644"/>
                </a:lnTo>
                <a:lnTo>
                  <a:pt x="820000" y="111734"/>
                </a:lnTo>
                <a:lnTo>
                  <a:pt x="865385" y="166547"/>
                </a:lnTo>
                <a:lnTo>
                  <a:pt x="893806" y="220713"/>
                </a:lnTo>
                <a:lnTo>
                  <a:pt x="909215" y="269281"/>
                </a:lnTo>
                <a:lnTo>
                  <a:pt x="915562" y="307296"/>
                </a:lnTo>
                <a:lnTo>
                  <a:pt x="916800" y="329806"/>
                </a:lnTo>
                <a:lnTo>
                  <a:pt x="911852" y="388385"/>
                </a:lnTo>
                <a:lnTo>
                  <a:pt x="897191" y="442064"/>
                </a:lnTo>
                <a:lnTo>
                  <a:pt x="873091" y="490147"/>
                </a:lnTo>
                <a:lnTo>
                  <a:pt x="839825" y="531939"/>
                </a:lnTo>
                <a:close/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3329787" y="6899881"/>
            <a:ext cx="295910" cy="240029"/>
          </a:xfrm>
          <a:custGeom>
            <a:avLst/>
            <a:gdLst/>
            <a:ahLst/>
            <a:cxnLst/>
            <a:rect l="l" t="t" r="r" b="b"/>
            <a:pathLst>
              <a:path w="295909" h="240029">
                <a:moveTo>
                  <a:pt x="230378" y="4752"/>
                </a:moveTo>
                <a:lnTo>
                  <a:pt x="198813" y="1485"/>
                </a:lnTo>
                <a:lnTo>
                  <a:pt x="164896" y="0"/>
                </a:lnTo>
                <a:lnTo>
                  <a:pt x="128408" y="309"/>
                </a:lnTo>
                <a:lnTo>
                  <a:pt x="89128" y="2428"/>
                </a:lnTo>
                <a:lnTo>
                  <a:pt x="46534" y="6397"/>
                </a:lnTo>
                <a:lnTo>
                  <a:pt x="635" y="12157"/>
                </a:lnTo>
                <a:lnTo>
                  <a:pt x="0" y="209515"/>
                </a:lnTo>
                <a:lnTo>
                  <a:pt x="0" y="218112"/>
                </a:lnTo>
                <a:lnTo>
                  <a:pt x="24147" y="214952"/>
                </a:lnTo>
                <a:lnTo>
                  <a:pt x="46967" y="212399"/>
                </a:lnTo>
                <a:lnTo>
                  <a:pt x="68497" y="210420"/>
                </a:lnTo>
                <a:lnTo>
                  <a:pt x="88773" y="208981"/>
                </a:lnTo>
                <a:lnTo>
                  <a:pt x="88988" y="208918"/>
                </a:lnTo>
                <a:lnTo>
                  <a:pt x="89192" y="208918"/>
                </a:lnTo>
                <a:lnTo>
                  <a:pt x="89408" y="208981"/>
                </a:lnTo>
                <a:lnTo>
                  <a:pt x="114553" y="207870"/>
                </a:lnTo>
                <a:lnTo>
                  <a:pt x="158829" y="208190"/>
                </a:lnTo>
                <a:lnTo>
                  <a:pt x="212791" y="214211"/>
                </a:lnTo>
                <a:lnTo>
                  <a:pt x="263975" y="229862"/>
                </a:lnTo>
                <a:lnTo>
                  <a:pt x="282448" y="239652"/>
                </a:lnTo>
                <a:lnTo>
                  <a:pt x="288143" y="221448"/>
                </a:lnTo>
                <a:lnTo>
                  <a:pt x="292303" y="202566"/>
                </a:lnTo>
                <a:lnTo>
                  <a:pt x="294853" y="183082"/>
                </a:lnTo>
                <a:lnTo>
                  <a:pt x="295719" y="163071"/>
                </a:lnTo>
                <a:lnTo>
                  <a:pt x="291164" y="117509"/>
                </a:lnTo>
                <a:lnTo>
                  <a:pt x="278126" y="75272"/>
                </a:lnTo>
                <a:lnTo>
                  <a:pt x="257550" y="37355"/>
                </a:lnTo>
                <a:lnTo>
                  <a:pt x="230378" y="4752"/>
                </a:lnTo>
                <a:close/>
              </a:path>
            </a:pathLst>
          </a:custGeom>
          <a:ln w="38099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3431474" y="6340547"/>
            <a:ext cx="173990" cy="386080"/>
          </a:xfrm>
          <a:custGeom>
            <a:avLst/>
            <a:gdLst/>
            <a:ahLst/>
            <a:cxnLst/>
            <a:rect l="l" t="t" r="r" b="b"/>
            <a:pathLst>
              <a:path w="173990" h="386079">
                <a:moveTo>
                  <a:pt x="173431" y="0"/>
                </a:moveTo>
                <a:lnTo>
                  <a:pt x="41998" y="118135"/>
                </a:lnTo>
                <a:lnTo>
                  <a:pt x="131432" y="267398"/>
                </a:lnTo>
                <a:lnTo>
                  <a:pt x="0" y="385533"/>
                </a:lnTo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3663477" y="6612708"/>
            <a:ext cx="255904" cy="173990"/>
          </a:xfrm>
          <a:custGeom>
            <a:avLst/>
            <a:gdLst/>
            <a:ahLst/>
            <a:cxnLst/>
            <a:rect l="l" t="t" r="r" b="b"/>
            <a:pathLst>
              <a:path w="255905" h="173990">
                <a:moveTo>
                  <a:pt x="255523" y="0"/>
                </a:moveTo>
                <a:lnTo>
                  <a:pt x="127965" y="22059"/>
                </a:lnTo>
                <a:lnTo>
                  <a:pt x="127558" y="151549"/>
                </a:lnTo>
                <a:lnTo>
                  <a:pt x="0" y="173608"/>
                </a:lnTo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3220450" y="6839886"/>
            <a:ext cx="398780" cy="424180"/>
          </a:xfrm>
          <a:custGeom>
            <a:avLst/>
            <a:gdLst/>
            <a:ahLst/>
            <a:cxnLst/>
            <a:rect l="l" t="t" r="r" b="b"/>
            <a:pathLst>
              <a:path w="398780" h="424179">
                <a:moveTo>
                  <a:pt x="199123" y="0"/>
                </a:moveTo>
                <a:lnTo>
                  <a:pt x="160703" y="3935"/>
                </a:lnTo>
                <a:lnTo>
                  <a:pt x="92140" y="33143"/>
                </a:lnTo>
                <a:lnTo>
                  <a:pt x="36984" y="88871"/>
                </a:lnTo>
                <a:lnTo>
                  <a:pt x="17051" y="125974"/>
                </a:lnTo>
                <a:lnTo>
                  <a:pt x="4416" y="167311"/>
                </a:lnTo>
                <a:lnTo>
                  <a:pt x="0" y="211886"/>
                </a:lnTo>
                <a:lnTo>
                  <a:pt x="814" y="231231"/>
                </a:lnTo>
                <a:lnTo>
                  <a:pt x="12560" y="286042"/>
                </a:lnTo>
                <a:lnTo>
                  <a:pt x="34591" y="331255"/>
                </a:lnTo>
                <a:lnTo>
                  <a:pt x="65798" y="369274"/>
                </a:lnTo>
                <a:lnTo>
                  <a:pt x="104645" y="398459"/>
                </a:lnTo>
                <a:lnTo>
                  <a:pt x="149599" y="417171"/>
                </a:lnTo>
                <a:lnTo>
                  <a:pt x="199123" y="423773"/>
                </a:lnTo>
                <a:lnTo>
                  <a:pt x="248492" y="417212"/>
                </a:lnTo>
                <a:lnTo>
                  <a:pt x="293335" y="398607"/>
                </a:lnTo>
                <a:lnTo>
                  <a:pt x="332122" y="369576"/>
                </a:lnTo>
                <a:lnTo>
                  <a:pt x="363323" y="331735"/>
                </a:lnTo>
                <a:lnTo>
                  <a:pt x="385406" y="286702"/>
                </a:lnTo>
                <a:lnTo>
                  <a:pt x="397408" y="231438"/>
                </a:lnTo>
                <a:lnTo>
                  <a:pt x="398246" y="211886"/>
                </a:lnTo>
                <a:lnTo>
                  <a:pt x="393841" y="167379"/>
                </a:lnTo>
                <a:lnTo>
                  <a:pt x="381234" y="126115"/>
                </a:lnTo>
                <a:lnTo>
                  <a:pt x="361341" y="89069"/>
                </a:lnTo>
                <a:lnTo>
                  <a:pt x="335076" y="57213"/>
                </a:lnTo>
                <a:lnTo>
                  <a:pt x="273457" y="15262"/>
                </a:lnTo>
                <a:lnTo>
                  <a:pt x="199123" y="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3220450" y="6839886"/>
            <a:ext cx="398780" cy="424180"/>
          </a:xfrm>
          <a:custGeom>
            <a:avLst/>
            <a:gdLst/>
            <a:ahLst/>
            <a:cxnLst/>
            <a:rect l="l" t="t" r="r" b="b"/>
            <a:pathLst>
              <a:path w="398780" h="424179">
                <a:moveTo>
                  <a:pt x="398246" y="211886"/>
                </a:moveTo>
                <a:lnTo>
                  <a:pt x="394941" y="250475"/>
                </a:lnTo>
                <a:lnTo>
                  <a:pt x="363323" y="331735"/>
                </a:lnTo>
                <a:lnTo>
                  <a:pt x="332122" y="369576"/>
                </a:lnTo>
                <a:lnTo>
                  <a:pt x="293335" y="398607"/>
                </a:lnTo>
                <a:lnTo>
                  <a:pt x="248492" y="417212"/>
                </a:lnTo>
                <a:lnTo>
                  <a:pt x="199123" y="423773"/>
                </a:lnTo>
                <a:lnTo>
                  <a:pt x="149599" y="417171"/>
                </a:lnTo>
                <a:lnTo>
                  <a:pt x="104645" y="398459"/>
                </a:lnTo>
                <a:lnTo>
                  <a:pt x="65798" y="369274"/>
                </a:lnTo>
                <a:lnTo>
                  <a:pt x="34591" y="331255"/>
                </a:lnTo>
                <a:lnTo>
                  <a:pt x="12560" y="286042"/>
                </a:lnTo>
                <a:lnTo>
                  <a:pt x="814" y="231231"/>
                </a:lnTo>
                <a:lnTo>
                  <a:pt x="0" y="211886"/>
                </a:lnTo>
                <a:lnTo>
                  <a:pt x="4416" y="167311"/>
                </a:lnTo>
                <a:lnTo>
                  <a:pt x="17051" y="125974"/>
                </a:lnTo>
                <a:lnTo>
                  <a:pt x="36984" y="88871"/>
                </a:lnTo>
                <a:lnTo>
                  <a:pt x="63296" y="56997"/>
                </a:lnTo>
                <a:lnTo>
                  <a:pt x="124852" y="15211"/>
                </a:lnTo>
                <a:lnTo>
                  <a:pt x="199123" y="0"/>
                </a:lnTo>
                <a:lnTo>
                  <a:pt x="237523" y="3935"/>
                </a:lnTo>
                <a:lnTo>
                  <a:pt x="306213" y="33261"/>
                </a:lnTo>
                <a:lnTo>
                  <a:pt x="361341" y="89069"/>
                </a:lnTo>
                <a:lnTo>
                  <a:pt x="381234" y="126115"/>
                </a:lnTo>
                <a:lnTo>
                  <a:pt x="393841" y="167379"/>
                </a:lnTo>
                <a:lnTo>
                  <a:pt x="398246" y="211886"/>
                </a:lnTo>
                <a:close/>
              </a:path>
            </a:pathLst>
          </a:custGeom>
          <a:ln w="38100">
            <a:solidFill>
              <a:srgbClr val="30E5D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81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34467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75" dirty="0">
                <a:latin typeface="Segoe UI Semibold"/>
                <a:cs typeface="Segoe UI Semibold"/>
              </a:rPr>
              <a:t>Take-Away</a:t>
            </a:r>
            <a:r>
              <a:rPr sz="3600" b="1" spc="-9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Messages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03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453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8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874000" y="1278111"/>
            <a:ext cx="5692775" cy="271272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485775">
              <a:lnSpc>
                <a:spcPts val="4000"/>
              </a:lnSpc>
              <a:spcBef>
                <a:spcPts val="500"/>
              </a:spcBef>
            </a:pP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can</a:t>
            </a:r>
            <a:r>
              <a:rPr sz="3600" b="1" spc="-1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help 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understand</a:t>
            </a:r>
            <a:r>
              <a:rPr sz="3600" b="1" spc="-10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behavior</a:t>
            </a:r>
            <a:endParaRPr sz="3600">
              <a:latin typeface="Segoe UI Semibold"/>
              <a:cs typeface="Segoe UI Semibold"/>
            </a:endParaRPr>
          </a:p>
          <a:p>
            <a:pPr marL="12700" marR="393700">
              <a:lnSpc>
                <a:spcPct val="101800"/>
              </a:lnSpc>
              <a:spcBef>
                <a:spcPts val="1760"/>
              </a:spcBef>
            </a:pP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who is avoiding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drop-in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performance-avoid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orientation, this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be because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worry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looking</a:t>
            </a:r>
            <a:r>
              <a:rPr sz="1800" b="1" spc="-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“stupid.”</a:t>
            </a:r>
            <a:endParaRPr sz="18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30E5D0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83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3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5280" algn="l"/>
              </a:tabLst>
            </a:pP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04	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</a:t>
            </a:r>
            <a:r>
              <a:rPr sz="1200" b="1" spc="8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0170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0611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9816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04351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097229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0860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49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1285" y="584835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331335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Reflection: 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Self-Assessment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5200" y="585216"/>
            <a:ext cx="7315200" cy="7644765"/>
          </a:xfrm>
          <a:custGeom>
            <a:avLst/>
            <a:gdLst/>
            <a:ahLst/>
            <a:cxnLst/>
            <a:rect l="l" t="t" r="r" b="b"/>
            <a:pathLst>
              <a:path w="7315200" h="7644765">
                <a:moveTo>
                  <a:pt x="0" y="7644383"/>
                </a:moveTo>
                <a:lnTo>
                  <a:pt x="7315200" y="7644383"/>
                </a:lnTo>
                <a:lnTo>
                  <a:pt x="73152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7874000" y="1359334"/>
            <a:ext cx="58089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Think about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programming class. Did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ever: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84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874000" y="1918032"/>
            <a:ext cx="542544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“smart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question”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which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knew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answer in order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noticed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74000" y="2756080"/>
            <a:ext cx="5793740" cy="393128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97790">
              <a:lnSpc>
                <a:spcPct val="101800"/>
              </a:lnSpc>
              <a:spcBef>
                <a:spcPts val="60"/>
              </a:spcBef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Give 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 something in the course,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knew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was not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going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tested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factored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grade</a:t>
            </a:r>
            <a:r>
              <a:rPr lang="en-US"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Avoid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raising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hand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 a question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you truly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wondered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because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worried others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think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had no clue?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12573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yourself stuck</a:t>
            </a:r>
            <a:r>
              <a:rPr lang="en-US"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,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because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right,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pursued other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resources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</a:t>
            </a:r>
            <a:r>
              <a:rPr sz="18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avenues?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 marR="365760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on what truly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interested you, </a:t>
            </a:r>
            <a:r>
              <a:rPr sz="18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let’s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a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project,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because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you suspected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approach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yield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grade?</a:t>
            </a:r>
            <a:endParaRPr sz="1800" dirty="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51384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528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01707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06111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981393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0465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972292" y="228245"/>
            <a:ext cx="7423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3086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80431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2908631"/>
            <a:ext cx="4314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85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6672" y="3746679"/>
            <a:ext cx="511365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glean about </a:t>
            </a:r>
            <a:r>
              <a:rPr sz="1800" b="1" spc="-5" dirty="0">
                <a:latin typeface="Segoe UI Semibold"/>
                <a:cs typeface="Segoe UI Semibold"/>
              </a:rPr>
              <a:t>the goal orientation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learner, </a:t>
            </a:r>
            <a:r>
              <a:rPr sz="1800" b="1" spc="-5" dirty="0">
                <a:latin typeface="Segoe UI Semibold"/>
                <a:cs typeface="Segoe UI Semibold"/>
              </a:rPr>
              <a:t>mentor </a:t>
            </a:r>
            <a:r>
              <a:rPr sz="1800" b="1" dirty="0">
                <a:latin typeface="Segoe UI Semibold"/>
                <a:cs typeface="Segoe UI Semibold"/>
              </a:rPr>
              <a:t>and/or </a:t>
            </a:r>
            <a:r>
              <a:rPr sz="1800" b="1" spc="-5" dirty="0">
                <a:latin typeface="Segoe UI Semibold"/>
                <a:cs typeface="Segoe UI Semibold"/>
              </a:rPr>
              <a:t>instructor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endParaRPr sz="1800">
              <a:latin typeface="Segoe UI Semibold"/>
              <a:cs typeface="Segoe UI Semibold"/>
            </a:endParaRPr>
          </a:p>
          <a:p>
            <a:pPr marL="259079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scenario?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6672" y="4864075"/>
            <a:ext cx="42049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the mentor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improve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986308"/>
            <a:ext cx="487426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Each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 scenarios is intended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illustrate  </a:t>
            </a:r>
            <a:r>
              <a:rPr sz="1800" b="1" spc="-10" dirty="0">
                <a:latin typeface="Segoe UI Semibold"/>
                <a:cs typeface="Segoe UI Semibold"/>
              </a:rPr>
              <a:t>goal</a:t>
            </a:r>
            <a:r>
              <a:rPr sz="1800" b="1" spc="-5" dirty="0">
                <a:latin typeface="Segoe UI Semibold"/>
                <a:cs typeface="Segoe UI Semibold"/>
              </a:rPr>
              <a:t> orientation.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918587" y="972492"/>
            <a:ext cx="5492115" cy="2063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1</a:t>
            </a:r>
            <a:endParaRPr sz="2200">
              <a:latin typeface="Segoe UI Semibold"/>
              <a:cs typeface="Segoe UI Semibold"/>
            </a:endParaRPr>
          </a:p>
          <a:p>
            <a:pPr marL="19685" marR="5080" indent="-762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arrives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drop-in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hours.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starts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work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 out what the learner has tried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already.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interrupts: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864942" y="3365273"/>
            <a:ext cx="4982845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2865" marR="5080" indent="-50800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“Can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hurry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please? 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just want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done. I am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only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here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 attendance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points.”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06195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1044438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15513" y="972492"/>
            <a:ext cx="5762625" cy="20631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7780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2</a:t>
            </a:r>
            <a:endParaRPr sz="2200">
              <a:latin typeface="Segoe UI Semibold"/>
              <a:cs typeface="Segoe UI Semibold"/>
            </a:endParaRPr>
          </a:p>
          <a:p>
            <a:pPr marL="12700" marR="5080" indent="2540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overhears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small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group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 complaining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recent lecture.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instructor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placed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quiz grades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 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board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everyone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see, then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said: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65221" y="3365273"/>
            <a:ext cx="5019040" cy="10928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3020" marR="5080" indent="-20955">
              <a:lnSpc>
                <a:spcPct val="1061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“Some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aren’t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</a:t>
            </a: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hard!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Those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doing poorly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better </a:t>
            </a:r>
            <a:r>
              <a:rPr sz="2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start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catching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up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your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peers!”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85897" y="4787699"/>
            <a:ext cx="532955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6515" marR="5080" indent="-4445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embarrassed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One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shares: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64942" y="5854448"/>
            <a:ext cx="5813425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2865" marR="5080" indent="-50800">
              <a:lnSpc>
                <a:spcPct val="106100"/>
              </a:lnSpc>
              <a:spcBef>
                <a:spcPts val="100"/>
              </a:spcBef>
            </a:pPr>
            <a:r>
              <a:rPr sz="2200" b="1" spc="15" dirty="0">
                <a:solidFill>
                  <a:srgbClr val="FFFFFF"/>
                </a:solidFill>
                <a:latin typeface="Segoe UI Semibold"/>
                <a:cs typeface="Segoe UI Semibold"/>
              </a:rPr>
              <a:t>“This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why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never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go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office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hours.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already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stupid.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only imagine what  the instructor would say if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went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asked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stupid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question.”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986308"/>
            <a:ext cx="487426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Each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 scenarios is intended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illustrate  </a:t>
            </a:r>
            <a:r>
              <a:rPr sz="1800" b="1" spc="-10" dirty="0">
                <a:latin typeface="Segoe UI Semibold"/>
                <a:cs typeface="Segoe UI Semibold"/>
              </a:rPr>
              <a:t>goal</a:t>
            </a:r>
            <a:r>
              <a:rPr sz="1800" b="1" spc="-5" dirty="0">
                <a:latin typeface="Segoe UI Semibold"/>
                <a:cs typeface="Segoe UI Semibold"/>
              </a:rPr>
              <a:t> orientation.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6672" y="2908631"/>
            <a:ext cx="4314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6672" y="3746679"/>
            <a:ext cx="511365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glean about </a:t>
            </a:r>
            <a:r>
              <a:rPr sz="1800" b="1" spc="-5" dirty="0">
                <a:latin typeface="Segoe UI Semibold"/>
                <a:cs typeface="Segoe UI Semibold"/>
              </a:rPr>
              <a:t>the goal orientation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learner, </a:t>
            </a:r>
            <a:r>
              <a:rPr sz="1800" b="1" spc="-5" dirty="0">
                <a:latin typeface="Segoe UI Semibold"/>
                <a:cs typeface="Segoe UI Semibold"/>
              </a:rPr>
              <a:t>mentor </a:t>
            </a:r>
            <a:r>
              <a:rPr sz="1800" b="1" dirty="0">
                <a:latin typeface="Segoe UI Semibold"/>
                <a:cs typeface="Segoe UI Semibold"/>
              </a:rPr>
              <a:t>and/or </a:t>
            </a:r>
            <a:r>
              <a:rPr sz="1800" b="1" spc="-5" dirty="0">
                <a:latin typeface="Segoe UI Semibold"/>
                <a:cs typeface="Segoe UI Semibold"/>
              </a:rPr>
              <a:t>instructor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endParaRPr sz="1800">
              <a:latin typeface="Segoe UI Semibold"/>
              <a:cs typeface="Segoe UI Semibold"/>
            </a:endParaRPr>
          </a:p>
          <a:p>
            <a:pPr marL="259079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scenario?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6672" y="4864075"/>
            <a:ext cx="42049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the mentor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improve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906195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1044438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5187" y="585216"/>
            <a:ext cx="7315834" cy="7644765"/>
          </a:xfrm>
          <a:custGeom>
            <a:avLst/>
            <a:gdLst/>
            <a:ahLst/>
            <a:cxnLst/>
            <a:rect l="l" t="t" r="r" b="b"/>
            <a:pathLst>
              <a:path w="7315834" h="7644765">
                <a:moveTo>
                  <a:pt x="0" y="7644383"/>
                </a:moveTo>
                <a:lnTo>
                  <a:pt x="7315212" y="7644383"/>
                </a:lnTo>
                <a:lnTo>
                  <a:pt x="731521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7918587" y="972492"/>
            <a:ext cx="5204460" cy="1707514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604">
              <a:lnSpc>
                <a:spcPct val="100000"/>
              </a:lnSpc>
              <a:spcBef>
                <a:spcPts val="100"/>
              </a:spcBef>
            </a:pP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Scenario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3</a:t>
            </a:r>
            <a:endParaRPr sz="2200">
              <a:latin typeface="Segoe UI Semibold"/>
              <a:cs typeface="Segoe UI Semibold"/>
            </a:endParaRPr>
          </a:p>
          <a:p>
            <a:pPr marL="20320" marR="5080" indent="-8255">
              <a:lnSpc>
                <a:spcPct val="106100"/>
              </a:lnSpc>
              <a:spcBef>
                <a:spcPts val="22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is working with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who  clearly has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been giving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lots </a:t>
            </a:r>
            <a:r>
              <a:rPr sz="22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effort. The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mentor tries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reassure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learner.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64942" y="3009598"/>
            <a:ext cx="5277485" cy="737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65405" marR="5080" indent="-53340">
              <a:lnSpc>
                <a:spcPct val="106100"/>
              </a:lnSpc>
              <a:spcBef>
                <a:spcPts val="100"/>
              </a:spcBef>
            </a:pP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“Hey,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reality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is, what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are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trying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figure out will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never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the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final.”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85617" y="4076346"/>
            <a:ext cx="5786120" cy="14484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53340" marR="5080" indent="-41275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student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replies, </a:t>
            </a:r>
            <a:r>
              <a:rPr sz="22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“Thanks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working with 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it. Even so,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can’t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really stop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until</a:t>
            </a:r>
            <a:endParaRPr sz="2200">
              <a:latin typeface="Segoe UI Semibold"/>
              <a:cs typeface="Segoe UI Semibold"/>
            </a:endParaRPr>
          </a:p>
          <a:p>
            <a:pPr marL="41910" marR="107950" indent="6985">
              <a:lnSpc>
                <a:spcPct val="106100"/>
              </a:lnSpc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I get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it,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because I know I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want to continue in  this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field.”</a:t>
            </a:r>
            <a:endParaRPr sz="2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6672" y="986308"/>
            <a:ext cx="4874260" cy="16637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50" dirty="0">
                <a:latin typeface="Segoe UI Semibold"/>
                <a:cs typeface="Segoe UI Semibold"/>
              </a:rPr>
              <a:t>ACTIVITY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175"/>
              </a:spcBef>
            </a:pPr>
            <a:r>
              <a:rPr sz="3600" b="1" spc="-20" dirty="0">
                <a:latin typeface="Segoe UI Semibold"/>
                <a:cs typeface="Segoe UI Semibold"/>
              </a:rPr>
              <a:t>Small </a:t>
            </a:r>
            <a:r>
              <a:rPr sz="3600" b="1" spc="-25" dirty="0">
                <a:latin typeface="Segoe UI Semibold"/>
                <a:cs typeface="Segoe UI Semibold"/>
              </a:rPr>
              <a:t>Group</a:t>
            </a:r>
            <a:r>
              <a:rPr sz="3600" b="1" spc="-13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Discussion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dirty="0">
                <a:latin typeface="Segoe UI Semibold"/>
                <a:cs typeface="Segoe UI Semibold"/>
              </a:rPr>
              <a:t>Each </a:t>
            </a:r>
            <a:r>
              <a:rPr sz="1800" b="1" spc="-20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these scenarios is intended </a:t>
            </a:r>
            <a:r>
              <a:rPr sz="1800" b="1" spc="-10" dirty="0">
                <a:latin typeface="Segoe UI Semibold"/>
                <a:cs typeface="Segoe UI Semibold"/>
              </a:rPr>
              <a:t>to </a:t>
            </a:r>
            <a:r>
              <a:rPr sz="1800" b="1" spc="-5" dirty="0">
                <a:latin typeface="Segoe UI Semibold"/>
                <a:cs typeface="Segoe UI Semibold"/>
              </a:rPr>
              <a:t>illustrate  </a:t>
            </a:r>
            <a:r>
              <a:rPr sz="1800" b="1" spc="-10" dirty="0">
                <a:latin typeface="Segoe UI Semibold"/>
                <a:cs typeface="Segoe UI Semibold"/>
              </a:rPr>
              <a:t>goal</a:t>
            </a:r>
            <a:r>
              <a:rPr sz="1800" b="1" spc="-5" dirty="0">
                <a:latin typeface="Segoe UI Semibold"/>
                <a:cs typeface="Segoe UI Semibold"/>
              </a:rPr>
              <a:t> orientation.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6672" y="2908631"/>
            <a:ext cx="431482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Read </a:t>
            </a:r>
            <a:r>
              <a:rPr sz="1800" b="1" spc="-5" dirty="0">
                <a:latin typeface="Segoe UI Semibold"/>
                <a:cs typeface="Segoe UI Semibold"/>
              </a:rPr>
              <a:t>each scenario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use the </a:t>
            </a:r>
            <a:r>
              <a:rPr sz="1800" b="1" dirty="0">
                <a:latin typeface="Segoe UI Semibold"/>
                <a:cs typeface="Segoe UI Semibold"/>
              </a:rPr>
              <a:t>following  </a:t>
            </a:r>
            <a:r>
              <a:rPr sz="1800" b="1" spc="-10" dirty="0">
                <a:latin typeface="Segoe UI Semibold"/>
                <a:cs typeface="Segoe UI Semibold"/>
              </a:rPr>
              <a:t>prompts to </a:t>
            </a:r>
            <a:r>
              <a:rPr sz="1800" b="1" dirty="0">
                <a:latin typeface="Segoe UI Semibold"/>
                <a:cs typeface="Segoe UI Semibold"/>
              </a:rPr>
              <a:t>guide </a:t>
            </a:r>
            <a:r>
              <a:rPr sz="1800" b="1" spc="-10" dirty="0">
                <a:latin typeface="Segoe UI Semibold"/>
                <a:cs typeface="Segoe UI Semibold"/>
              </a:rPr>
              <a:t>your </a:t>
            </a:r>
            <a:r>
              <a:rPr sz="1800" b="1" dirty="0">
                <a:latin typeface="Segoe UI Semibold"/>
                <a:cs typeface="Segoe UI Semibold"/>
              </a:rPr>
              <a:t>discussion: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6672" y="3746679"/>
            <a:ext cx="5113655" cy="858519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9079" marR="5080" indent="-24701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can </a:t>
            </a:r>
            <a:r>
              <a:rPr sz="1800" b="1" spc="-10" dirty="0">
                <a:latin typeface="Segoe UI Semibold"/>
                <a:cs typeface="Segoe UI Semibold"/>
              </a:rPr>
              <a:t>you </a:t>
            </a:r>
            <a:r>
              <a:rPr sz="1800" b="1" dirty="0">
                <a:latin typeface="Segoe UI Semibold"/>
                <a:cs typeface="Segoe UI Semibold"/>
              </a:rPr>
              <a:t>glean about </a:t>
            </a:r>
            <a:r>
              <a:rPr sz="1800" b="1" spc="-5" dirty="0">
                <a:latin typeface="Segoe UI Semibold"/>
                <a:cs typeface="Segoe UI Semibold"/>
              </a:rPr>
              <a:t>the goal orientation  </a:t>
            </a:r>
            <a:r>
              <a:rPr sz="1800" b="1" spc="-15" dirty="0">
                <a:latin typeface="Segoe UI Semibold"/>
                <a:cs typeface="Segoe UI Semibold"/>
              </a:rPr>
              <a:t>of </a:t>
            </a:r>
            <a:r>
              <a:rPr sz="1800" b="1" spc="-5" dirty="0">
                <a:latin typeface="Segoe UI Semibold"/>
                <a:cs typeface="Segoe UI Semibold"/>
              </a:rPr>
              <a:t>the </a:t>
            </a:r>
            <a:r>
              <a:rPr sz="1800" b="1" spc="-25" dirty="0">
                <a:latin typeface="Segoe UI Semibold"/>
                <a:cs typeface="Segoe UI Semibold"/>
              </a:rPr>
              <a:t>learner, </a:t>
            </a:r>
            <a:r>
              <a:rPr sz="1800" b="1" spc="-5" dirty="0">
                <a:latin typeface="Segoe UI Semibold"/>
                <a:cs typeface="Segoe UI Semibold"/>
              </a:rPr>
              <a:t>mentor </a:t>
            </a:r>
            <a:r>
              <a:rPr sz="1800" b="1" dirty="0">
                <a:latin typeface="Segoe UI Semibold"/>
                <a:cs typeface="Segoe UI Semibold"/>
              </a:rPr>
              <a:t>and/or </a:t>
            </a:r>
            <a:r>
              <a:rPr sz="1800" b="1" spc="-5" dirty="0">
                <a:latin typeface="Segoe UI Semibold"/>
                <a:cs typeface="Segoe UI Semibold"/>
              </a:rPr>
              <a:t>instructor</a:t>
            </a:r>
            <a:r>
              <a:rPr sz="1800" b="1" spc="5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in</a:t>
            </a:r>
            <a:endParaRPr sz="1800">
              <a:latin typeface="Segoe UI Semibold"/>
              <a:cs typeface="Segoe UI Semibold"/>
            </a:endParaRPr>
          </a:p>
          <a:p>
            <a:pPr marL="259079">
              <a:lnSpc>
                <a:spcPct val="100000"/>
              </a:lnSpc>
              <a:spcBef>
                <a:spcPts val="40"/>
              </a:spcBef>
            </a:pP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scenario?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76672" y="4864075"/>
            <a:ext cx="420497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50190" marR="5080" indent="-238125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latin typeface="Segoe UI Semibold"/>
                <a:cs typeface="Segoe UI Semibold"/>
              </a:rPr>
              <a:t>—What </a:t>
            </a:r>
            <a:r>
              <a:rPr sz="1800" b="1" spc="-5" dirty="0">
                <a:latin typeface="Segoe UI Semibold"/>
                <a:cs typeface="Segoe UI Semibold"/>
              </a:rPr>
              <a:t>could the mentor </a:t>
            </a:r>
            <a:r>
              <a:rPr sz="1800" b="1" dirty="0">
                <a:latin typeface="Segoe UI Semibold"/>
                <a:cs typeface="Segoe UI Semibold"/>
              </a:rPr>
              <a:t>do </a:t>
            </a:r>
            <a:r>
              <a:rPr sz="1800" b="1" spc="-10" dirty="0">
                <a:latin typeface="Segoe UI Semibold"/>
                <a:cs typeface="Segoe UI Semibold"/>
              </a:rPr>
              <a:t>to improve  </a:t>
            </a:r>
            <a:r>
              <a:rPr sz="1800" b="1" spc="-5" dirty="0">
                <a:latin typeface="Segoe UI Semibold"/>
                <a:cs typeface="Segoe UI Semibold"/>
              </a:rPr>
              <a:t>the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situation?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906195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11044438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7320280" cy="7644765"/>
          </a:xfrm>
          <a:custGeom>
            <a:avLst/>
            <a:gdLst/>
            <a:ahLst/>
            <a:cxnLst/>
            <a:rect l="l" t="t" r="r" b="b"/>
            <a:pathLst>
              <a:path w="7320280" h="7644765">
                <a:moveTo>
                  <a:pt x="0" y="7644383"/>
                </a:moveTo>
                <a:lnTo>
                  <a:pt x="7319797" y="7644383"/>
                </a:lnTo>
                <a:lnTo>
                  <a:pt x="7319797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97161"/>
            <a:ext cx="4223385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Individual</a:t>
            </a:r>
            <a:r>
              <a:rPr sz="3600" b="1" spc="-1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Reflection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7933690" y="1333303"/>
            <a:ext cx="551878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can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grades be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useful, even to someone who has  more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mastery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oriented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approach to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933690" y="2171350"/>
            <a:ext cx="5695315" cy="393128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32385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 ways 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encourage  someone to master the underlying concepts 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  assignment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even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grade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what is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currently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driving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them? How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might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show that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are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sensitive 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feel 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performance?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408940" algn="just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someone seek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additional  support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they are worried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looking stupid in 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front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instructor?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interacting with someone who is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very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concerned with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improving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mastering,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facing 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very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 constraints, how can 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support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mastery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 that is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realistic?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88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906195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1044438" y="228245"/>
            <a:ext cx="6534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0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3179652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645" y="584835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185801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Wrap</a:t>
            </a:r>
            <a:r>
              <a:rPr sz="3600" b="1" spc="-12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Up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89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195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377" y="228245"/>
            <a:ext cx="6521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Wrap</a:t>
            </a:r>
            <a:r>
              <a:rPr sz="1200" b="1" u="sng" spc="7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 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607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690" y="1299090"/>
            <a:ext cx="5616575" cy="25152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6100"/>
              </a:lnSpc>
              <a:spcBef>
                <a:spcPts val="100"/>
              </a:spcBef>
            </a:pP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Everyone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motivated to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engage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complete various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tasks in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different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ways.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 is one way to think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that. As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mentor,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understanding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lang="en-US"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learner’s</a:t>
            </a:r>
            <a:r>
              <a:rPr sz="22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goal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orientation can help you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frame 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problems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suggestions in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 that  helps them </a:t>
            </a:r>
            <a:r>
              <a:rPr sz="2200" b="1" dirty="0">
                <a:solidFill>
                  <a:srgbClr val="FFFFFF"/>
                </a:solidFill>
                <a:latin typeface="Segoe UI Semibold"/>
                <a:cs typeface="Segoe UI Semibold"/>
              </a:rPr>
              <a:t>best 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reach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2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2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goals.</a:t>
            </a:r>
            <a:endParaRPr sz="220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43A5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25844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smtClean="0">
                <a:solidFill>
                  <a:schemeClr val="bg1"/>
                </a:solidFill>
                <a:latin typeface="Segoe UI Semibold"/>
                <a:cs typeface="Segoe UI Semibold"/>
              </a:rPr>
              <a:t>9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980989"/>
            <a:ext cx="7672705" cy="3378200"/>
          </a:xfrm>
          <a:prstGeom prst="rect">
            <a:avLst/>
          </a:prstGeom>
        </p:spPr>
        <p:txBody>
          <a:bodyPr vert="horz" wrap="square" lIns="0" tIns="317500" rIns="0" bIns="0" rtlCol="0">
            <a:spAutoFit/>
          </a:bodyPr>
          <a:lstStyle/>
          <a:p>
            <a:pPr marL="12700" marR="5080">
              <a:lnSpc>
                <a:spcPts val="12000"/>
              </a:lnSpc>
              <a:spcBef>
                <a:spcPts val="2500"/>
              </a:spcBef>
            </a:pPr>
            <a:r>
              <a:rPr sz="12000" b="1" spc="-100" dirty="0">
                <a:latin typeface="Segoe UI Semibold"/>
                <a:cs typeface="Segoe UI Semibold"/>
              </a:rPr>
              <a:t>Recognize  </a:t>
            </a:r>
            <a:r>
              <a:rPr sz="12000" b="1" spc="-65" dirty="0">
                <a:latin typeface="Segoe UI Semibold"/>
                <a:cs typeface="Segoe UI Semibold"/>
              </a:rPr>
              <a:t>Discomfo</a:t>
            </a:r>
            <a:r>
              <a:rPr sz="12000" b="1" spc="280" dirty="0">
                <a:latin typeface="Segoe UI Semibold"/>
                <a:cs typeface="Segoe UI Semibold"/>
              </a:rPr>
              <a:t>r</a:t>
            </a:r>
            <a:r>
              <a:rPr sz="12000" b="1" dirty="0">
                <a:latin typeface="Segoe UI Semibold"/>
                <a:cs typeface="Segoe UI Semibold"/>
              </a:rPr>
              <a:t>t</a:t>
            </a:r>
            <a:endParaRPr sz="120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E6E6E6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6672" y="1283183"/>
            <a:ext cx="22479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References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90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15151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6550" algn="l"/>
              </a:tabLst>
            </a:pPr>
            <a:r>
              <a:rPr sz="1200" b="1" dirty="0">
                <a:latin typeface="Segoe UI Semibold"/>
                <a:cs typeface="Segoe UI Semibold"/>
              </a:rPr>
              <a:t>04	</a:t>
            </a:r>
            <a:r>
              <a:rPr sz="1200" b="1" spc="-5" dirty="0">
                <a:latin typeface="Segoe UI Semibold"/>
                <a:cs typeface="Segoe UI Semibold"/>
              </a:rPr>
              <a:t>Goal</a:t>
            </a:r>
            <a:r>
              <a:rPr sz="1200" b="1" spc="8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Orientation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215132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po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134152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02421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062064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44529" y="228245"/>
            <a:ext cx="65278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Wrap</a:t>
            </a:r>
            <a:r>
              <a:rPr sz="1200" b="1" spc="7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Up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79806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ef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ere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n</a:t>
            </a: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933740" y="1354024"/>
            <a:ext cx="2543810" cy="1351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5080">
              <a:lnSpc>
                <a:spcPct val="104200"/>
              </a:lnSpc>
              <a:spcBef>
                <a:spcPts val="40"/>
              </a:spcBef>
            </a:pPr>
            <a:r>
              <a:rPr sz="1200" b="1" spc="-5" dirty="0">
                <a:latin typeface="Segoe UI Semibold"/>
                <a:cs typeface="Segoe UI Semibold"/>
              </a:rPr>
              <a:t>Ames, C.,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20" dirty="0">
                <a:latin typeface="Segoe UI Semibold"/>
                <a:cs typeface="Segoe UI Semibold"/>
              </a:rPr>
              <a:t>Archer, </a:t>
            </a:r>
            <a:r>
              <a:rPr sz="1200" b="1" spc="-30" dirty="0">
                <a:latin typeface="Segoe UI Semibold"/>
                <a:cs typeface="Segoe UI Semibold"/>
              </a:rPr>
              <a:t>J. </a:t>
            </a:r>
            <a:r>
              <a:rPr sz="1200" b="1" spc="-5" dirty="0">
                <a:latin typeface="Segoe UI Semibold"/>
                <a:cs typeface="Segoe UI Semibold"/>
              </a:rPr>
              <a:t>(1988).  Achievement goals in the </a:t>
            </a:r>
            <a:r>
              <a:rPr sz="1200" b="1" spc="-10" dirty="0">
                <a:latin typeface="Segoe UI Semibold"/>
                <a:cs typeface="Segoe UI Semibold"/>
              </a:rPr>
              <a:t>classroom:  Students’ </a:t>
            </a:r>
            <a:r>
              <a:rPr sz="1200" b="1" spc="-5" dirty="0">
                <a:latin typeface="Segoe UI Semibold"/>
                <a:cs typeface="Segoe UI Semibold"/>
              </a:rPr>
              <a:t>learning strategies </a:t>
            </a:r>
            <a:r>
              <a:rPr sz="1200" b="1" dirty="0">
                <a:latin typeface="Segoe UI Semibold"/>
                <a:cs typeface="Segoe UI Semibold"/>
              </a:rPr>
              <a:t>and  </a:t>
            </a:r>
            <a:r>
              <a:rPr sz="1200" b="1" spc="-5" dirty="0">
                <a:latin typeface="Segoe UI Semibold"/>
                <a:cs typeface="Segoe UI Semibold"/>
              </a:rPr>
              <a:t>motivation processes. Journal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educational </a:t>
            </a:r>
            <a:r>
              <a:rPr sz="1200" b="1" spc="-10" dirty="0">
                <a:latin typeface="Segoe UI Semibold"/>
                <a:cs typeface="Segoe UI Semibold"/>
              </a:rPr>
              <a:t>psychology, </a:t>
            </a:r>
            <a:r>
              <a:rPr sz="1200" b="1" spc="-5" dirty="0">
                <a:latin typeface="Segoe UI Semibold"/>
                <a:cs typeface="Segoe UI Semibold"/>
              </a:rPr>
              <a:t>80(3),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260–</a:t>
            </a:r>
            <a:endParaRPr sz="1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5" dirty="0">
                <a:latin typeface="Segoe UI Semibold"/>
                <a:cs typeface="Segoe UI Semibold"/>
              </a:rPr>
              <a:t>267.</a:t>
            </a:r>
            <a:r>
              <a:rPr sz="1200" b="1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https://doi.org/10.1037/0022-</a:t>
            </a:r>
            <a:endParaRPr sz="12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60"/>
              </a:spcBef>
            </a:pPr>
            <a:r>
              <a:rPr sz="1200" b="1" spc="-5" dirty="0">
                <a:latin typeface="Segoe UI Semibold"/>
                <a:cs typeface="Segoe UI Semibold"/>
              </a:rPr>
              <a:t>0663.80.3.260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933740" y="2878024"/>
            <a:ext cx="2647315" cy="2113280"/>
          </a:xfrm>
          <a:prstGeom prst="rect">
            <a:avLst/>
          </a:prstGeom>
        </p:spPr>
        <p:txBody>
          <a:bodyPr vert="horz" wrap="square" lIns="0" tIns="5080" rIns="0" bIns="0" rtlCol="0">
            <a:spAutoFit/>
          </a:bodyPr>
          <a:lstStyle/>
          <a:p>
            <a:pPr marL="12700" marR="144145">
              <a:lnSpc>
                <a:spcPct val="104200"/>
              </a:lnSpc>
              <a:spcBef>
                <a:spcPts val="40"/>
              </a:spcBef>
            </a:pPr>
            <a:r>
              <a:rPr sz="1200" b="1" dirty="0">
                <a:latin typeface="Segoe UI Semibold"/>
                <a:cs typeface="Segoe UI Semibold"/>
              </a:rPr>
              <a:t>Kaplan, </a:t>
            </a:r>
            <a:r>
              <a:rPr sz="1200" b="1" spc="-5" dirty="0">
                <a:latin typeface="Segoe UI Semibold"/>
                <a:cs typeface="Segoe UI Semibold"/>
              </a:rPr>
              <a:t>A., </a:t>
            </a:r>
            <a:r>
              <a:rPr sz="1200" b="1" dirty="0">
                <a:latin typeface="Segoe UI Semibold"/>
                <a:cs typeface="Segoe UI Semibold"/>
              </a:rPr>
              <a:t>&amp; </a:t>
            </a:r>
            <a:r>
              <a:rPr sz="1200" b="1" spc="-20" dirty="0">
                <a:latin typeface="Segoe UI Semibold"/>
                <a:cs typeface="Segoe UI Semibold"/>
              </a:rPr>
              <a:t>Maehr, </a:t>
            </a:r>
            <a:r>
              <a:rPr sz="1200" b="1" spc="-5" dirty="0">
                <a:latin typeface="Segoe UI Semibold"/>
                <a:cs typeface="Segoe UI Semibold"/>
              </a:rPr>
              <a:t>M. </a:t>
            </a:r>
            <a:r>
              <a:rPr sz="1200" b="1" dirty="0">
                <a:latin typeface="Segoe UI Semibold"/>
                <a:cs typeface="Segoe UI Semibold"/>
              </a:rPr>
              <a:t>L. </a:t>
            </a:r>
            <a:r>
              <a:rPr sz="1200" b="1" spc="-5" dirty="0">
                <a:latin typeface="Segoe UI Semibold"/>
                <a:cs typeface="Segoe UI Semibold"/>
              </a:rPr>
              <a:t>(2007).  </a:t>
            </a:r>
            <a:r>
              <a:rPr sz="1200" b="1" dirty="0">
                <a:latin typeface="Segoe UI Semibold"/>
                <a:cs typeface="Segoe UI Semibold"/>
              </a:rPr>
              <a:t>The </a:t>
            </a:r>
            <a:r>
              <a:rPr sz="1200" b="1" spc="-5" dirty="0">
                <a:latin typeface="Segoe UI Semibold"/>
                <a:cs typeface="Segoe UI Semibold"/>
              </a:rPr>
              <a:t>contributions </a:t>
            </a:r>
            <a:r>
              <a:rPr sz="1200" b="1" dirty="0">
                <a:latin typeface="Segoe UI Semibold"/>
                <a:cs typeface="Segoe UI Semibold"/>
              </a:rPr>
              <a:t>and </a:t>
            </a:r>
            <a:r>
              <a:rPr sz="1200" b="1" spc="-5" dirty="0">
                <a:latin typeface="Segoe UI Semibold"/>
                <a:cs typeface="Segoe UI Semibold"/>
              </a:rPr>
              <a:t>prospects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goal orientation </a:t>
            </a:r>
            <a:r>
              <a:rPr sz="1200" b="1" spc="-10" dirty="0">
                <a:latin typeface="Segoe UI Semibold"/>
                <a:cs typeface="Segoe UI Semibold"/>
              </a:rPr>
              <a:t>theory. </a:t>
            </a:r>
            <a:r>
              <a:rPr sz="1200" b="1" dirty="0">
                <a:latin typeface="Segoe UI Semibold"/>
                <a:cs typeface="Segoe UI Semibold"/>
              </a:rPr>
              <a:t>Educational  </a:t>
            </a:r>
            <a:r>
              <a:rPr sz="1200" b="1" spc="-5" dirty="0">
                <a:latin typeface="Segoe UI Semibold"/>
                <a:cs typeface="Segoe UI Semibold"/>
              </a:rPr>
              <a:t>psychology </a:t>
            </a:r>
            <a:r>
              <a:rPr sz="1200" b="1" spc="-15" dirty="0">
                <a:latin typeface="Segoe UI Semibold"/>
                <a:cs typeface="Segoe UI Semibold"/>
              </a:rPr>
              <a:t>review, </a:t>
            </a:r>
            <a:r>
              <a:rPr sz="1200" b="1" spc="-5" dirty="0">
                <a:latin typeface="Segoe UI Semibold"/>
                <a:cs typeface="Segoe UI Semibold"/>
              </a:rPr>
              <a:t>19,</a:t>
            </a:r>
            <a:r>
              <a:rPr sz="1200" b="1" spc="-10" dirty="0">
                <a:latin typeface="Segoe UI Semibold"/>
                <a:cs typeface="Segoe UI Semibold"/>
              </a:rPr>
              <a:t> </a:t>
            </a:r>
            <a:r>
              <a:rPr sz="1200" b="1" spc="-5" dirty="0">
                <a:latin typeface="Segoe UI Semibold"/>
                <a:cs typeface="Segoe UI Semibold"/>
              </a:rPr>
              <a:t>141-184.</a:t>
            </a:r>
            <a:endParaRPr sz="12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1100">
              <a:latin typeface="Segoe UI Semibold"/>
              <a:cs typeface="Segoe UI Semibold"/>
            </a:endParaRPr>
          </a:p>
          <a:p>
            <a:pPr marL="12700" marR="5080">
              <a:lnSpc>
                <a:spcPct val="104200"/>
              </a:lnSpc>
            </a:pPr>
            <a:r>
              <a:rPr sz="1200" b="1" spc="-15" dirty="0">
                <a:latin typeface="Segoe UI Semibold"/>
                <a:cs typeface="Segoe UI Semibold"/>
              </a:rPr>
              <a:t>Midgley, </a:t>
            </a:r>
            <a:r>
              <a:rPr sz="1200" b="1" spc="-5" dirty="0">
                <a:latin typeface="Segoe UI Semibold"/>
                <a:cs typeface="Segoe UI Semibold"/>
              </a:rPr>
              <a:t>C., </a:t>
            </a:r>
            <a:r>
              <a:rPr sz="1200" b="1" spc="-20" dirty="0">
                <a:latin typeface="Segoe UI Semibold"/>
                <a:cs typeface="Segoe UI Semibold"/>
              </a:rPr>
              <a:t>Maehr, </a:t>
            </a:r>
            <a:r>
              <a:rPr sz="1200" b="1" spc="-5" dirty="0">
                <a:latin typeface="Segoe UI Semibold"/>
                <a:cs typeface="Segoe UI Semibold"/>
              </a:rPr>
              <a:t>M. </a:t>
            </a:r>
            <a:r>
              <a:rPr sz="1200" b="1" dirty="0">
                <a:latin typeface="Segoe UI Semibold"/>
                <a:cs typeface="Segoe UI Semibold"/>
              </a:rPr>
              <a:t>L., </a:t>
            </a:r>
            <a:r>
              <a:rPr sz="1200" b="1" spc="-5" dirty="0">
                <a:latin typeface="Segoe UI Semibold"/>
                <a:cs typeface="Segoe UI Semibold"/>
              </a:rPr>
              <a:t>Hruda, </a:t>
            </a:r>
            <a:r>
              <a:rPr sz="1200" b="1" dirty="0">
                <a:latin typeface="Segoe UI Semibold"/>
                <a:cs typeface="Segoe UI Semibold"/>
              </a:rPr>
              <a:t>L. Z.,  </a:t>
            </a:r>
            <a:r>
              <a:rPr sz="1200" b="1" spc="-5" dirty="0">
                <a:latin typeface="Segoe UI Semibold"/>
                <a:cs typeface="Segoe UI Semibold"/>
              </a:rPr>
              <a:t>Anderman, </a:t>
            </a:r>
            <a:r>
              <a:rPr sz="1200" b="1" dirty="0">
                <a:latin typeface="Segoe UI Semibold"/>
                <a:cs typeface="Segoe UI Semibold"/>
              </a:rPr>
              <a:t>E., </a:t>
            </a:r>
            <a:r>
              <a:rPr sz="1200" b="1" spc="-5" dirty="0">
                <a:latin typeface="Segoe UI Semibold"/>
                <a:cs typeface="Segoe UI Semibold"/>
              </a:rPr>
              <a:t>Anderman, </a:t>
            </a:r>
            <a:r>
              <a:rPr sz="1200" b="1" dirty="0">
                <a:latin typeface="Segoe UI Semibold"/>
                <a:cs typeface="Segoe UI Semibold"/>
              </a:rPr>
              <a:t>L.,</a:t>
            </a:r>
            <a:r>
              <a:rPr sz="1200" b="1" spc="-55" dirty="0">
                <a:latin typeface="Segoe UI Semibold"/>
                <a:cs typeface="Segoe UI Semibold"/>
              </a:rPr>
              <a:t> </a:t>
            </a:r>
            <a:r>
              <a:rPr sz="1200" b="1" spc="-10" dirty="0">
                <a:latin typeface="Segoe UI Semibold"/>
                <a:cs typeface="Segoe UI Semibold"/>
              </a:rPr>
              <a:t>Freeman,</a:t>
            </a:r>
            <a:endParaRPr sz="1200">
              <a:latin typeface="Segoe UI Semibold"/>
              <a:cs typeface="Segoe UI Semibold"/>
            </a:endParaRPr>
          </a:p>
          <a:p>
            <a:pPr marL="12700" marR="180340">
              <a:lnSpc>
                <a:spcPct val="104200"/>
              </a:lnSpc>
            </a:pPr>
            <a:r>
              <a:rPr sz="1200" b="1" dirty="0">
                <a:latin typeface="Segoe UI Semibold"/>
                <a:cs typeface="Segoe UI Semibold"/>
              </a:rPr>
              <a:t>K. E., &amp; </a:t>
            </a:r>
            <a:r>
              <a:rPr sz="1200" b="1" spc="-5" dirty="0">
                <a:latin typeface="Segoe UI Semibold"/>
                <a:cs typeface="Segoe UI Semibold"/>
              </a:rPr>
              <a:t>Urdan, </a:t>
            </a:r>
            <a:r>
              <a:rPr sz="1200" b="1" spc="-55" dirty="0">
                <a:latin typeface="Segoe UI Semibold"/>
                <a:cs typeface="Segoe UI Semibold"/>
              </a:rPr>
              <a:t>T. </a:t>
            </a:r>
            <a:r>
              <a:rPr sz="1200" b="1" spc="-5" dirty="0">
                <a:latin typeface="Segoe UI Semibold"/>
                <a:cs typeface="Segoe UI Semibold"/>
              </a:rPr>
              <a:t>(2000). Manual </a:t>
            </a:r>
            <a:r>
              <a:rPr sz="1200" b="1" dirty="0">
                <a:latin typeface="Segoe UI Semibold"/>
                <a:cs typeface="Segoe UI Semibold"/>
              </a:rPr>
              <a:t>for  </a:t>
            </a:r>
            <a:r>
              <a:rPr sz="1200" b="1" spc="-5" dirty="0">
                <a:latin typeface="Segoe UI Semibold"/>
                <a:cs typeface="Segoe UI Semibold"/>
              </a:rPr>
              <a:t>the patterns </a:t>
            </a:r>
            <a:r>
              <a:rPr sz="1200" b="1" spc="-10" dirty="0">
                <a:latin typeface="Segoe UI Semibold"/>
                <a:cs typeface="Segoe UI Semibold"/>
              </a:rPr>
              <a:t>of </a:t>
            </a:r>
            <a:r>
              <a:rPr sz="1200" b="1" spc="-5" dirty="0">
                <a:latin typeface="Segoe UI Semibold"/>
                <a:cs typeface="Segoe UI Semibold"/>
              </a:rPr>
              <a:t>adaptive learning  scales. Ann </a:t>
            </a:r>
            <a:r>
              <a:rPr sz="1200" b="1" spc="5" dirty="0">
                <a:latin typeface="Segoe UI Semibold"/>
                <a:cs typeface="Segoe UI Semibold"/>
              </a:rPr>
              <a:t>Arbor: </a:t>
            </a:r>
            <a:r>
              <a:rPr sz="1200" b="1" spc="-5" dirty="0">
                <a:latin typeface="Segoe UI Semibold"/>
                <a:cs typeface="Segoe UI Semibold"/>
              </a:rPr>
              <a:t>University </a:t>
            </a:r>
            <a:r>
              <a:rPr sz="1200" b="1" spc="-10" dirty="0">
                <a:latin typeface="Segoe UI Semibold"/>
                <a:cs typeface="Segoe UI Semibold"/>
              </a:rPr>
              <a:t>of  </a:t>
            </a:r>
            <a:r>
              <a:rPr sz="1200" b="1" spc="-5" dirty="0">
                <a:latin typeface="Segoe UI Semibold"/>
                <a:cs typeface="Segoe UI Semibold"/>
              </a:rPr>
              <a:t>Michigan.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110172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spc="-10" dirty="0">
                <a:solidFill>
                  <a:srgbClr val="FFFFFF"/>
                </a:solidFill>
                <a:latin typeface="Segoe UI"/>
                <a:cs typeface="Segoe UI"/>
              </a:rPr>
              <a:t>Educator</a:t>
            </a:r>
            <a:r>
              <a:rPr sz="1200" spc="-50" dirty="0">
                <a:solidFill>
                  <a:srgbClr val="FFFFFF"/>
                </a:solidFill>
                <a:latin typeface="Segoe UI"/>
                <a:cs typeface="Segoe UI"/>
              </a:rPr>
              <a:t> </a:t>
            </a:r>
            <a:r>
              <a:rPr sz="1200" spc="-20" dirty="0">
                <a:solidFill>
                  <a:srgbClr val="FFFFFF"/>
                </a:solidFill>
                <a:latin typeface="Segoe UI"/>
                <a:cs typeface="Segoe UI"/>
              </a:rPr>
              <a:t>Toolkit</a:t>
            </a:r>
            <a:endParaRPr sz="1200">
              <a:latin typeface="Segoe UI"/>
              <a:cs typeface="Segoe U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91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1344459"/>
            <a:ext cx="6679565" cy="2663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01600">
              <a:lnSpc>
                <a:spcPct val="100000"/>
              </a:lnSpc>
              <a:spcBef>
                <a:spcPts val="100"/>
              </a:spcBef>
            </a:pPr>
            <a:r>
              <a:rPr sz="2200" b="1" spc="65" dirty="0">
                <a:latin typeface="Calibri"/>
                <a:cs typeface="Calibri"/>
              </a:rPr>
              <a:t>Strategize</a:t>
            </a:r>
            <a:r>
              <a:rPr sz="2200" b="1" spc="10" dirty="0">
                <a:latin typeface="Calibri"/>
                <a:cs typeface="Calibri"/>
              </a:rPr>
              <a:t> </a:t>
            </a:r>
            <a:r>
              <a:rPr sz="2200" b="1" spc="75" dirty="0">
                <a:latin typeface="Calibri"/>
                <a:cs typeface="Calibri"/>
              </a:rPr>
              <a:t>Solutions</a:t>
            </a:r>
            <a:endParaRPr sz="2200">
              <a:latin typeface="Calibri"/>
              <a:cs typeface="Calibri"/>
            </a:endParaRPr>
          </a:p>
          <a:p>
            <a:pPr marL="12700" marR="5080">
              <a:lnSpc>
                <a:spcPts val="8500"/>
              </a:lnSpc>
              <a:spcBef>
                <a:spcPts val="1230"/>
              </a:spcBef>
            </a:pPr>
            <a:r>
              <a:rPr sz="8000" b="1" spc="-45" dirty="0">
                <a:latin typeface="Segoe UI Semibold"/>
                <a:cs typeface="Segoe UI Semibold"/>
              </a:rPr>
              <a:t>Sel</a:t>
            </a:r>
            <a:r>
              <a:rPr sz="8000" b="1" spc="-409" dirty="0">
                <a:latin typeface="Segoe UI Semibold"/>
                <a:cs typeface="Segoe UI Semibold"/>
              </a:rPr>
              <a:t>f</a:t>
            </a:r>
            <a:r>
              <a:rPr sz="8000" b="1" spc="-40" dirty="0">
                <a:latin typeface="Segoe UI Semibold"/>
                <a:cs typeface="Segoe UI Semibold"/>
              </a:rPr>
              <a:t>-</a:t>
            </a:r>
            <a:r>
              <a:rPr sz="8000" b="1" spc="-254" dirty="0">
                <a:latin typeface="Segoe UI Semibold"/>
                <a:cs typeface="Segoe UI Semibold"/>
              </a:rPr>
              <a:t>R</a:t>
            </a:r>
            <a:r>
              <a:rPr sz="8000" b="1" spc="-45" dirty="0">
                <a:latin typeface="Segoe UI Semibold"/>
                <a:cs typeface="Segoe UI Semibold"/>
              </a:rPr>
              <a:t>e</a:t>
            </a:r>
            <a:r>
              <a:rPr sz="8000" b="1" spc="-50" dirty="0">
                <a:latin typeface="Segoe UI Semibold"/>
                <a:cs typeface="Segoe UI Semibold"/>
              </a:rPr>
              <a:t>g</a:t>
            </a:r>
            <a:r>
              <a:rPr sz="8000" b="1" spc="-45" dirty="0">
                <a:latin typeface="Segoe UI Semibold"/>
                <a:cs typeface="Segoe UI Semibold"/>
              </a:rPr>
              <a:t>ula</a:t>
            </a:r>
            <a:r>
              <a:rPr sz="8000" b="1" spc="-90" dirty="0">
                <a:latin typeface="Segoe UI Semibold"/>
                <a:cs typeface="Segoe UI Semibold"/>
              </a:rPr>
              <a:t>t</a:t>
            </a:r>
            <a:r>
              <a:rPr sz="8000" b="1" spc="-45" dirty="0">
                <a:latin typeface="Segoe UI Semibold"/>
                <a:cs typeface="Segoe UI Semibold"/>
              </a:rPr>
              <a:t>ed  </a:t>
            </a:r>
            <a:r>
              <a:rPr sz="8000" b="1" spc="-40" dirty="0">
                <a:latin typeface="Segoe UI Semibold"/>
                <a:cs typeface="Segoe UI Semibold"/>
              </a:rPr>
              <a:t>Learning</a:t>
            </a:r>
            <a:endParaRPr sz="8000">
              <a:latin typeface="Segoe UI Semibold"/>
              <a:cs typeface="Segoe UI Semibold"/>
            </a:endParaRPr>
          </a:p>
        </p:txBody>
      </p:sp>
      <p:sp>
        <p:nvSpPr>
          <p:cNvPr id="6" name="object 4">
            <a:extLst>
              <a:ext uri="{FF2B5EF4-FFF2-40B4-BE49-F238E27FC236}">
                <a16:creationId xmlns:a16="http://schemas.microsoft.com/office/drawing/2014/main" id="{B64C351F-E9C5-4D72-BA1D-A298F4818222}"/>
              </a:ext>
            </a:extLst>
          </p:cNvPr>
          <p:cNvSpPr txBox="1">
            <a:spLocks/>
          </p:cNvSpPr>
          <p:nvPr/>
        </p:nvSpPr>
        <p:spPr>
          <a:xfrm>
            <a:off x="11887200" y="5562600"/>
            <a:ext cx="2514600" cy="256736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12200" b="0" i="0">
                <a:solidFill>
                  <a:schemeClr val="bg1"/>
                </a:solidFill>
                <a:latin typeface="Segoe UI"/>
                <a:ea typeface="+mj-ea"/>
                <a:cs typeface="Segoe UI"/>
              </a:defRPr>
            </a:lvl1pPr>
          </a:lstStyle>
          <a:p>
            <a:pPr marL="101600">
              <a:spcBef>
                <a:spcPts val="100"/>
              </a:spcBef>
            </a:pPr>
            <a:r>
              <a:rPr lang="en-US" sz="16600" b="1" kern="0" dirty="0">
                <a:latin typeface="Segoe UI Semibold"/>
                <a:cs typeface="Segoe UI Semibold"/>
              </a:rPr>
              <a:t>05</a:t>
            </a:r>
            <a:endParaRPr lang="en-US" sz="16600" kern="0" dirty="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30E5D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055945"/>
            <a:ext cx="10996930" cy="2108200"/>
          </a:xfrm>
          <a:prstGeom prst="rect">
            <a:avLst/>
          </a:prstGeom>
        </p:spPr>
        <p:txBody>
          <a:bodyPr vert="horz" wrap="square" lIns="0" tIns="25146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980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Purpose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this</a:t>
            </a:r>
            <a:r>
              <a:rPr sz="3600" b="1" spc="-6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module: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  <a:spcBef>
                <a:spcPts val="1875"/>
              </a:spcBef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—Understand the concept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of Self-Regulated</a:t>
            </a:r>
            <a:r>
              <a:rPr sz="3600" b="1" spc="-10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Learning</a:t>
            </a:r>
            <a:endParaRPr sz="360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—Connect </a:t>
            </a:r>
            <a:r>
              <a:rPr sz="3600" b="1" spc="-40" dirty="0">
                <a:solidFill>
                  <a:srgbClr val="274B47"/>
                </a:solidFill>
                <a:latin typeface="Segoe UI Semibold"/>
                <a:cs typeface="Segoe UI Semibold"/>
              </a:rPr>
              <a:t>Self-Regulated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Learning to learning </a:t>
            </a:r>
            <a:r>
              <a:rPr sz="3600" b="1" spc="-10" dirty="0">
                <a:solidFill>
                  <a:srgbClr val="274B47"/>
                </a:solidFill>
                <a:latin typeface="Segoe UI Semibold"/>
                <a:cs typeface="Segoe UI Semibold"/>
              </a:rPr>
              <a:t>in</a:t>
            </a:r>
            <a:r>
              <a:rPr sz="3600" b="1" spc="-140" dirty="0">
                <a:solidFill>
                  <a:srgbClr val="274B47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274B47"/>
                </a:solidFill>
                <a:latin typeface="Segoe UI Semibold"/>
                <a:cs typeface="Segoe UI Semibold"/>
              </a:rPr>
              <a:t>CS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92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921502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1088146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318038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5216"/>
            <a:ext cx="14630400" cy="7644765"/>
          </a:xfrm>
          <a:custGeom>
            <a:avLst/>
            <a:gdLst/>
            <a:ahLst/>
            <a:cxnLst/>
            <a:rect l="l" t="t" r="r" b="b"/>
            <a:pathLst>
              <a:path w="14630400" h="7644765">
                <a:moveTo>
                  <a:pt x="0" y="7644383"/>
                </a:moveTo>
                <a:lnTo>
                  <a:pt x="14630400" y="7644383"/>
                </a:lnTo>
                <a:lnTo>
                  <a:pt x="14630400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0" y="0"/>
            <a:ext cx="14630400" cy="585470"/>
          </a:xfrm>
          <a:custGeom>
            <a:avLst/>
            <a:gdLst/>
            <a:ahLst/>
            <a:cxnLst/>
            <a:rect l="l" t="t" r="r" b="b"/>
            <a:pathLst>
              <a:path w="14630400" h="585470">
                <a:moveTo>
                  <a:pt x="0" y="585216"/>
                </a:moveTo>
                <a:lnTo>
                  <a:pt x="14630400" y="585216"/>
                </a:lnTo>
                <a:lnTo>
                  <a:pt x="14630400" y="0"/>
                </a:lnTo>
                <a:lnTo>
                  <a:pt x="0" y="0"/>
                </a:lnTo>
                <a:lnTo>
                  <a:pt x="0" y="5852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93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Pu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rp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o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1502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88146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38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73100" y="1294603"/>
            <a:ext cx="10130155" cy="4130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this session, we will learn about the</a:t>
            </a:r>
            <a:r>
              <a:rPr sz="3600" b="1" spc="-19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concept</a:t>
            </a:r>
            <a:endParaRPr sz="3600">
              <a:latin typeface="Segoe UI Semibold"/>
              <a:cs typeface="Segoe UI Semibold"/>
            </a:endParaRPr>
          </a:p>
          <a:p>
            <a:pPr marL="12700" marR="5080">
              <a:lnSpc>
                <a:spcPts val="4000"/>
              </a:lnSpc>
              <a:spcBef>
                <a:spcPts val="240"/>
              </a:spcBef>
            </a:pPr>
            <a:r>
              <a:rPr sz="3600" b="1" spc="-40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3600" b="1" spc="-35" dirty="0">
                <a:solidFill>
                  <a:srgbClr val="30E5D0"/>
                </a:solidFill>
                <a:latin typeface="Segoe UI Semibold"/>
                <a:cs typeface="Segoe UI Semibold"/>
              </a:rPr>
              <a:t>self-regulated </a:t>
            </a:r>
            <a:r>
              <a:rPr sz="3600" b="1" spc="-20" dirty="0">
                <a:solidFill>
                  <a:srgbClr val="30E5D0"/>
                </a:solidFill>
                <a:latin typeface="Segoe UI Semibold"/>
                <a:cs typeface="Segoe UI Semibold"/>
              </a:rPr>
              <a:t>learning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.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Self-regulated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learning  </a:t>
            </a:r>
            <a:r>
              <a:rPr sz="36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supports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strategy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similar to the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scientific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method to their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own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understanding.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make 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plan,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act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plan, and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assess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the plan  </a:t>
            </a:r>
            <a:r>
              <a:rPr sz="3600" b="1" spc="-30" dirty="0">
                <a:solidFill>
                  <a:srgbClr val="FFFFFF"/>
                </a:solidFill>
                <a:latin typeface="Segoe UI Semibold"/>
                <a:cs typeface="Segoe UI Semibold"/>
              </a:rPr>
              <a:t>worked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(and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revise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it as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needed).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As </a:t>
            </a:r>
            <a:r>
              <a:rPr sz="36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3600" b="1" spc="-65" dirty="0">
                <a:solidFill>
                  <a:srgbClr val="FFFFFF"/>
                </a:solidFill>
                <a:latin typeface="Segoe UI Semibold"/>
                <a:cs typeface="Segoe UI Semibold"/>
              </a:rPr>
              <a:t>mentor,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encouraging </a:t>
            </a:r>
            <a:r>
              <a:rPr sz="36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self-regulated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learning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in </a:t>
            </a:r>
            <a:r>
              <a:rPr sz="36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learners 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helps them </a:t>
            </a:r>
            <a:r>
              <a:rPr sz="36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be </a:t>
            </a:r>
            <a:r>
              <a:rPr sz="36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more</a:t>
            </a:r>
            <a:r>
              <a:rPr sz="3600" b="1" spc="-114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36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successful.</a:t>
            </a:r>
            <a:endParaRPr sz="36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94</a:t>
            </a:fld>
            <a:endParaRPr sz="1200">
              <a:latin typeface="Segoe UI Semibold"/>
              <a:cs typeface="Segoe UI Semibold"/>
            </a:endParaRPr>
          </a:p>
        </p:txBody>
      </p:sp>
      <p:graphicFrame>
        <p:nvGraphicFramePr>
          <p:cNvPr id="2" name="object 2"/>
          <p:cNvGraphicFramePr>
            <a:graphicFrameLocks noGrp="1"/>
          </p:cNvGraphicFramePr>
          <p:nvPr/>
        </p:nvGraphicFramePr>
        <p:xfrm>
          <a:off x="685800" y="3563099"/>
          <a:ext cx="13258800" cy="3242013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2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867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Welcome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Core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Intro: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Self-Regulated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Learning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2572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5-10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Reflection: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 Assessment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Self-Regulated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Learning</a:t>
                      </a:r>
                      <a:r>
                        <a:rPr sz="1800" b="1" spc="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Scenarios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15-30</a:t>
                      </a:r>
                      <a:r>
                        <a:rPr sz="1800" b="1" spc="-1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Group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Activity: SRL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Origami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Activity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6521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60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5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820" marB="0">
                    <a:solidFill>
                      <a:srgbClr val="274B47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Individual 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Synthesis: 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SRL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+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CS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274B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2584">
                <a:tc>
                  <a:txBody>
                    <a:bodyPr/>
                    <a:lstStyle/>
                    <a:p>
                      <a:pPr marL="463550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1-2</a:t>
                      </a:r>
                      <a:r>
                        <a:rPr sz="1800" b="1" spc="-10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</a:t>
                      </a: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min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tc>
                  <a:txBody>
                    <a:bodyPr/>
                    <a:lstStyle/>
                    <a:p>
                      <a:pPr marL="985519">
                        <a:lnSpc>
                          <a:spcPct val="100000"/>
                        </a:lnSpc>
                        <a:spcBef>
                          <a:spcPts val="655"/>
                        </a:spcBef>
                      </a:pPr>
                      <a:r>
                        <a:rPr sz="1800" b="1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Wrap</a:t>
                      </a:r>
                      <a:r>
                        <a:rPr sz="1800" b="1" spc="-5" dirty="0">
                          <a:solidFill>
                            <a:srgbClr val="FFFFFF"/>
                          </a:solidFill>
                          <a:latin typeface="Segoe UI Semibold"/>
                          <a:cs typeface="Segoe UI Semibold"/>
                        </a:rPr>
                        <a:t> Up</a:t>
                      </a:r>
                      <a:endParaRPr sz="1800">
                        <a:latin typeface="Segoe UI Semibold"/>
                        <a:cs typeface="Segoe UI Semibold"/>
                      </a:endParaRPr>
                    </a:p>
                  </a:txBody>
                  <a:tcPr marL="0" marR="0" marT="83185" marB="0">
                    <a:solidFill>
                      <a:srgbClr val="00857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" name="object 3"/>
          <p:cNvSpPr txBox="1"/>
          <p:nvPr/>
        </p:nvSpPr>
        <p:spPr>
          <a:xfrm>
            <a:off x="1132978" y="3274267"/>
            <a:ext cx="4108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70" dirty="0">
                <a:latin typeface="Segoe UI Semibold"/>
                <a:cs typeface="Segoe UI Semibold"/>
              </a:rPr>
              <a:t>TIME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133277" y="3274267"/>
            <a:ext cx="72961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55" dirty="0">
                <a:latin typeface="Segoe UI Semibold"/>
                <a:cs typeface="Segoe UI Semibold"/>
              </a:rPr>
              <a:t>A</a:t>
            </a:r>
            <a:r>
              <a:rPr sz="1200" b="1" spc="70" dirty="0">
                <a:latin typeface="Segoe UI Semibold"/>
                <a:cs typeface="Segoe UI Semibold"/>
              </a:rPr>
              <a:t>CTIVI</a:t>
            </a:r>
            <a:r>
              <a:rPr sz="1200" b="1" spc="9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Y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73100" y="1285215"/>
            <a:ext cx="161925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20" dirty="0">
                <a:latin typeface="Segoe UI Semibold"/>
                <a:cs typeface="Segoe UI Semibold"/>
              </a:rPr>
              <a:t>A</a:t>
            </a:r>
            <a:r>
              <a:rPr sz="3600" b="1" spc="-25" dirty="0">
                <a:latin typeface="Segoe UI Semibold"/>
                <a:cs typeface="Segoe UI Semibold"/>
              </a:rPr>
              <a:t>g</a:t>
            </a:r>
            <a:r>
              <a:rPr sz="3600" b="1" spc="-20" dirty="0">
                <a:latin typeface="Segoe UI Semibold"/>
                <a:cs typeface="Segoe UI Semibold"/>
              </a:rPr>
              <a:t>en</a:t>
            </a:r>
            <a:r>
              <a:rPr sz="3600" b="1" spc="-25" dirty="0">
                <a:latin typeface="Segoe UI Semibold"/>
                <a:cs typeface="Segoe UI Semibold"/>
              </a:rPr>
              <a:t>d</a:t>
            </a:r>
            <a:r>
              <a:rPr sz="3600" b="1" dirty="0">
                <a:latin typeface="Segoe UI Semibold"/>
                <a:cs typeface="Segoe UI Semibold"/>
              </a:rPr>
              <a:t>a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g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en</a:t>
            </a:r>
            <a:r>
              <a:rPr sz="1200" b="1" u="sng" spc="-5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</a:t>
            </a:r>
            <a:r>
              <a:rPr sz="1200" b="1" u="sng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15028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88146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384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39901" y="585216"/>
            <a:ext cx="7291070" cy="7644765"/>
          </a:xfrm>
          <a:custGeom>
            <a:avLst/>
            <a:gdLst/>
            <a:ahLst/>
            <a:cxnLst/>
            <a:rect l="l" t="t" r="r" b="b"/>
            <a:pathLst>
              <a:path w="7291069" h="7644765">
                <a:moveTo>
                  <a:pt x="0" y="7644383"/>
                </a:moveTo>
                <a:lnTo>
                  <a:pt x="7290498" y="7644383"/>
                </a:lnTo>
                <a:lnTo>
                  <a:pt x="7290498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F2F2F2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1088009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31802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673100" y="1278111"/>
            <a:ext cx="5956300" cy="4870692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416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</a:t>
            </a:r>
            <a:r>
              <a:rPr sz="3600" b="1" spc="-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is</a:t>
            </a:r>
            <a:endParaRPr sz="3600" dirty="0">
              <a:latin typeface="Segoe UI Semibold"/>
              <a:cs typeface="Segoe UI Semibold"/>
            </a:endParaRPr>
          </a:p>
          <a:p>
            <a:pPr marL="12700">
              <a:lnSpc>
                <a:spcPts val="4160"/>
              </a:lnSpc>
            </a:pPr>
            <a:r>
              <a:rPr sz="3600" b="1" spc="-35" dirty="0">
                <a:latin typeface="Segoe UI Semibold"/>
                <a:cs typeface="Segoe UI Semibold"/>
              </a:rPr>
              <a:t>self-regulated</a:t>
            </a:r>
            <a:r>
              <a:rPr sz="3600" b="1" spc="-6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learning?</a:t>
            </a:r>
            <a:endParaRPr sz="3600" dirty="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  <a:spcBef>
                <a:spcPts val="1839"/>
              </a:spcBef>
            </a:pPr>
            <a:r>
              <a:rPr sz="1800" b="1" spc="-15" dirty="0">
                <a:latin typeface="Segoe UI Semibold"/>
                <a:cs typeface="Segoe UI Semibold"/>
              </a:rPr>
              <a:t>Self-directed, </a:t>
            </a:r>
            <a:r>
              <a:rPr sz="1800" b="1" spc="-5" dirty="0">
                <a:latin typeface="Segoe UI Semibold"/>
                <a:cs typeface="Segoe UI Semibold"/>
              </a:rPr>
              <a:t>systematic, goal-oriented </a:t>
            </a:r>
            <a:r>
              <a:rPr sz="1800" b="1" spc="-20" dirty="0">
                <a:latin typeface="Segoe UI Semibold"/>
                <a:cs typeface="Segoe UI Semibold"/>
              </a:rPr>
              <a:t>behavior.  </a:t>
            </a:r>
            <a:r>
              <a:rPr sz="1800" b="1" spc="-15" dirty="0">
                <a:latin typeface="Segoe UI Semibold"/>
                <a:cs typeface="Segoe UI Semibold"/>
              </a:rPr>
              <a:t>Self-regulated </a:t>
            </a:r>
            <a:r>
              <a:rPr sz="1800" b="1" spc="-5" dirty="0">
                <a:latin typeface="Segoe UI Semibold"/>
                <a:cs typeface="Segoe UI Semibold"/>
              </a:rPr>
              <a:t>learning is </a:t>
            </a:r>
            <a:r>
              <a:rPr sz="1800" b="1" spc="-10" dirty="0">
                <a:latin typeface="Segoe UI Semibold"/>
                <a:cs typeface="Segoe UI Semibold"/>
              </a:rPr>
              <a:t>marked </a:t>
            </a:r>
            <a:r>
              <a:rPr sz="1800" b="1" dirty="0">
                <a:latin typeface="Segoe UI Semibold"/>
                <a:cs typeface="Segoe UI Semibold"/>
              </a:rPr>
              <a:t>by a </a:t>
            </a:r>
            <a:r>
              <a:rPr sz="1800" b="1" spc="-10" dirty="0">
                <a:latin typeface="Segoe UI Semibold"/>
                <a:cs typeface="Segoe UI Semibold"/>
              </a:rPr>
              <a:t>three-phase  iterative </a:t>
            </a:r>
            <a:r>
              <a:rPr sz="1800" b="1" spc="-5" dirty="0">
                <a:latin typeface="Segoe UI Semibold"/>
                <a:cs typeface="Segoe UI Semibold"/>
              </a:rPr>
              <a:t>feedback</a:t>
            </a:r>
            <a:r>
              <a:rPr sz="1800" b="1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loop</a:t>
            </a:r>
            <a:r>
              <a:rPr lang="en-US" sz="1800" b="1" spc="-5" dirty="0">
                <a:latin typeface="Segoe UI Semibold"/>
                <a:cs typeface="Segoe UI Semibold"/>
              </a:rPr>
              <a:t> (see Zimmerman 1989)</a:t>
            </a:r>
            <a:r>
              <a:rPr sz="1800" b="1" spc="-5" dirty="0">
                <a:latin typeface="Segoe UI Semibold"/>
                <a:cs typeface="Segoe UI Semibold"/>
              </a:rPr>
              <a:t>.</a:t>
            </a:r>
            <a:endParaRPr sz="1800" dirty="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45"/>
              </a:spcBef>
            </a:pPr>
            <a:endParaRPr sz="1650" dirty="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</a:pPr>
            <a:r>
              <a:rPr sz="1800" b="1" dirty="0">
                <a:latin typeface="Segoe UI Semibold"/>
                <a:cs typeface="Segoe UI Semibold"/>
              </a:rPr>
              <a:t>The </a:t>
            </a:r>
            <a:r>
              <a:rPr sz="1800" b="1" spc="-10" dirty="0">
                <a:latin typeface="Segoe UI Semibold"/>
                <a:cs typeface="Segoe UI Semibold"/>
              </a:rPr>
              <a:t>three </a:t>
            </a:r>
            <a:r>
              <a:rPr sz="1800" b="1" dirty="0">
                <a:latin typeface="Segoe UI Semibold"/>
                <a:cs typeface="Segoe UI Semibold"/>
              </a:rPr>
              <a:t>phases</a:t>
            </a:r>
            <a:r>
              <a:rPr sz="1800" b="1" spc="-5" dirty="0">
                <a:latin typeface="Segoe UI Semibold"/>
                <a:cs typeface="Segoe UI Semibold"/>
              </a:rPr>
              <a:t> include:</a:t>
            </a:r>
            <a:endParaRPr sz="1800" dirty="0">
              <a:latin typeface="Segoe UI Semibold"/>
              <a:cs typeface="Segoe UI Semibold"/>
            </a:endParaRPr>
          </a:p>
          <a:p>
            <a:pPr marL="12700" marR="88900">
              <a:lnSpc>
                <a:spcPct val="203700"/>
              </a:lnSpc>
            </a:pPr>
            <a:r>
              <a:rPr sz="1800" b="1" spc="-5" dirty="0">
                <a:latin typeface="Segoe UI Semibold"/>
                <a:cs typeface="Segoe UI Semibold"/>
              </a:rPr>
              <a:t>Plan: Set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goal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figure out how to </a:t>
            </a:r>
            <a:r>
              <a:rPr sz="1800" b="1" spc="-10" dirty="0">
                <a:latin typeface="Segoe UI Semibold"/>
                <a:cs typeface="Segoe UI Semibold"/>
              </a:rPr>
              <a:t>approach </a:t>
            </a:r>
            <a:r>
              <a:rPr sz="1800" b="1" spc="-5" dirty="0">
                <a:latin typeface="Segoe UI Semibold"/>
                <a:cs typeface="Segoe UI Semibold"/>
              </a:rPr>
              <a:t>it  </a:t>
            </a:r>
            <a:endParaRPr lang="en-US" sz="1800" b="1" spc="-5" dirty="0">
              <a:latin typeface="Segoe UI Semibold"/>
              <a:cs typeface="Segoe UI Semibold"/>
            </a:endParaRPr>
          </a:p>
          <a:p>
            <a:pPr marL="12700" marR="88900">
              <a:lnSpc>
                <a:spcPct val="203700"/>
              </a:lnSpc>
            </a:pPr>
            <a:r>
              <a:rPr sz="1800" b="1" spc="-5" dirty="0">
                <a:latin typeface="Segoe UI Semibold"/>
                <a:cs typeface="Segoe UI Semibold"/>
              </a:rPr>
              <a:t>Act: </a:t>
            </a:r>
            <a:r>
              <a:rPr sz="1800" b="1" spc="-25" dirty="0">
                <a:latin typeface="Segoe UI Semibold"/>
                <a:cs typeface="Segoe UI Semibold"/>
              </a:rPr>
              <a:t>Try </a:t>
            </a:r>
            <a:r>
              <a:rPr sz="1800" b="1" spc="-5" dirty="0">
                <a:latin typeface="Segoe UI Semibold"/>
                <a:cs typeface="Segoe UI Semibold"/>
              </a:rPr>
              <a:t>out the </a:t>
            </a:r>
            <a:r>
              <a:rPr sz="1800" b="1" dirty="0">
                <a:latin typeface="Segoe UI Semibold"/>
                <a:cs typeface="Segoe UI Semibold"/>
              </a:rPr>
              <a:t>plan and </a:t>
            </a:r>
            <a:r>
              <a:rPr sz="1800" b="1" spc="-5" dirty="0">
                <a:latin typeface="Segoe UI Semibold"/>
                <a:cs typeface="Segoe UI Semibold"/>
              </a:rPr>
              <a:t>see how it </a:t>
            </a:r>
            <a:r>
              <a:rPr sz="1800" b="1" spc="-10" dirty="0">
                <a:latin typeface="Segoe UI Semibold"/>
                <a:cs typeface="Segoe UI Semibold"/>
              </a:rPr>
              <a:t>worked  </a:t>
            </a:r>
            <a:endParaRPr lang="en-US" sz="1800" b="1" spc="-10" dirty="0">
              <a:latin typeface="Segoe UI Semibold"/>
              <a:cs typeface="Segoe UI Semibold"/>
            </a:endParaRPr>
          </a:p>
          <a:p>
            <a:pPr marL="12700" marR="88900">
              <a:lnSpc>
                <a:spcPct val="203700"/>
              </a:lnSpc>
            </a:pPr>
            <a:r>
              <a:rPr sz="1800" b="1" spc="-15" dirty="0">
                <a:latin typeface="Segoe UI Semibold"/>
                <a:cs typeface="Segoe UI Semibold"/>
              </a:rPr>
              <a:t>Reflect: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10" dirty="0">
                <a:latin typeface="Segoe UI Semibold"/>
                <a:cs typeface="Segoe UI Semibold"/>
              </a:rPr>
              <a:t>worked? </a:t>
            </a: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should </a:t>
            </a:r>
            <a:r>
              <a:rPr sz="1800" b="1" dirty="0">
                <a:latin typeface="Segoe UI Semibold"/>
                <a:cs typeface="Segoe UI Semibold"/>
              </a:rPr>
              <a:t>I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change?</a:t>
            </a:r>
            <a:endParaRPr lang="en-US" sz="1800" b="1" spc="-5" dirty="0">
              <a:latin typeface="Segoe UI Semibold"/>
              <a:cs typeface="Segoe UI Semibold"/>
            </a:endParaRPr>
          </a:p>
          <a:p>
            <a:pPr marL="12700" marR="88900">
              <a:lnSpc>
                <a:spcPct val="203700"/>
              </a:lnSpc>
            </a:pPr>
            <a:r>
              <a:rPr lang="en-US" b="1" spc="-5" dirty="0">
                <a:latin typeface="Segoe UI Semibold"/>
                <a:cs typeface="Segoe UI Semibold"/>
              </a:rPr>
              <a:t>Watch the </a:t>
            </a:r>
            <a:r>
              <a:rPr lang="en-US" b="1" spc="-5" dirty="0">
                <a:latin typeface="Segoe UI Semibold" panose="020B0702040204020203" pitchFamily="34" charset="0"/>
                <a:cs typeface="Segoe UI Semibold" panose="020B0702040204020203" pitchFamily="34" charset="0"/>
              </a:rPr>
              <a:t>video here: </a:t>
            </a:r>
            <a:r>
              <a:rPr lang="en-US" sz="1800" dirty="0">
                <a:solidFill>
                  <a:srgbClr val="000000"/>
                </a:solidFill>
                <a:latin typeface="Segoe UI Semibold" panose="020B0702040204020203" pitchFamily="34" charset="0"/>
                <a:cs typeface="Segoe UI Semibold" panose="020B0702040204020203" pitchFamily="34" charset="0"/>
              </a:rPr>
              <a:t>https://youtu.be/OoM3oNIYUFc</a:t>
            </a:r>
            <a:endParaRPr lang="en-US" sz="1800" dirty="0">
              <a:solidFill>
                <a:prstClr val="black"/>
              </a:solidFill>
              <a:latin typeface="Segoe UI Semibold" panose="020B0702040204020203" pitchFamily="34" charset="0"/>
              <a:cs typeface="Segoe UI Semibold" panose="020B0702040204020203" pitchFamily="34" charset="0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673331" y="1326467"/>
            <a:ext cx="2547620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20"/>
              </a:lnSpc>
              <a:spcBef>
                <a:spcPts val="100"/>
              </a:spcBef>
            </a:pPr>
            <a:r>
              <a:rPr sz="2200" b="1" spc="-5" dirty="0">
                <a:solidFill>
                  <a:srgbClr val="505050"/>
                </a:solidFill>
                <a:latin typeface="Segoe UI Semibold"/>
                <a:cs typeface="Segoe UI Semibold"/>
              </a:rPr>
              <a:t>Plan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ts val="2140"/>
              </a:lnSpc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is </a:t>
            </a:r>
            <a:r>
              <a:rPr sz="1800" b="1" dirty="0">
                <a:latin typeface="Segoe UI Semibold"/>
                <a:cs typeface="Segoe UI Semibold"/>
              </a:rPr>
              <a:t>my</a:t>
            </a:r>
            <a:r>
              <a:rPr sz="1800" b="1" spc="-2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goal?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strategy will </a:t>
            </a:r>
            <a:r>
              <a:rPr sz="1800" b="1" dirty="0">
                <a:latin typeface="Segoe UI Semibold"/>
                <a:cs typeface="Segoe UI Semibold"/>
              </a:rPr>
              <a:t>I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use?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44853" y="1326467"/>
            <a:ext cx="2389505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20"/>
              </a:lnSpc>
              <a:spcBef>
                <a:spcPts val="100"/>
              </a:spcBef>
            </a:pPr>
            <a:r>
              <a:rPr sz="2200" b="1" spc="-15" dirty="0">
                <a:solidFill>
                  <a:srgbClr val="274B47"/>
                </a:solidFill>
                <a:latin typeface="Segoe UI Semibold"/>
                <a:cs typeface="Segoe UI Semibold"/>
              </a:rPr>
              <a:t>Reflect</a:t>
            </a:r>
            <a:endParaRPr sz="2200">
              <a:latin typeface="Segoe UI Semibold"/>
              <a:cs typeface="Segoe UI Semibold"/>
            </a:endParaRPr>
          </a:p>
          <a:p>
            <a:pPr marL="12700">
              <a:lnSpc>
                <a:spcPts val="2140"/>
              </a:lnSpc>
            </a:pPr>
            <a:r>
              <a:rPr sz="1800" b="1" dirty="0">
                <a:latin typeface="Segoe UI Semibold"/>
                <a:cs typeface="Segoe UI Semibold"/>
              </a:rPr>
              <a:t>What</a:t>
            </a:r>
            <a:r>
              <a:rPr sz="1800" b="1" spc="-10" dirty="0">
                <a:latin typeface="Segoe UI Semibold"/>
                <a:cs typeface="Segoe UI Semibold"/>
              </a:rPr>
              <a:t> worked?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latin typeface="Segoe UI Semibold"/>
                <a:cs typeface="Segoe UI Semibold"/>
              </a:rPr>
              <a:t>What </a:t>
            </a:r>
            <a:r>
              <a:rPr sz="1800" b="1" spc="-5" dirty="0">
                <a:latin typeface="Segoe UI Semibold"/>
                <a:cs typeface="Segoe UI Semibold"/>
              </a:rPr>
              <a:t>should </a:t>
            </a:r>
            <a:r>
              <a:rPr sz="1800" b="1" dirty="0">
                <a:latin typeface="Segoe UI Semibold"/>
                <a:cs typeface="Segoe UI Semibold"/>
              </a:rPr>
              <a:t>I</a:t>
            </a:r>
            <a:r>
              <a:rPr sz="1800" b="1" spc="-9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change?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9661652" y="6458414"/>
            <a:ext cx="2780665" cy="90931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620"/>
              </a:lnSpc>
              <a:spcBef>
                <a:spcPts val="100"/>
              </a:spcBef>
            </a:pPr>
            <a:r>
              <a:rPr sz="2200" b="1" spc="-5" dirty="0">
                <a:solidFill>
                  <a:srgbClr val="008575"/>
                </a:solidFill>
                <a:latin typeface="Segoe UI Semibold"/>
                <a:cs typeface="Segoe UI Semibold"/>
              </a:rPr>
              <a:t>Act</a:t>
            </a:r>
            <a:endParaRPr sz="2200">
              <a:latin typeface="Segoe UI Semibold"/>
              <a:cs typeface="Segoe UI Semibold"/>
            </a:endParaRPr>
          </a:p>
          <a:p>
            <a:pPr marL="12700" marR="5080">
              <a:lnSpc>
                <a:spcPts val="2200"/>
              </a:lnSpc>
              <a:spcBef>
                <a:spcPts val="20"/>
              </a:spcBef>
            </a:pPr>
            <a:r>
              <a:rPr sz="1800" b="1" spc="-30" dirty="0">
                <a:latin typeface="Segoe UI Semibold"/>
                <a:cs typeface="Segoe UI Semibold"/>
              </a:rPr>
              <a:t>Try </a:t>
            </a:r>
            <a:r>
              <a:rPr sz="1800" b="1" dirty="0">
                <a:latin typeface="Segoe UI Semibold"/>
                <a:cs typeface="Segoe UI Semibold"/>
              </a:rPr>
              <a:t>a </a:t>
            </a:r>
            <a:r>
              <a:rPr sz="1800" b="1" spc="-5" dirty="0">
                <a:latin typeface="Segoe UI Semibold"/>
                <a:cs typeface="Segoe UI Semibold"/>
              </a:rPr>
              <a:t>strategy </a:t>
            </a:r>
            <a:r>
              <a:rPr sz="1800" b="1" dirty="0">
                <a:latin typeface="Segoe UI Semibold"/>
                <a:cs typeface="Segoe UI Semibold"/>
              </a:rPr>
              <a:t>and </a:t>
            </a:r>
            <a:r>
              <a:rPr sz="1800" b="1" spc="-5" dirty="0">
                <a:latin typeface="Segoe UI Semibold"/>
                <a:cs typeface="Segoe UI Semibold"/>
              </a:rPr>
              <a:t>monitor  what</a:t>
            </a:r>
            <a:r>
              <a:rPr sz="1800" b="1" spc="-1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happens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10193832" y="3948488"/>
            <a:ext cx="155702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41275" marR="5080" indent="-29209">
              <a:lnSpc>
                <a:spcPct val="101800"/>
              </a:lnSpc>
              <a:spcBef>
                <a:spcPts val="60"/>
              </a:spcBef>
            </a:pPr>
            <a:r>
              <a:rPr sz="1800" b="1" spc="-15" dirty="0">
                <a:latin typeface="Segoe UI Semibold"/>
                <a:cs typeface="Segoe UI Semibold"/>
              </a:rPr>
              <a:t>Self-regulation  </a:t>
            </a:r>
            <a:r>
              <a:rPr sz="1800" b="1" spc="-5" dirty="0">
                <a:latin typeface="Segoe UI Semibold"/>
                <a:cs typeface="Segoe UI Semibold"/>
              </a:rPr>
              <a:t>feedback</a:t>
            </a:r>
            <a:r>
              <a:rPr sz="1800" b="1" spc="-60" dirty="0">
                <a:latin typeface="Segoe UI Semibold"/>
                <a:cs typeface="Segoe UI Semibold"/>
              </a:rPr>
              <a:t> </a:t>
            </a:r>
            <a:r>
              <a:rPr sz="1800" b="1" spc="-5" dirty="0">
                <a:latin typeface="Segoe UI Semibold"/>
                <a:cs typeface="Segoe UI Semibold"/>
              </a:rPr>
              <a:t>loop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9152888" y="2382137"/>
            <a:ext cx="3639820" cy="3640454"/>
          </a:xfrm>
          <a:custGeom>
            <a:avLst/>
            <a:gdLst/>
            <a:ahLst/>
            <a:cxnLst/>
            <a:rect l="l" t="t" r="r" b="b"/>
            <a:pathLst>
              <a:path w="3639820" h="3640454">
                <a:moveTo>
                  <a:pt x="1819909" y="3639845"/>
                </a:moveTo>
                <a:lnTo>
                  <a:pt x="1868392" y="3639212"/>
                </a:lnTo>
                <a:lnTo>
                  <a:pt x="1916563" y="3637322"/>
                </a:lnTo>
                <a:lnTo>
                  <a:pt x="1964404" y="3634192"/>
                </a:lnTo>
                <a:lnTo>
                  <a:pt x="2011902" y="3629837"/>
                </a:lnTo>
                <a:lnTo>
                  <a:pt x="2059039" y="3624273"/>
                </a:lnTo>
                <a:lnTo>
                  <a:pt x="2105801" y="3617516"/>
                </a:lnTo>
                <a:lnTo>
                  <a:pt x="2152172" y="3609582"/>
                </a:lnTo>
                <a:lnTo>
                  <a:pt x="2198135" y="3600485"/>
                </a:lnTo>
                <a:lnTo>
                  <a:pt x="2243676" y="3590243"/>
                </a:lnTo>
                <a:lnTo>
                  <a:pt x="2288778" y="3578869"/>
                </a:lnTo>
                <a:lnTo>
                  <a:pt x="2333426" y="3566382"/>
                </a:lnTo>
                <a:lnTo>
                  <a:pt x="2377604" y="3552795"/>
                </a:lnTo>
                <a:lnTo>
                  <a:pt x="2421296" y="3538125"/>
                </a:lnTo>
                <a:lnTo>
                  <a:pt x="2464487" y="3522388"/>
                </a:lnTo>
                <a:lnTo>
                  <a:pt x="2507160" y="3505599"/>
                </a:lnTo>
                <a:lnTo>
                  <a:pt x="2549301" y="3487774"/>
                </a:lnTo>
                <a:lnTo>
                  <a:pt x="2590893" y="3468928"/>
                </a:lnTo>
                <a:lnTo>
                  <a:pt x="2631921" y="3449078"/>
                </a:lnTo>
                <a:lnTo>
                  <a:pt x="2672369" y="3428240"/>
                </a:lnTo>
                <a:lnTo>
                  <a:pt x="2712221" y="3406428"/>
                </a:lnTo>
                <a:lnTo>
                  <a:pt x="2751462" y="3383658"/>
                </a:lnTo>
                <a:lnTo>
                  <a:pt x="2790075" y="3359947"/>
                </a:lnTo>
                <a:lnTo>
                  <a:pt x="2828046" y="3335310"/>
                </a:lnTo>
                <a:lnTo>
                  <a:pt x="2865358" y="3309763"/>
                </a:lnTo>
                <a:lnTo>
                  <a:pt x="2901995" y="3283321"/>
                </a:lnTo>
                <a:lnTo>
                  <a:pt x="2937943" y="3256001"/>
                </a:lnTo>
                <a:lnTo>
                  <a:pt x="2973184" y="3227817"/>
                </a:lnTo>
                <a:lnTo>
                  <a:pt x="3007704" y="3198786"/>
                </a:lnTo>
                <a:lnTo>
                  <a:pt x="3041487" y="3168924"/>
                </a:lnTo>
                <a:lnTo>
                  <a:pt x="3074517" y="3138246"/>
                </a:lnTo>
                <a:lnTo>
                  <a:pt x="3106778" y="3106767"/>
                </a:lnTo>
                <a:lnTo>
                  <a:pt x="3138255" y="3074504"/>
                </a:lnTo>
                <a:lnTo>
                  <a:pt x="3168932" y="3041473"/>
                </a:lnTo>
                <a:lnTo>
                  <a:pt x="3198792" y="3007688"/>
                </a:lnTo>
                <a:lnTo>
                  <a:pt x="3227821" y="2973167"/>
                </a:lnTo>
                <a:lnTo>
                  <a:pt x="3256003" y="2937923"/>
                </a:lnTo>
                <a:lnTo>
                  <a:pt x="3283322" y="2901974"/>
                </a:lnTo>
                <a:lnTo>
                  <a:pt x="3309762" y="2865335"/>
                </a:lnTo>
                <a:lnTo>
                  <a:pt x="3335308" y="2828022"/>
                </a:lnTo>
                <a:lnTo>
                  <a:pt x="3359943" y="2790050"/>
                </a:lnTo>
                <a:lnTo>
                  <a:pt x="3383653" y="2751435"/>
                </a:lnTo>
                <a:lnTo>
                  <a:pt x="3406420" y="2712193"/>
                </a:lnTo>
                <a:lnTo>
                  <a:pt x="3428231" y="2672340"/>
                </a:lnTo>
                <a:lnTo>
                  <a:pt x="3449068" y="2631891"/>
                </a:lnTo>
                <a:lnTo>
                  <a:pt x="3468917" y="2590862"/>
                </a:lnTo>
                <a:lnTo>
                  <a:pt x="3487761" y="2549268"/>
                </a:lnTo>
                <a:lnTo>
                  <a:pt x="3505585" y="2507126"/>
                </a:lnTo>
                <a:lnTo>
                  <a:pt x="3522372" y="2464452"/>
                </a:lnTo>
                <a:lnTo>
                  <a:pt x="3538108" y="2421260"/>
                </a:lnTo>
                <a:lnTo>
                  <a:pt x="3552777" y="2377567"/>
                </a:lnTo>
                <a:lnTo>
                  <a:pt x="3566363" y="2333389"/>
                </a:lnTo>
                <a:lnTo>
                  <a:pt x="3578849" y="2288740"/>
                </a:lnTo>
                <a:lnTo>
                  <a:pt x="3590221" y="2243637"/>
                </a:lnTo>
                <a:lnTo>
                  <a:pt x="3600463" y="2198096"/>
                </a:lnTo>
                <a:lnTo>
                  <a:pt x="3609559" y="2152132"/>
                </a:lnTo>
                <a:lnTo>
                  <a:pt x="3617493" y="2105762"/>
                </a:lnTo>
                <a:lnTo>
                  <a:pt x="3624249" y="2059000"/>
                </a:lnTo>
                <a:lnTo>
                  <a:pt x="3629813" y="2011862"/>
                </a:lnTo>
                <a:lnTo>
                  <a:pt x="3634167" y="1964365"/>
                </a:lnTo>
                <a:lnTo>
                  <a:pt x="3637297" y="1916523"/>
                </a:lnTo>
                <a:lnTo>
                  <a:pt x="3639186" y="1868354"/>
                </a:lnTo>
                <a:lnTo>
                  <a:pt x="3639819" y="1819871"/>
                </a:lnTo>
                <a:lnTo>
                  <a:pt x="3639186" y="1771390"/>
                </a:lnTo>
                <a:lnTo>
                  <a:pt x="3637297" y="1723221"/>
                </a:lnTo>
                <a:lnTo>
                  <a:pt x="3634167" y="1675380"/>
                </a:lnTo>
                <a:lnTo>
                  <a:pt x="3629813" y="1627884"/>
                </a:lnTo>
                <a:lnTo>
                  <a:pt x="3624249" y="1580748"/>
                </a:lnTo>
                <a:lnTo>
                  <a:pt x="3617493" y="1533987"/>
                </a:lnTo>
                <a:lnTo>
                  <a:pt x="3609559" y="1487617"/>
                </a:lnTo>
                <a:lnTo>
                  <a:pt x="3600463" y="1441655"/>
                </a:lnTo>
                <a:lnTo>
                  <a:pt x="3590221" y="1396115"/>
                </a:lnTo>
                <a:lnTo>
                  <a:pt x="3578849" y="1351014"/>
                </a:lnTo>
                <a:lnTo>
                  <a:pt x="3566363" y="1306367"/>
                </a:lnTo>
                <a:lnTo>
                  <a:pt x="3552777" y="1262190"/>
                </a:lnTo>
                <a:lnTo>
                  <a:pt x="3538108" y="1218499"/>
                </a:lnTo>
                <a:lnTo>
                  <a:pt x="3522372" y="1175309"/>
                </a:lnTo>
                <a:lnTo>
                  <a:pt x="3505585" y="1132637"/>
                </a:lnTo>
                <a:lnTo>
                  <a:pt x="3487761" y="1090497"/>
                </a:lnTo>
                <a:lnTo>
                  <a:pt x="3468917" y="1048905"/>
                </a:lnTo>
                <a:lnTo>
                  <a:pt x="3449068" y="1007878"/>
                </a:lnTo>
                <a:lnTo>
                  <a:pt x="3428231" y="967431"/>
                </a:lnTo>
                <a:lnTo>
                  <a:pt x="3406420" y="927580"/>
                </a:lnTo>
                <a:lnTo>
                  <a:pt x="3383653" y="888340"/>
                </a:lnTo>
                <a:lnTo>
                  <a:pt x="3359943" y="849728"/>
                </a:lnTo>
                <a:lnTo>
                  <a:pt x="3335308" y="811758"/>
                </a:lnTo>
                <a:lnTo>
                  <a:pt x="3309762" y="774447"/>
                </a:lnTo>
                <a:lnTo>
                  <a:pt x="3283322" y="737810"/>
                </a:lnTo>
                <a:lnTo>
                  <a:pt x="3256003" y="701863"/>
                </a:lnTo>
                <a:lnTo>
                  <a:pt x="3227821" y="666623"/>
                </a:lnTo>
                <a:lnTo>
                  <a:pt x="3198792" y="632103"/>
                </a:lnTo>
                <a:lnTo>
                  <a:pt x="3168932" y="598321"/>
                </a:lnTo>
                <a:lnTo>
                  <a:pt x="3138255" y="565292"/>
                </a:lnTo>
                <a:lnTo>
                  <a:pt x="3106778" y="533031"/>
                </a:lnTo>
                <a:lnTo>
                  <a:pt x="3074517" y="501555"/>
                </a:lnTo>
                <a:lnTo>
                  <a:pt x="3041487" y="470879"/>
                </a:lnTo>
                <a:lnTo>
                  <a:pt x="3007704" y="441019"/>
                </a:lnTo>
                <a:lnTo>
                  <a:pt x="2973184" y="411990"/>
                </a:lnTo>
                <a:lnTo>
                  <a:pt x="2937943" y="383809"/>
                </a:lnTo>
                <a:lnTo>
                  <a:pt x="2901995" y="356491"/>
                </a:lnTo>
                <a:lnTo>
                  <a:pt x="2865358" y="330051"/>
                </a:lnTo>
                <a:lnTo>
                  <a:pt x="2828046" y="304506"/>
                </a:lnTo>
                <a:lnTo>
                  <a:pt x="2790075" y="279871"/>
                </a:lnTo>
                <a:lnTo>
                  <a:pt x="2751462" y="256162"/>
                </a:lnTo>
                <a:lnTo>
                  <a:pt x="2712221" y="233395"/>
                </a:lnTo>
                <a:lnTo>
                  <a:pt x="2672369" y="211585"/>
                </a:lnTo>
                <a:lnTo>
                  <a:pt x="2631921" y="190748"/>
                </a:lnTo>
                <a:lnTo>
                  <a:pt x="2590893" y="170899"/>
                </a:lnTo>
                <a:lnTo>
                  <a:pt x="2549301" y="152056"/>
                </a:lnTo>
                <a:lnTo>
                  <a:pt x="2507160" y="134232"/>
                </a:lnTo>
                <a:lnTo>
                  <a:pt x="2464487" y="117445"/>
                </a:lnTo>
                <a:lnTo>
                  <a:pt x="2421296" y="101709"/>
                </a:lnTo>
                <a:lnTo>
                  <a:pt x="2377604" y="87040"/>
                </a:lnTo>
                <a:lnTo>
                  <a:pt x="2333426" y="73455"/>
                </a:lnTo>
                <a:lnTo>
                  <a:pt x="2288778" y="60969"/>
                </a:lnTo>
                <a:lnTo>
                  <a:pt x="2243676" y="49597"/>
                </a:lnTo>
                <a:lnTo>
                  <a:pt x="2198135" y="39355"/>
                </a:lnTo>
                <a:lnTo>
                  <a:pt x="2152172" y="30260"/>
                </a:lnTo>
                <a:lnTo>
                  <a:pt x="2105801" y="22326"/>
                </a:lnTo>
                <a:lnTo>
                  <a:pt x="2059039" y="15569"/>
                </a:lnTo>
                <a:lnTo>
                  <a:pt x="2011902" y="10006"/>
                </a:lnTo>
                <a:lnTo>
                  <a:pt x="1964404" y="5652"/>
                </a:lnTo>
                <a:lnTo>
                  <a:pt x="1916563" y="2522"/>
                </a:lnTo>
                <a:lnTo>
                  <a:pt x="1868392" y="633"/>
                </a:lnTo>
                <a:lnTo>
                  <a:pt x="1819909" y="0"/>
                </a:lnTo>
                <a:lnTo>
                  <a:pt x="1771427" y="633"/>
                </a:lnTo>
                <a:lnTo>
                  <a:pt x="1723256" y="2522"/>
                </a:lnTo>
                <a:lnTo>
                  <a:pt x="1675415" y="5652"/>
                </a:lnTo>
                <a:lnTo>
                  <a:pt x="1627917" y="10006"/>
                </a:lnTo>
                <a:lnTo>
                  <a:pt x="1580780" y="15569"/>
                </a:lnTo>
                <a:lnTo>
                  <a:pt x="1534018" y="22326"/>
                </a:lnTo>
                <a:lnTo>
                  <a:pt x="1487647" y="30260"/>
                </a:lnTo>
                <a:lnTo>
                  <a:pt x="1441684" y="39355"/>
                </a:lnTo>
                <a:lnTo>
                  <a:pt x="1396143" y="49597"/>
                </a:lnTo>
                <a:lnTo>
                  <a:pt x="1351041" y="60969"/>
                </a:lnTo>
                <a:lnTo>
                  <a:pt x="1306393" y="73455"/>
                </a:lnTo>
                <a:lnTo>
                  <a:pt x="1262215" y="87040"/>
                </a:lnTo>
                <a:lnTo>
                  <a:pt x="1218523" y="101709"/>
                </a:lnTo>
                <a:lnTo>
                  <a:pt x="1175332" y="117445"/>
                </a:lnTo>
                <a:lnTo>
                  <a:pt x="1132659" y="134232"/>
                </a:lnTo>
                <a:lnTo>
                  <a:pt x="1090518" y="152056"/>
                </a:lnTo>
                <a:lnTo>
                  <a:pt x="1048926" y="170899"/>
                </a:lnTo>
                <a:lnTo>
                  <a:pt x="1007898" y="190748"/>
                </a:lnTo>
                <a:lnTo>
                  <a:pt x="967450" y="211585"/>
                </a:lnTo>
                <a:lnTo>
                  <a:pt x="927598" y="233395"/>
                </a:lnTo>
                <a:lnTo>
                  <a:pt x="888357" y="256162"/>
                </a:lnTo>
                <a:lnTo>
                  <a:pt x="849744" y="279871"/>
                </a:lnTo>
                <a:lnTo>
                  <a:pt x="811773" y="304506"/>
                </a:lnTo>
                <a:lnTo>
                  <a:pt x="774461" y="330051"/>
                </a:lnTo>
                <a:lnTo>
                  <a:pt x="737824" y="356491"/>
                </a:lnTo>
                <a:lnTo>
                  <a:pt x="701876" y="383809"/>
                </a:lnTo>
                <a:lnTo>
                  <a:pt x="666635" y="411990"/>
                </a:lnTo>
                <a:lnTo>
                  <a:pt x="632115" y="441019"/>
                </a:lnTo>
                <a:lnTo>
                  <a:pt x="598332" y="470879"/>
                </a:lnTo>
                <a:lnTo>
                  <a:pt x="565302" y="501555"/>
                </a:lnTo>
                <a:lnTo>
                  <a:pt x="533041" y="533031"/>
                </a:lnTo>
                <a:lnTo>
                  <a:pt x="501564" y="565292"/>
                </a:lnTo>
                <a:lnTo>
                  <a:pt x="470887" y="598321"/>
                </a:lnTo>
                <a:lnTo>
                  <a:pt x="441027" y="632103"/>
                </a:lnTo>
                <a:lnTo>
                  <a:pt x="411998" y="666623"/>
                </a:lnTo>
                <a:lnTo>
                  <a:pt x="383816" y="701863"/>
                </a:lnTo>
                <a:lnTo>
                  <a:pt x="356497" y="737810"/>
                </a:lnTo>
                <a:lnTo>
                  <a:pt x="330057" y="774447"/>
                </a:lnTo>
                <a:lnTo>
                  <a:pt x="304511" y="811758"/>
                </a:lnTo>
                <a:lnTo>
                  <a:pt x="279876" y="849728"/>
                </a:lnTo>
                <a:lnTo>
                  <a:pt x="256166" y="888340"/>
                </a:lnTo>
                <a:lnTo>
                  <a:pt x="233399" y="927580"/>
                </a:lnTo>
                <a:lnTo>
                  <a:pt x="211588" y="967431"/>
                </a:lnTo>
                <a:lnTo>
                  <a:pt x="190751" y="1007878"/>
                </a:lnTo>
                <a:lnTo>
                  <a:pt x="170902" y="1048905"/>
                </a:lnTo>
                <a:lnTo>
                  <a:pt x="152058" y="1090497"/>
                </a:lnTo>
                <a:lnTo>
                  <a:pt x="134234" y="1132637"/>
                </a:lnTo>
                <a:lnTo>
                  <a:pt x="117447" y="1175309"/>
                </a:lnTo>
                <a:lnTo>
                  <a:pt x="101711" y="1218499"/>
                </a:lnTo>
                <a:lnTo>
                  <a:pt x="87042" y="1262190"/>
                </a:lnTo>
                <a:lnTo>
                  <a:pt x="73456" y="1306367"/>
                </a:lnTo>
                <a:lnTo>
                  <a:pt x="60970" y="1351014"/>
                </a:lnTo>
                <a:lnTo>
                  <a:pt x="49598" y="1396115"/>
                </a:lnTo>
                <a:lnTo>
                  <a:pt x="39356" y="1441655"/>
                </a:lnTo>
                <a:lnTo>
                  <a:pt x="30260" y="1487617"/>
                </a:lnTo>
                <a:lnTo>
                  <a:pt x="22326" y="1533987"/>
                </a:lnTo>
                <a:lnTo>
                  <a:pt x="15570" y="1580748"/>
                </a:lnTo>
                <a:lnTo>
                  <a:pt x="10006" y="1627884"/>
                </a:lnTo>
                <a:lnTo>
                  <a:pt x="5652" y="1675380"/>
                </a:lnTo>
                <a:lnTo>
                  <a:pt x="2522" y="1723221"/>
                </a:lnTo>
                <a:lnTo>
                  <a:pt x="633" y="1771390"/>
                </a:lnTo>
                <a:lnTo>
                  <a:pt x="0" y="1819871"/>
                </a:lnTo>
                <a:lnTo>
                  <a:pt x="633" y="1868354"/>
                </a:lnTo>
                <a:lnTo>
                  <a:pt x="2522" y="1916523"/>
                </a:lnTo>
                <a:lnTo>
                  <a:pt x="5652" y="1964365"/>
                </a:lnTo>
                <a:lnTo>
                  <a:pt x="10006" y="2011862"/>
                </a:lnTo>
                <a:lnTo>
                  <a:pt x="15570" y="2059000"/>
                </a:lnTo>
                <a:lnTo>
                  <a:pt x="22326" y="2105762"/>
                </a:lnTo>
                <a:lnTo>
                  <a:pt x="30260" y="2152132"/>
                </a:lnTo>
                <a:lnTo>
                  <a:pt x="39356" y="2198096"/>
                </a:lnTo>
                <a:lnTo>
                  <a:pt x="49598" y="2243637"/>
                </a:lnTo>
                <a:lnTo>
                  <a:pt x="60970" y="2288740"/>
                </a:lnTo>
                <a:lnTo>
                  <a:pt x="73456" y="2333389"/>
                </a:lnTo>
                <a:lnTo>
                  <a:pt x="87042" y="2377567"/>
                </a:lnTo>
                <a:lnTo>
                  <a:pt x="101711" y="2421260"/>
                </a:lnTo>
                <a:lnTo>
                  <a:pt x="117447" y="2464452"/>
                </a:lnTo>
                <a:lnTo>
                  <a:pt x="134234" y="2507126"/>
                </a:lnTo>
                <a:lnTo>
                  <a:pt x="152058" y="2549268"/>
                </a:lnTo>
                <a:lnTo>
                  <a:pt x="170902" y="2590862"/>
                </a:lnTo>
                <a:lnTo>
                  <a:pt x="190751" y="2631891"/>
                </a:lnTo>
                <a:lnTo>
                  <a:pt x="211588" y="2672340"/>
                </a:lnTo>
                <a:lnTo>
                  <a:pt x="233399" y="2712193"/>
                </a:lnTo>
                <a:lnTo>
                  <a:pt x="256166" y="2751435"/>
                </a:lnTo>
                <a:lnTo>
                  <a:pt x="279876" y="2790050"/>
                </a:lnTo>
                <a:lnTo>
                  <a:pt x="304511" y="2828022"/>
                </a:lnTo>
                <a:lnTo>
                  <a:pt x="330057" y="2865335"/>
                </a:lnTo>
                <a:lnTo>
                  <a:pt x="356497" y="2901974"/>
                </a:lnTo>
                <a:lnTo>
                  <a:pt x="383816" y="2937923"/>
                </a:lnTo>
                <a:lnTo>
                  <a:pt x="411998" y="2973167"/>
                </a:lnTo>
                <a:lnTo>
                  <a:pt x="441027" y="3007688"/>
                </a:lnTo>
                <a:lnTo>
                  <a:pt x="470887" y="3041473"/>
                </a:lnTo>
                <a:lnTo>
                  <a:pt x="501564" y="3074504"/>
                </a:lnTo>
                <a:lnTo>
                  <a:pt x="533041" y="3106767"/>
                </a:lnTo>
                <a:lnTo>
                  <a:pt x="565302" y="3138246"/>
                </a:lnTo>
                <a:lnTo>
                  <a:pt x="598332" y="3168924"/>
                </a:lnTo>
                <a:lnTo>
                  <a:pt x="632115" y="3198786"/>
                </a:lnTo>
                <a:lnTo>
                  <a:pt x="666635" y="3227817"/>
                </a:lnTo>
                <a:lnTo>
                  <a:pt x="701876" y="3256001"/>
                </a:lnTo>
                <a:lnTo>
                  <a:pt x="737824" y="3283321"/>
                </a:lnTo>
                <a:lnTo>
                  <a:pt x="774461" y="3309763"/>
                </a:lnTo>
                <a:lnTo>
                  <a:pt x="811773" y="3335310"/>
                </a:lnTo>
                <a:lnTo>
                  <a:pt x="849744" y="3359947"/>
                </a:lnTo>
                <a:lnTo>
                  <a:pt x="888357" y="3383658"/>
                </a:lnTo>
                <a:lnTo>
                  <a:pt x="927598" y="3406428"/>
                </a:lnTo>
                <a:lnTo>
                  <a:pt x="967450" y="3428240"/>
                </a:lnTo>
                <a:lnTo>
                  <a:pt x="1007898" y="3449078"/>
                </a:lnTo>
                <a:lnTo>
                  <a:pt x="1048926" y="3468928"/>
                </a:lnTo>
                <a:lnTo>
                  <a:pt x="1090518" y="3487774"/>
                </a:lnTo>
                <a:lnTo>
                  <a:pt x="1132659" y="3505599"/>
                </a:lnTo>
                <a:lnTo>
                  <a:pt x="1175332" y="3522388"/>
                </a:lnTo>
                <a:lnTo>
                  <a:pt x="1218523" y="3538125"/>
                </a:lnTo>
                <a:lnTo>
                  <a:pt x="1262215" y="3552795"/>
                </a:lnTo>
                <a:lnTo>
                  <a:pt x="1306393" y="3566382"/>
                </a:lnTo>
                <a:lnTo>
                  <a:pt x="1351041" y="3578869"/>
                </a:lnTo>
                <a:lnTo>
                  <a:pt x="1396143" y="3590243"/>
                </a:lnTo>
                <a:lnTo>
                  <a:pt x="1441684" y="3600485"/>
                </a:lnTo>
                <a:lnTo>
                  <a:pt x="1487647" y="3609582"/>
                </a:lnTo>
                <a:lnTo>
                  <a:pt x="1534018" y="3617516"/>
                </a:lnTo>
                <a:lnTo>
                  <a:pt x="1580780" y="3624273"/>
                </a:lnTo>
                <a:lnTo>
                  <a:pt x="1627917" y="3629837"/>
                </a:lnTo>
                <a:lnTo>
                  <a:pt x="1675415" y="3634192"/>
                </a:lnTo>
                <a:lnTo>
                  <a:pt x="1723256" y="3637322"/>
                </a:lnTo>
                <a:lnTo>
                  <a:pt x="1771427" y="3639212"/>
                </a:lnTo>
                <a:lnTo>
                  <a:pt x="1819909" y="3639845"/>
                </a:lnTo>
                <a:close/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2126404" y="2895798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0"/>
                </a:moveTo>
                <a:lnTo>
                  <a:pt x="328100" y="2923"/>
                </a:lnTo>
                <a:lnTo>
                  <a:pt x="282786" y="11459"/>
                </a:lnTo>
                <a:lnTo>
                  <a:pt x="239568" y="25255"/>
                </a:lnTo>
                <a:lnTo>
                  <a:pt x="198797" y="43961"/>
                </a:lnTo>
                <a:lnTo>
                  <a:pt x="160824" y="67226"/>
                </a:lnTo>
                <a:lnTo>
                  <a:pt x="126003" y="94696"/>
                </a:lnTo>
                <a:lnTo>
                  <a:pt x="94683" y="126022"/>
                </a:lnTo>
                <a:lnTo>
                  <a:pt x="67217" y="160851"/>
                </a:lnTo>
                <a:lnTo>
                  <a:pt x="43956" y="198832"/>
                </a:lnTo>
                <a:lnTo>
                  <a:pt x="25253" y="239613"/>
                </a:lnTo>
                <a:lnTo>
                  <a:pt x="11458" y="282844"/>
                </a:lnTo>
                <a:lnTo>
                  <a:pt x="2923" y="328172"/>
                </a:lnTo>
                <a:lnTo>
                  <a:pt x="0" y="375246"/>
                </a:lnTo>
                <a:lnTo>
                  <a:pt x="2923" y="422299"/>
                </a:lnTo>
                <a:lnTo>
                  <a:pt x="11458" y="467609"/>
                </a:lnTo>
                <a:lnTo>
                  <a:pt x="25253" y="510824"/>
                </a:lnTo>
                <a:lnTo>
                  <a:pt x="43956" y="551593"/>
                </a:lnTo>
                <a:lnTo>
                  <a:pt x="67217" y="589564"/>
                </a:lnTo>
                <a:lnTo>
                  <a:pt x="94683" y="624385"/>
                </a:lnTo>
                <a:lnTo>
                  <a:pt x="126003" y="655705"/>
                </a:lnTo>
                <a:lnTo>
                  <a:pt x="160824" y="683171"/>
                </a:lnTo>
                <a:lnTo>
                  <a:pt x="198797" y="706433"/>
                </a:lnTo>
                <a:lnTo>
                  <a:pt x="239568" y="725137"/>
                </a:lnTo>
                <a:lnTo>
                  <a:pt x="282786" y="738933"/>
                </a:lnTo>
                <a:lnTo>
                  <a:pt x="328100" y="747468"/>
                </a:lnTo>
                <a:lnTo>
                  <a:pt x="375157" y="750392"/>
                </a:lnTo>
                <a:lnTo>
                  <a:pt x="422215" y="747468"/>
                </a:lnTo>
                <a:lnTo>
                  <a:pt x="467529" y="738933"/>
                </a:lnTo>
                <a:lnTo>
                  <a:pt x="510747" y="725137"/>
                </a:lnTo>
                <a:lnTo>
                  <a:pt x="551518" y="706433"/>
                </a:lnTo>
                <a:lnTo>
                  <a:pt x="589491" y="683171"/>
                </a:lnTo>
                <a:lnTo>
                  <a:pt x="624312" y="655705"/>
                </a:lnTo>
                <a:lnTo>
                  <a:pt x="655632" y="624385"/>
                </a:lnTo>
                <a:lnTo>
                  <a:pt x="683098" y="589564"/>
                </a:lnTo>
                <a:lnTo>
                  <a:pt x="706359" y="551593"/>
                </a:lnTo>
                <a:lnTo>
                  <a:pt x="725062" y="510824"/>
                </a:lnTo>
                <a:lnTo>
                  <a:pt x="738857" y="467609"/>
                </a:lnTo>
                <a:lnTo>
                  <a:pt x="747392" y="422299"/>
                </a:lnTo>
                <a:lnTo>
                  <a:pt x="750315" y="375246"/>
                </a:lnTo>
                <a:lnTo>
                  <a:pt x="747392" y="328172"/>
                </a:lnTo>
                <a:lnTo>
                  <a:pt x="738857" y="282844"/>
                </a:lnTo>
                <a:lnTo>
                  <a:pt x="725062" y="239613"/>
                </a:lnTo>
                <a:lnTo>
                  <a:pt x="706359" y="198832"/>
                </a:lnTo>
                <a:lnTo>
                  <a:pt x="683098" y="160851"/>
                </a:lnTo>
                <a:lnTo>
                  <a:pt x="655632" y="126022"/>
                </a:lnTo>
                <a:lnTo>
                  <a:pt x="624312" y="94696"/>
                </a:lnTo>
                <a:lnTo>
                  <a:pt x="589491" y="67226"/>
                </a:lnTo>
                <a:lnTo>
                  <a:pt x="551518" y="43961"/>
                </a:lnTo>
                <a:lnTo>
                  <a:pt x="510747" y="25255"/>
                </a:lnTo>
                <a:lnTo>
                  <a:pt x="467529" y="11459"/>
                </a:lnTo>
                <a:lnTo>
                  <a:pt x="422215" y="2923"/>
                </a:lnTo>
                <a:lnTo>
                  <a:pt x="375157" y="0"/>
                </a:lnTo>
                <a:close/>
              </a:path>
            </a:pathLst>
          </a:custGeom>
          <a:solidFill>
            <a:srgbClr val="50505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/>
          <p:nvPr/>
        </p:nvSpPr>
        <p:spPr>
          <a:xfrm>
            <a:off x="12126404" y="2895798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750392"/>
                </a:moveTo>
                <a:lnTo>
                  <a:pt x="422215" y="747468"/>
                </a:lnTo>
                <a:lnTo>
                  <a:pt x="467529" y="738933"/>
                </a:lnTo>
                <a:lnTo>
                  <a:pt x="510747" y="725137"/>
                </a:lnTo>
                <a:lnTo>
                  <a:pt x="551518" y="706433"/>
                </a:lnTo>
                <a:lnTo>
                  <a:pt x="589491" y="683171"/>
                </a:lnTo>
                <a:lnTo>
                  <a:pt x="624312" y="655705"/>
                </a:lnTo>
                <a:lnTo>
                  <a:pt x="655632" y="624385"/>
                </a:lnTo>
                <a:lnTo>
                  <a:pt x="683098" y="589564"/>
                </a:lnTo>
                <a:lnTo>
                  <a:pt x="706359" y="551593"/>
                </a:lnTo>
                <a:lnTo>
                  <a:pt x="725062" y="510824"/>
                </a:lnTo>
                <a:lnTo>
                  <a:pt x="738857" y="467609"/>
                </a:lnTo>
                <a:lnTo>
                  <a:pt x="747392" y="422299"/>
                </a:lnTo>
                <a:lnTo>
                  <a:pt x="750315" y="375246"/>
                </a:lnTo>
                <a:lnTo>
                  <a:pt x="747392" y="328172"/>
                </a:lnTo>
                <a:lnTo>
                  <a:pt x="738857" y="282844"/>
                </a:lnTo>
                <a:lnTo>
                  <a:pt x="725062" y="239613"/>
                </a:lnTo>
                <a:lnTo>
                  <a:pt x="706359" y="198832"/>
                </a:lnTo>
                <a:lnTo>
                  <a:pt x="683098" y="160851"/>
                </a:lnTo>
                <a:lnTo>
                  <a:pt x="655632" y="126022"/>
                </a:lnTo>
                <a:lnTo>
                  <a:pt x="624312" y="94696"/>
                </a:lnTo>
                <a:lnTo>
                  <a:pt x="589491" y="67226"/>
                </a:lnTo>
                <a:lnTo>
                  <a:pt x="551518" y="43961"/>
                </a:lnTo>
                <a:lnTo>
                  <a:pt x="510747" y="25255"/>
                </a:lnTo>
                <a:lnTo>
                  <a:pt x="467529" y="11459"/>
                </a:lnTo>
                <a:lnTo>
                  <a:pt x="422215" y="2923"/>
                </a:lnTo>
                <a:lnTo>
                  <a:pt x="375157" y="0"/>
                </a:lnTo>
                <a:lnTo>
                  <a:pt x="328100" y="2923"/>
                </a:lnTo>
                <a:lnTo>
                  <a:pt x="282786" y="11459"/>
                </a:lnTo>
                <a:lnTo>
                  <a:pt x="239568" y="25255"/>
                </a:lnTo>
                <a:lnTo>
                  <a:pt x="198797" y="43961"/>
                </a:lnTo>
                <a:lnTo>
                  <a:pt x="160824" y="67226"/>
                </a:lnTo>
                <a:lnTo>
                  <a:pt x="126003" y="94696"/>
                </a:lnTo>
                <a:lnTo>
                  <a:pt x="94683" y="126022"/>
                </a:lnTo>
                <a:lnTo>
                  <a:pt x="67217" y="160851"/>
                </a:lnTo>
                <a:lnTo>
                  <a:pt x="43956" y="198832"/>
                </a:lnTo>
                <a:lnTo>
                  <a:pt x="25253" y="239613"/>
                </a:lnTo>
                <a:lnTo>
                  <a:pt x="11458" y="282844"/>
                </a:lnTo>
                <a:lnTo>
                  <a:pt x="2923" y="328172"/>
                </a:lnTo>
                <a:lnTo>
                  <a:pt x="0" y="375246"/>
                </a:lnTo>
                <a:lnTo>
                  <a:pt x="2923" y="422299"/>
                </a:lnTo>
                <a:lnTo>
                  <a:pt x="11458" y="467609"/>
                </a:lnTo>
                <a:lnTo>
                  <a:pt x="25253" y="510824"/>
                </a:lnTo>
                <a:lnTo>
                  <a:pt x="43956" y="551593"/>
                </a:lnTo>
                <a:lnTo>
                  <a:pt x="67217" y="589564"/>
                </a:lnTo>
                <a:lnTo>
                  <a:pt x="94683" y="624385"/>
                </a:lnTo>
                <a:lnTo>
                  <a:pt x="126003" y="655705"/>
                </a:lnTo>
                <a:lnTo>
                  <a:pt x="160824" y="683171"/>
                </a:lnTo>
                <a:lnTo>
                  <a:pt x="198797" y="706433"/>
                </a:lnTo>
                <a:lnTo>
                  <a:pt x="239568" y="725137"/>
                </a:lnTo>
                <a:lnTo>
                  <a:pt x="282786" y="738933"/>
                </a:lnTo>
                <a:lnTo>
                  <a:pt x="328100" y="747468"/>
                </a:lnTo>
                <a:lnTo>
                  <a:pt x="375157" y="750392"/>
                </a:lnTo>
                <a:close/>
              </a:path>
            </a:pathLst>
          </a:custGeom>
          <a:ln w="25400">
            <a:solidFill>
              <a:srgbClr val="F2F2F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object 18"/>
          <p:cNvSpPr/>
          <p:nvPr/>
        </p:nvSpPr>
        <p:spPr>
          <a:xfrm>
            <a:off x="10597640" y="5655666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0"/>
                </a:moveTo>
                <a:lnTo>
                  <a:pt x="328100" y="2923"/>
                </a:lnTo>
                <a:lnTo>
                  <a:pt x="282786" y="11459"/>
                </a:lnTo>
                <a:lnTo>
                  <a:pt x="239568" y="25255"/>
                </a:lnTo>
                <a:lnTo>
                  <a:pt x="198797" y="43961"/>
                </a:lnTo>
                <a:lnTo>
                  <a:pt x="160824" y="67226"/>
                </a:lnTo>
                <a:lnTo>
                  <a:pt x="126003" y="94696"/>
                </a:lnTo>
                <a:lnTo>
                  <a:pt x="94683" y="126022"/>
                </a:lnTo>
                <a:lnTo>
                  <a:pt x="67217" y="160851"/>
                </a:lnTo>
                <a:lnTo>
                  <a:pt x="43956" y="198832"/>
                </a:lnTo>
                <a:lnTo>
                  <a:pt x="25253" y="239613"/>
                </a:lnTo>
                <a:lnTo>
                  <a:pt x="11458" y="282844"/>
                </a:lnTo>
                <a:lnTo>
                  <a:pt x="2923" y="328172"/>
                </a:lnTo>
                <a:lnTo>
                  <a:pt x="0" y="375246"/>
                </a:lnTo>
                <a:lnTo>
                  <a:pt x="2923" y="422299"/>
                </a:lnTo>
                <a:lnTo>
                  <a:pt x="11458" y="467609"/>
                </a:lnTo>
                <a:lnTo>
                  <a:pt x="25253" y="510824"/>
                </a:lnTo>
                <a:lnTo>
                  <a:pt x="43956" y="551593"/>
                </a:lnTo>
                <a:lnTo>
                  <a:pt x="67217" y="589564"/>
                </a:lnTo>
                <a:lnTo>
                  <a:pt x="94683" y="624385"/>
                </a:lnTo>
                <a:lnTo>
                  <a:pt x="126003" y="655705"/>
                </a:lnTo>
                <a:lnTo>
                  <a:pt x="160824" y="683171"/>
                </a:lnTo>
                <a:lnTo>
                  <a:pt x="198797" y="706433"/>
                </a:lnTo>
                <a:lnTo>
                  <a:pt x="239568" y="725137"/>
                </a:lnTo>
                <a:lnTo>
                  <a:pt x="282786" y="738933"/>
                </a:lnTo>
                <a:lnTo>
                  <a:pt x="328100" y="747468"/>
                </a:lnTo>
                <a:lnTo>
                  <a:pt x="375157" y="750392"/>
                </a:lnTo>
                <a:lnTo>
                  <a:pt x="422215" y="747468"/>
                </a:lnTo>
                <a:lnTo>
                  <a:pt x="467529" y="738933"/>
                </a:lnTo>
                <a:lnTo>
                  <a:pt x="510747" y="725137"/>
                </a:lnTo>
                <a:lnTo>
                  <a:pt x="551518" y="706433"/>
                </a:lnTo>
                <a:lnTo>
                  <a:pt x="589491" y="683171"/>
                </a:lnTo>
                <a:lnTo>
                  <a:pt x="624312" y="655705"/>
                </a:lnTo>
                <a:lnTo>
                  <a:pt x="655632" y="624385"/>
                </a:lnTo>
                <a:lnTo>
                  <a:pt x="683098" y="589564"/>
                </a:lnTo>
                <a:lnTo>
                  <a:pt x="706359" y="551593"/>
                </a:lnTo>
                <a:lnTo>
                  <a:pt x="725062" y="510824"/>
                </a:lnTo>
                <a:lnTo>
                  <a:pt x="738857" y="467609"/>
                </a:lnTo>
                <a:lnTo>
                  <a:pt x="747392" y="422299"/>
                </a:lnTo>
                <a:lnTo>
                  <a:pt x="750315" y="375246"/>
                </a:lnTo>
                <a:lnTo>
                  <a:pt x="747392" y="328172"/>
                </a:lnTo>
                <a:lnTo>
                  <a:pt x="738857" y="282844"/>
                </a:lnTo>
                <a:lnTo>
                  <a:pt x="725062" y="239613"/>
                </a:lnTo>
                <a:lnTo>
                  <a:pt x="706359" y="198832"/>
                </a:lnTo>
                <a:lnTo>
                  <a:pt x="683098" y="160851"/>
                </a:lnTo>
                <a:lnTo>
                  <a:pt x="655632" y="126022"/>
                </a:lnTo>
                <a:lnTo>
                  <a:pt x="624312" y="94696"/>
                </a:lnTo>
                <a:lnTo>
                  <a:pt x="589491" y="67226"/>
                </a:lnTo>
                <a:lnTo>
                  <a:pt x="551518" y="43961"/>
                </a:lnTo>
                <a:lnTo>
                  <a:pt x="510747" y="25255"/>
                </a:lnTo>
                <a:lnTo>
                  <a:pt x="467529" y="11459"/>
                </a:lnTo>
                <a:lnTo>
                  <a:pt x="422215" y="2923"/>
                </a:lnTo>
                <a:lnTo>
                  <a:pt x="375157" y="0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object 19"/>
          <p:cNvSpPr/>
          <p:nvPr/>
        </p:nvSpPr>
        <p:spPr>
          <a:xfrm>
            <a:off x="10597640" y="5655666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750392"/>
                </a:moveTo>
                <a:lnTo>
                  <a:pt x="422215" y="747468"/>
                </a:lnTo>
                <a:lnTo>
                  <a:pt x="467529" y="738933"/>
                </a:lnTo>
                <a:lnTo>
                  <a:pt x="510747" y="725137"/>
                </a:lnTo>
                <a:lnTo>
                  <a:pt x="551518" y="706433"/>
                </a:lnTo>
                <a:lnTo>
                  <a:pt x="589491" y="683171"/>
                </a:lnTo>
                <a:lnTo>
                  <a:pt x="624312" y="655705"/>
                </a:lnTo>
                <a:lnTo>
                  <a:pt x="655632" y="624385"/>
                </a:lnTo>
                <a:lnTo>
                  <a:pt x="683098" y="589564"/>
                </a:lnTo>
                <a:lnTo>
                  <a:pt x="706359" y="551593"/>
                </a:lnTo>
                <a:lnTo>
                  <a:pt x="725062" y="510824"/>
                </a:lnTo>
                <a:lnTo>
                  <a:pt x="738857" y="467609"/>
                </a:lnTo>
                <a:lnTo>
                  <a:pt x="747392" y="422299"/>
                </a:lnTo>
                <a:lnTo>
                  <a:pt x="750315" y="375246"/>
                </a:lnTo>
                <a:lnTo>
                  <a:pt x="747392" y="328172"/>
                </a:lnTo>
                <a:lnTo>
                  <a:pt x="738857" y="282844"/>
                </a:lnTo>
                <a:lnTo>
                  <a:pt x="725062" y="239613"/>
                </a:lnTo>
                <a:lnTo>
                  <a:pt x="706359" y="198832"/>
                </a:lnTo>
                <a:lnTo>
                  <a:pt x="683098" y="160851"/>
                </a:lnTo>
                <a:lnTo>
                  <a:pt x="655632" y="126022"/>
                </a:lnTo>
                <a:lnTo>
                  <a:pt x="624312" y="94696"/>
                </a:lnTo>
                <a:lnTo>
                  <a:pt x="589491" y="67226"/>
                </a:lnTo>
                <a:lnTo>
                  <a:pt x="551518" y="43961"/>
                </a:lnTo>
                <a:lnTo>
                  <a:pt x="510747" y="25255"/>
                </a:lnTo>
                <a:lnTo>
                  <a:pt x="467529" y="11459"/>
                </a:lnTo>
                <a:lnTo>
                  <a:pt x="422215" y="2923"/>
                </a:lnTo>
                <a:lnTo>
                  <a:pt x="375157" y="0"/>
                </a:lnTo>
                <a:lnTo>
                  <a:pt x="328100" y="2923"/>
                </a:lnTo>
                <a:lnTo>
                  <a:pt x="282786" y="11459"/>
                </a:lnTo>
                <a:lnTo>
                  <a:pt x="239568" y="25255"/>
                </a:lnTo>
                <a:lnTo>
                  <a:pt x="198797" y="43961"/>
                </a:lnTo>
                <a:lnTo>
                  <a:pt x="160824" y="67226"/>
                </a:lnTo>
                <a:lnTo>
                  <a:pt x="126003" y="94696"/>
                </a:lnTo>
                <a:lnTo>
                  <a:pt x="94683" y="126022"/>
                </a:lnTo>
                <a:lnTo>
                  <a:pt x="67217" y="160851"/>
                </a:lnTo>
                <a:lnTo>
                  <a:pt x="43956" y="198832"/>
                </a:lnTo>
                <a:lnTo>
                  <a:pt x="25253" y="239613"/>
                </a:lnTo>
                <a:lnTo>
                  <a:pt x="11458" y="282844"/>
                </a:lnTo>
                <a:lnTo>
                  <a:pt x="2923" y="328172"/>
                </a:lnTo>
                <a:lnTo>
                  <a:pt x="0" y="375246"/>
                </a:lnTo>
                <a:lnTo>
                  <a:pt x="2923" y="422299"/>
                </a:lnTo>
                <a:lnTo>
                  <a:pt x="11458" y="467609"/>
                </a:lnTo>
                <a:lnTo>
                  <a:pt x="25253" y="510824"/>
                </a:lnTo>
                <a:lnTo>
                  <a:pt x="43956" y="551593"/>
                </a:lnTo>
                <a:lnTo>
                  <a:pt x="67217" y="589564"/>
                </a:lnTo>
                <a:lnTo>
                  <a:pt x="94683" y="624385"/>
                </a:lnTo>
                <a:lnTo>
                  <a:pt x="126003" y="655705"/>
                </a:lnTo>
                <a:lnTo>
                  <a:pt x="160824" y="683171"/>
                </a:lnTo>
                <a:lnTo>
                  <a:pt x="198797" y="706433"/>
                </a:lnTo>
                <a:lnTo>
                  <a:pt x="239568" y="725137"/>
                </a:lnTo>
                <a:lnTo>
                  <a:pt x="282786" y="738933"/>
                </a:lnTo>
                <a:lnTo>
                  <a:pt x="328100" y="747468"/>
                </a:lnTo>
                <a:lnTo>
                  <a:pt x="375157" y="750392"/>
                </a:lnTo>
                <a:close/>
              </a:path>
            </a:pathLst>
          </a:custGeom>
          <a:ln w="25400">
            <a:solidFill>
              <a:srgbClr val="F2F2F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object 20"/>
          <p:cNvSpPr/>
          <p:nvPr/>
        </p:nvSpPr>
        <p:spPr>
          <a:xfrm>
            <a:off x="9050337" y="2895798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0"/>
                </a:moveTo>
                <a:lnTo>
                  <a:pt x="328097" y="2923"/>
                </a:lnTo>
                <a:lnTo>
                  <a:pt x="282782" y="11459"/>
                </a:lnTo>
                <a:lnTo>
                  <a:pt x="239562" y="25255"/>
                </a:lnTo>
                <a:lnTo>
                  <a:pt x="198791" y="43961"/>
                </a:lnTo>
                <a:lnTo>
                  <a:pt x="160819" y="67226"/>
                </a:lnTo>
                <a:lnTo>
                  <a:pt x="125998" y="94696"/>
                </a:lnTo>
                <a:lnTo>
                  <a:pt x="94679" y="126022"/>
                </a:lnTo>
                <a:lnTo>
                  <a:pt x="67214" y="160851"/>
                </a:lnTo>
                <a:lnTo>
                  <a:pt x="43954" y="198832"/>
                </a:lnTo>
                <a:lnTo>
                  <a:pt x="25251" y="239613"/>
                </a:lnTo>
                <a:lnTo>
                  <a:pt x="11457" y="282844"/>
                </a:lnTo>
                <a:lnTo>
                  <a:pt x="2922" y="328172"/>
                </a:lnTo>
                <a:lnTo>
                  <a:pt x="0" y="375246"/>
                </a:lnTo>
                <a:lnTo>
                  <a:pt x="2922" y="422299"/>
                </a:lnTo>
                <a:lnTo>
                  <a:pt x="11457" y="467609"/>
                </a:lnTo>
                <a:lnTo>
                  <a:pt x="25251" y="510824"/>
                </a:lnTo>
                <a:lnTo>
                  <a:pt x="43954" y="551593"/>
                </a:lnTo>
                <a:lnTo>
                  <a:pt x="67214" y="589564"/>
                </a:lnTo>
                <a:lnTo>
                  <a:pt x="94679" y="624385"/>
                </a:lnTo>
                <a:lnTo>
                  <a:pt x="125998" y="655705"/>
                </a:lnTo>
                <a:lnTo>
                  <a:pt x="160819" y="683171"/>
                </a:lnTo>
                <a:lnTo>
                  <a:pt x="198791" y="706433"/>
                </a:lnTo>
                <a:lnTo>
                  <a:pt x="239562" y="725137"/>
                </a:lnTo>
                <a:lnTo>
                  <a:pt x="282782" y="738933"/>
                </a:lnTo>
                <a:lnTo>
                  <a:pt x="328097" y="747468"/>
                </a:lnTo>
                <a:lnTo>
                  <a:pt x="375157" y="750392"/>
                </a:lnTo>
                <a:lnTo>
                  <a:pt x="422218" y="747468"/>
                </a:lnTo>
                <a:lnTo>
                  <a:pt x="467533" y="738933"/>
                </a:lnTo>
                <a:lnTo>
                  <a:pt x="510753" y="725137"/>
                </a:lnTo>
                <a:lnTo>
                  <a:pt x="551524" y="706433"/>
                </a:lnTo>
                <a:lnTo>
                  <a:pt x="589496" y="683171"/>
                </a:lnTo>
                <a:lnTo>
                  <a:pt x="624317" y="655705"/>
                </a:lnTo>
                <a:lnTo>
                  <a:pt x="655636" y="624385"/>
                </a:lnTo>
                <a:lnTo>
                  <a:pt x="683101" y="589564"/>
                </a:lnTo>
                <a:lnTo>
                  <a:pt x="706361" y="551593"/>
                </a:lnTo>
                <a:lnTo>
                  <a:pt x="725064" y="510824"/>
                </a:lnTo>
                <a:lnTo>
                  <a:pt x="738858" y="467609"/>
                </a:lnTo>
                <a:lnTo>
                  <a:pt x="747393" y="422299"/>
                </a:lnTo>
                <a:lnTo>
                  <a:pt x="750315" y="375246"/>
                </a:lnTo>
                <a:lnTo>
                  <a:pt x="747393" y="328172"/>
                </a:lnTo>
                <a:lnTo>
                  <a:pt x="738858" y="282844"/>
                </a:lnTo>
                <a:lnTo>
                  <a:pt x="725064" y="239613"/>
                </a:lnTo>
                <a:lnTo>
                  <a:pt x="706361" y="198832"/>
                </a:lnTo>
                <a:lnTo>
                  <a:pt x="683101" y="160851"/>
                </a:lnTo>
                <a:lnTo>
                  <a:pt x="655636" y="126022"/>
                </a:lnTo>
                <a:lnTo>
                  <a:pt x="624317" y="94696"/>
                </a:lnTo>
                <a:lnTo>
                  <a:pt x="589496" y="67226"/>
                </a:lnTo>
                <a:lnTo>
                  <a:pt x="551524" y="43961"/>
                </a:lnTo>
                <a:lnTo>
                  <a:pt x="510753" y="25255"/>
                </a:lnTo>
                <a:lnTo>
                  <a:pt x="467533" y="11459"/>
                </a:lnTo>
                <a:lnTo>
                  <a:pt x="422218" y="2923"/>
                </a:lnTo>
                <a:lnTo>
                  <a:pt x="375157" y="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object 21"/>
          <p:cNvSpPr/>
          <p:nvPr/>
        </p:nvSpPr>
        <p:spPr>
          <a:xfrm>
            <a:off x="9050337" y="2895798"/>
            <a:ext cx="750570" cy="750570"/>
          </a:xfrm>
          <a:custGeom>
            <a:avLst/>
            <a:gdLst/>
            <a:ahLst/>
            <a:cxnLst/>
            <a:rect l="l" t="t" r="r" b="b"/>
            <a:pathLst>
              <a:path w="750570" h="750570">
                <a:moveTo>
                  <a:pt x="375157" y="750392"/>
                </a:moveTo>
                <a:lnTo>
                  <a:pt x="422218" y="747468"/>
                </a:lnTo>
                <a:lnTo>
                  <a:pt x="467533" y="738933"/>
                </a:lnTo>
                <a:lnTo>
                  <a:pt x="510753" y="725137"/>
                </a:lnTo>
                <a:lnTo>
                  <a:pt x="551524" y="706433"/>
                </a:lnTo>
                <a:lnTo>
                  <a:pt x="589496" y="683171"/>
                </a:lnTo>
                <a:lnTo>
                  <a:pt x="624317" y="655705"/>
                </a:lnTo>
                <a:lnTo>
                  <a:pt x="655636" y="624385"/>
                </a:lnTo>
                <a:lnTo>
                  <a:pt x="683101" y="589564"/>
                </a:lnTo>
                <a:lnTo>
                  <a:pt x="706361" y="551593"/>
                </a:lnTo>
                <a:lnTo>
                  <a:pt x="725064" y="510824"/>
                </a:lnTo>
                <a:lnTo>
                  <a:pt x="738858" y="467609"/>
                </a:lnTo>
                <a:lnTo>
                  <a:pt x="747393" y="422299"/>
                </a:lnTo>
                <a:lnTo>
                  <a:pt x="750315" y="375246"/>
                </a:lnTo>
                <a:lnTo>
                  <a:pt x="747393" y="328172"/>
                </a:lnTo>
                <a:lnTo>
                  <a:pt x="738858" y="282844"/>
                </a:lnTo>
                <a:lnTo>
                  <a:pt x="725064" y="239613"/>
                </a:lnTo>
                <a:lnTo>
                  <a:pt x="706361" y="198832"/>
                </a:lnTo>
                <a:lnTo>
                  <a:pt x="683101" y="160851"/>
                </a:lnTo>
                <a:lnTo>
                  <a:pt x="655636" y="126022"/>
                </a:lnTo>
                <a:lnTo>
                  <a:pt x="624317" y="94696"/>
                </a:lnTo>
                <a:lnTo>
                  <a:pt x="589496" y="67226"/>
                </a:lnTo>
                <a:lnTo>
                  <a:pt x="551524" y="43961"/>
                </a:lnTo>
                <a:lnTo>
                  <a:pt x="510753" y="25255"/>
                </a:lnTo>
                <a:lnTo>
                  <a:pt x="467533" y="11459"/>
                </a:lnTo>
                <a:lnTo>
                  <a:pt x="422218" y="2923"/>
                </a:lnTo>
                <a:lnTo>
                  <a:pt x="375157" y="0"/>
                </a:lnTo>
                <a:lnTo>
                  <a:pt x="328097" y="2923"/>
                </a:lnTo>
                <a:lnTo>
                  <a:pt x="282782" y="11459"/>
                </a:lnTo>
                <a:lnTo>
                  <a:pt x="239562" y="25255"/>
                </a:lnTo>
                <a:lnTo>
                  <a:pt x="198791" y="43961"/>
                </a:lnTo>
                <a:lnTo>
                  <a:pt x="160819" y="67226"/>
                </a:lnTo>
                <a:lnTo>
                  <a:pt x="125998" y="94696"/>
                </a:lnTo>
                <a:lnTo>
                  <a:pt x="94679" y="126022"/>
                </a:lnTo>
                <a:lnTo>
                  <a:pt x="67214" y="160851"/>
                </a:lnTo>
                <a:lnTo>
                  <a:pt x="43954" y="198832"/>
                </a:lnTo>
                <a:lnTo>
                  <a:pt x="25251" y="239613"/>
                </a:lnTo>
                <a:lnTo>
                  <a:pt x="11457" y="282844"/>
                </a:lnTo>
                <a:lnTo>
                  <a:pt x="2922" y="328172"/>
                </a:lnTo>
                <a:lnTo>
                  <a:pt x="0" y="375246"/>
                </a:lnTo>
                <a:lnTo>
                  <a:pt x="2922" y="422299"/>
                </a:lnTo>
                <a:lnTo>
                  <a:pt x="11457" y="467609"/>
                </a:lnTo>
                <a:lnTo>
                  <a:pt x="25251" y="510824"/>
                </a:lnTo>
                <a:lnTo>
                  <a:pt x="43954" y="551593"/>
                </a:lnTo>
                <a:lnTo>
                  <a:pt x="67214" y="589564"/>
                </a:lnTo>
                <a:lnTo>
                  <a:pt x="94679" y="624385"/>
                </a:lnTo>
                <a:lnTo>
                  <a:pt x="125998" y="655705"/>
                </a:lnTo>
                <a:lnTo>
                  <a:pt x="160819" y="683171"/>
                </a:lnTo>
                <a:lnTo>
                  <a:pt x="198791" y="706433"/>
                </a:lnTo>
                <a:lnTo>
                  <a:pt x="239562" y="725137"/>
                </a:lnTo>
                <a:lnTo>
                  <a:pt x="282782" y="738933"/>
                </a:lnTo>
                <a:lnTo>
                  <a:pt x="328097" y="747468"/>
                </a:lnTo>
                <a:lnTo>
                  <a:pt x="375157" y="750392"/>
                </a:lnTo>
                <a:close/>
              </a:path>
            </a:pathLst>
          </a:custGeom>
          <a:ln w="25400">
            <a:solidFill>
              <a:srgbClr val="F2F2F2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object 22"/>
          <p:cNvSpPr/>
          <p:nvPr/>
        </p:nvSpPr>
        <p:spPr>
          <a:xfrm>
            <a:off x="10933761" y="2245320"/>
            <a:ext cx="143510" cy="268605"/>
          </a:xfrm>
          <a:custGeom>
            <a:avLst/>
            <a:gdLst/>
            <a:ahLst/>
            <a:cxnLst/>
            <a:rect l="l" t="t" r="r" b="b"/>
            <a:pathLst>
              <a:path w="143509" h="268605">
                <a:moveTo>
                  <a:pt x="27355" y="0"/>
                </a:moveTo>
                <a:lnTo>
                  <a:pt x="143421" y="138404"/>
                </a:lnTo>
                <a:lnTo>
                  <a:pt x="0" y="268287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object 23"/>
          <p:cNvSpPr/>
          <p:nvPr/>
        </p:nvSpPr>
        <p:spPr>
          <a:xfrm>
            <a:off x="12509098" y="4867748"/>
            <a:ext cx="247015" cy="177165"/>
          </a:xfrm>
          <a:custGeom>
            <a:avLst/>
            <a:gdLst/>
            <a:ahLst/>
            <a:cxnLst/>
            <a:rect l="l" t="t" r="r" b="b"/>
            <a:pathLst>
              <a:path w="247015" h="177164">
                <a:moveTo>
                  <a:pt x="246760" y="108915"/>
                </a:moveTo>
                <a:lnTo>
                  <a:pt x="79273" y="176555"/>
                </a:lnTo>
                <a:lnTo>
                  <a:pt x="0" y="0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object 24"/>
          <p:cNvSpPr/>
          <p:nvPr/>
        </p:nvSpPr>
        <p:spPr>
          <a:xfrm>
            <a:off x="9193807" y="4860978"/>
            <a:ext cx="256540" cy="162560"/>
          </a:xfrm>
          <a:custGeom>
            <a:avLst/>
            <a:gdLst/>
            <a:ahLst/>
            <a:cxnLst/>
            <a:rect l="l" t="t" r="r" b="b"/>
            <a:pathLst>
              <a:path w="256540" h="162560">
                <a:moveTo>
                  <a:pt x="0" y="162318"/>
                </a:moveTo>
                <a:lnTo>
                  <a:pt x="79171" y="0"/>
                </a:lnTo>
                <a:lnTo>
                  <a:pt x="256184" y="78181"/>
                </a:lnTo>
              </a:path>
            </a:pathLst>
          </a:custGeom>
          <a:ln w="25400">
            <a:solidFill>
              <a:srgbClr val="00000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object 25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95</a:t>
            </a:fld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75107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35" dirty="0">
                <a:latin typeface="Segoe UI Semibold"/>
                <a:cs typeface="Segoe UI Semibold"/>
              </a:rPr>
              <a:t>Reflect </a:t>
            </a:r>
            <a:r>
              <a:rPr sz="3600" b="1" spc="-15" dirty="0">
                <a:latin typeface="Segoe UI Semibold"/>
                <a:cs typeface="Segoe UI Semibold"/>
              </a:rPr>
              <a:t>and </a:t>
            </a:r>
            <a:r>
              <a:rPr sz="3600" b="1" spc="-20" dirty="0">
                <a:latin typeface="Segoe UI Semibold"/>
                <a:cs typeface="Segoe UI Semibold"/>
              </a:rPr>
              <a:t>write</a:t>
            </a:r>
            <a:r>
              <a:rPr sz="3600" b="1" spc="-140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down  (individually)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96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74000" y="1359334"/>
            <a:ext cx="593344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I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approach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new assignment? Do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plan?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start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right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away?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discuss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with</a:t>
            </a:r>
            <a:r>
              <a:rPr sz="1800" b="1" spc="-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anyone?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4000" y="2197381"/>
            <a:ext cx="5981065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conditions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make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 easiest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me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my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work?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often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I do my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under these ideal</a:t>
            </a:r>
            <a:r>
              <a:rPr sz="18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conditions?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4000" y="3035429"/>
            <a:ext cx="6084570" cy="3093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25527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What do I 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don’t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understand something 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am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struggling to complete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task?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How long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I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work something out 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own  before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asking 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help? Where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usually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go for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help? Do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bring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tried with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ask for</a:t>
            </a:r>
            <a:r>
              <a:rPr sz="18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help?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31115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sometimes spin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wheels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for hours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project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 feel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surprised that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have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done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in that  time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period? Or do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usually turn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find out  what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my plan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action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was?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88009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2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008575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4648200" cy="5740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Why </a:t>
            </a:r>
            <a:r>
              <a:rPr sz="3600" b="1" spc="-10" dirty="0">
                <a:latin typeface="Segoe UI Semibold"/>
                <a:cs typeface="Segoe UI Semibold"/>
              </a:rPr>
              <a:t>is </a:t>
            </a:r>
            <a:r>
              <a:rPr sz="3600" b="1" spc="-20" dirty="0">
                <a:latin typeface="Segoe UI Semibold"/>
                <a:cs typeface="Segoe UI Semibold"/>
              </a:rPr>
              <a:t>SRL</a:t>
            </a:r>
            <a:r>
              <a:rPr sz="3600" b="1" spc="-165" dirty="0">
                <a:latin typeface="Segoe UI Semibold"/>
                <a:cs typeface="Segoe UI Semibold"/>
              </a:rPr>
              <a:t> </a:t>
            </a:r>
            <a:r>
              <a:rPr sz="3600" b="1" spc="-20" dirty="0">
                <a:latin typeface="Segoe UI Semibold"/>
                <a:cs typeface="Segoe UI Semibold"/>
              </a:rPr>
              <a:t>important?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97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74000" y="1359334"/>
            <a:ext cx="5981700" cy="5791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508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When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learners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approach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challenging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task,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know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where to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start.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4000" y="2197381"/>
            <a:ext cx="5981065" cy="3093720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 marR="151130">
              <a:lnSpc>
                <a:spcPct val="101800"/>
              </a:lnSpc>
              <a:spcBef>
                <a:spcPts val="6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may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many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things,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but fail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track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 they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tried.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5494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They may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give up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after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first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if 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realize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plans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typically need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revised.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91465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recognize there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loop, they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may be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willing to 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try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again.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Having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strategy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allows people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take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control over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 own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learning!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1088009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31802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7319797" y="585216"/>
            <a:ext cx="7310755" cy="7644765"/>
          </a:xfrm>
          <a:custGeom>
            <a:avLst/>
            <a:gdLst/>
            <a:ahLst/>
            <a:cxnLst/>
            <a:rect l="l" t="t" r="r" b="b"/>
            <a:pathLst>
              <a:path w="7310755" h="7644765">
                <a:moveTo>
                  <a:pt x="0" y="7644383"/>
                </a:moveTo>
                <a:lnTo>
                  <a:pt x="7310602" y="7644383"/>
                </a:lnTo>
                <a:lnTo>
                  <a:pt x="7310602" y="0"/>
                </a:lnTo>
                <a:lnTo>
                  <a:pt x="0" y="0"/>
                </a:lnTo>
                <a:lnTo>
                  <a:pt x="0" y="7644383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78111"/>
            <a:ext cx="3507740" cy="1082040"/>
          </a:xfrm>
          <a:prstGeom prst="rect">
            <a:avLst/>
          </a:prstGeom>
        </p:spPr>
        <p:txBody>
          <a:bodyPr vert="horz" wrap="square" lIns="0" tIns="63500" rIns="0" bIns="0" rtlCol="0">
            <a:spAutoFit/>
          </a:bodyPr>
          <a:lstStyle/>
          <a:p>
            <a:pPr marL="12700" marR="5080">
              <a:lnSpc>
                <a:spcPts val="4000"/>
              </a:lnSpc>
              <a:spcBef>
                <a:spcPts val="500"/>
              </a:spcBef>
            </a:pPr>
            <a:r>
              <a:rPr sz="3600" b="1" spc="-15" dirty="0">
                <a:latin typeface="Segoe UI Semibold"/>
                <a:cs typeface="Segoe UI Semibold"/>
              </a:rPr>
              <a:t>What </a:t>
            </a:r>
            <a:r>
              <a:rPr sz="3600" b="1" spc="-25" dirty="0">
                <a:latin typeface="Segoe UI Semibold"/>
                <a:cs typeface="Segoe UI Semibold"/>
              </a:rPr>
              <a:t>role </a:t>
            </a:r>
            <a:r>
              <a:rPr sz="3600" b="1" spc="-15" dirty="0">
                <a:latin typeface="Segoe UI Semibold"/>
                <a:cs typeface="Segoe UI Semibold"/>
              </a:rPr>
              <a:t>does</a:t>
            </a:r>
            <a:r>
              <a:rPr sz="3600" b="1" spc="-165" dirty="0">
                <a:latin typeface="Segoe UI Semibold"/>
                <a:cs typeface="Segoe UI Semibold"/>
              </a:rPr>
              <a:t> </a:t>
            </a:r>
            <a:r>
              <a:rPr sz="3600" b="1" dirty="0">
                <a:latin typeface="Segoe UI Semibold"/>
                <a:cs typeface="Segoe UI Semibold"/>
              </a:rPr>
              <a:t>a  </a:t>
            </a:r>
            <a:r>
              <a:rPr sz="3600" b="1" spc="-20" dirty="0">
                <a:latin typeface="Segoe UI Semibold"/>
                <a:cs typeface="Segoe UI Semibold"/>
              </a:rPr>
              <a:t>mentor</a:t>
            </a:r>
            <a:r>
              <a:rPr sz="3600" b="1" spc="-55" dirty="0">
                <a:latin typeface="Segoe UI Semibold"/>
                <a:cs typeface="Segoe UI Semibold"/>
              </a:rPr>
              <a:t> </a:t>
            </a:r>
            <a:r>
              <a:rPr sz="3600" b="1" spc="-30" dirty="0">
                <a:latin typeface="Segoe UI Semibold"/>
                <a:cs typeface="Segoe UI Semibold"/>
              </a:rPr>
              <a:t>play?</a:t>
            </a:r>
            <a:endParaRPr sz="3600">
              <a:latin typeface="Segoe UI Semibold"/>
              <a:cs typeface="Segoe UI Semibold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647395" y="7742421"/>
            <a:ext cx="313055" cy="228600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latin typeface="Segoe UI Semibold"/>
                <a:cs typeface="Segoe UI Semibold"/>
              </a:rPr>
              <a:t>98</a:t>
            </a:fld>
            <a:endParaRPr sz="1200"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7874000" y="1359334"/>
            <a:ext cx="4767580" cy="2997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help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feedback on their</a:t>
            </a:r>
            <a:r>
              <a:rPr sz="1800" b="1" spc="3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10" dirty="0">
                <a:solidFill>
                  <a:srgbClr val="FFFFFF"/>
                </a:solidFill>
                <a:latin typeface="Segoe UI Semibold"/>
                <a:cs typeface="Segoe UI Semibold"/>
              </a:rPr>
              <a:t>work.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874000" y="1918032"/>
            <a:ext cx="5616575" cy="5791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also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 them strategize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process.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—Via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mirroring or coaching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(covered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next)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874000" y="2756080"/>
            <a:ext cx="5973445" cy="365252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First, help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learner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identify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what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plan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being</a:t>
            </a:r>
            <a:r>
              <a:rPr sz="1800" b="1" spc="-5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used.</a:t>
            </a:r>
            <a:endParaRPr sz="1800">
              <a:latin typeface="Segoe UI Semibold"/>
              <a:cs typeface="Segoe UI Semibold"/>
            </a:endParaRPr>
          </a:p>
          <a:p>
            <a:pPr marL="264160" marR="829310" indent="-25146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—They might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not think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 approach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as</a:t>
            </a:r>
            <a:r>
              <a:rPr sz="1800" b="1" spc="-8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 formalized plan at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time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5080">
              <a:lnSpc>
                <a:spcPct val="101800"/>
              </a:lnSpc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Encourage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them to </a:t>
            </a:r>
            <a:r>
              <a:rPr sz="18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observe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themselves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and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to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keep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track 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outcomes 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of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their</a:t>
            </a:r>
            <a:r>
              <a:rPr sz="1800" b="1" spc="20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actions/trials.</a:t>
            </a:r>
            <a:endParaRPr sz="1800">
              <a:latin typeface="Segoe UI Semibold"/>
              <a:cs typeface="Segoe UI Semibold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—A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log or journal can</a:t>
            </a:r>
            <a:r>
              <a:rPr sz="18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help.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157480">
              <a:lnSpc>
                <a:spcPct val="101800"/>
              </a:lnSpc>
            </a:pP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Ask clarifying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questions: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Can you walk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through your  process? </a:t>
            </a:r>
            <a:r>
              <a:rPr sz="1800" b="1" spc="-50" dirty="0">
                <a:solidFill>
                  <a:srgbClr val="FFFFFF"/>
                </a:solidFill>
                <a:latin typeface="Segoe UI Semibold"/>
                <a:cs typeface="Segoe UI Semibold"/>
              </a:rPr>
              <a:t>Tell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me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more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about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why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you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did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this step</a:t>
            </a:r>
            <a:r>
              <a:rPr sz="1800" b="1" spc="2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next.</a:t>
            </a:r>
            <a:endParaRPr sz="1800">
              <a:latin typeface="Segoe UI Semibold"/>
              <a:cs typeface="Segoe UI Semibold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1650">
              <a:latin typeface="Segoe UI Semibold"/>
              <a:cs typeface="Segoe UI Semibold"/>
            </a:endParaRPr>
          </a:p>
          <a:p>
            <a:pPr marL="12700" marR="279400">
              <a:lnSpc>
                <a:spcPct val="101800"/>
              </a:lnSpc>
            </a:pP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Provide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useful feedback on their </a:t>
            </a:r>
            <a:r>
              <a:rPr sz="1800" b="1" spc="-20" dirty="0">
                <a:solidFill>
                  <a:srgbClr val="FFFFFF"/>
                </a:solidFill>
                <a:latin typeface="Segoe UI Semibold"/>
                <a:cs typeface="Segoe UI Semibold"/>
              </a:rPr>
              <a:t>strategy.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Maybe </a:t>
            </a:r>
            <a:r>
              <a:rPr sz="18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there 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was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 missed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step, or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another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way to </a:t>
            </a:r>
            <a:r>
              <a:rPr sz="1800" b="1" dirty="0">
                <a:solidFill>
                  <a:srgbClr val="FFFFFF"/>
                </a:solidFill>
                <a:latin typeface="Segoe UI Semibold"/>
                <a:cs typeface="Segoe UI Semibold"/>
              </a:rPr>
              <a:t>go about</a:t>
            </a:r>
            <a:r>
              <a:rPr sz="1800" b="1" spc="-45" dirty="0">
                <a:solidFill>
                  <a:srgbClr val="FFFFFF"/>
                </a:solidFill>
                <a:latin typeface="Segoe UI Semibold"/>
                <a:cs typeface="Segoe UI Semibold"/>
              </a:rPr>
              <a:t> </a:t>
            </a:r>
            <a:r>
              <a:rPr sz="18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it.</a:t>
            </a:r>
            <a:endParaRPr sz="18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Segoe UI Semibold"/>
                <a:cs typeface="Segoe UI Semibold"/>
              </a:rPr>
              <a:t>Pu</a:t>
            </a:r>
            <a:r>
              <a:rPr sz="1200" b="1" dirty="0">
                <a:latin typeface="Segoe UI Semibold"/>
                <a:cs typeface="Segoe UI Semibold"/>
              </a:rPr>
              <a:t>rp</a:t>
            </a:r>
            <a:r>
              <a:rPr sz="1200" b="1" spc="-5" dirty="0">
                <a:latin typeface="Segoe UI Semibold"/>
                <a:cs typeface="Segoe UI Semibold"/>
              </a:rPr>
              <a:t>o</a:t>
            </a:r>
            <a:r>
              <a:rPr sz="1200" b="1" dirty="0"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A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dirty="0">
                <a:latin typeface="Segoe UI Semibold"/>
                <a:cs typeface="Segoe UI Semibold"/>
              </a:rPr>
              <a:t>en</a:t>
            </a:r>
            <a:r>
              <a:rPr sz="1200" b="1" spc="-5" dirty="0">
                <a:latin typeface="Segoe UI Semibold"/>
                <a:cs typeface="Segoe UI Semibold"/>
              </a:rPr>
              <a:t>d</a:t>
            </a:r>
            <a:r>
              <a:rPr sz="1200" b="1" dirty="0"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7286497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10" dirty="0">
                <a:solidFill>
                  <a:srgbClr val="008575"/>
                </a:solidFill>
                <a:uFill>
                  <a:solidFill>
                    <a:srgbClr val="008575"/>
                  </a:solidFill>
                </a:u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9214967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20" dirty="0">
                <a:latin typeface="Segoe UI Semibold"/>
                <a:cs typeface="Segoe UI Semibold"/>
              </a:rPr>
              <a:t>A</a:t>
            </a:r>
            <a:r>
              <a:rPr sz="1200" b="1" spc="15" dirty="0">
                <a:latin typeface="Segoe UI Semibold"/>
                <a:cs typeface="Segoe UI Semibold"/>
              </a:rPr>
              <a:t>c</a:t>
            </a:r>
            <a:r>
              <a:rPr sz="1200" b="1" spc="-10" dirty="0">
                <a:latin typeface="Segoe UI Semibold"/>
                <a:cs typeface="Segoe UI Semibold"/>
              </a:rPr>
              <a:t>t</a:t>
            </a:r>
            <a:r>
              <a:rPr sz="1200" b="1" dirty="0">
                <a:latin typeface="Segoe UI Semibold"/>
                <a:cs typeface="Segoe UI Semibold"/>
              </a:rPr>
              <a:t>iv</a:t>
            </a:r>
            <a:r>
              <a:rPr sz="1200" b="1" spc="-10" dirty="0">
                <a:latin typeface="Segoe UI Semibold"/>
                <a:cs typeface="Segoe UI Semibold"/>
              </a:rPr>
              <a:t>iti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11088009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latin typeface="Segoe UI Semibold"/>
                <a:cs typeface="Segoe UI Semibold"/>
              </a:rPr>
              <a:t>W</a:t>
            </a:r>
            <a:r>
              <a:rPr sz="1200" b="1" spc="-10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p	</a:t>
            </a:r>
            <a:r>
              <a:rPr sz="1200" b="1" spc="-15" dirty="0">
                <a:latin typeface="Segoe UI Semibold"/>
                <a:cs typeface="Segoe UI Semibold"/>
              </a:rPr>
              <a:t>U</a:t>
            </a:r>
            <a:r>
              <a:rPr sz="1200" b="1" dirty="0"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131802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-5" dirty="0">
                <a:latin typeface="Segoe UI Semibold"/>
                <a:cs typeface="Segoe UI Semibold"/>
              </a:rPr>
              <a:t>ef</a:t>
            </a:r>
            <a:r>
              <a:rPr sz="1200" b="1" dirty="0">
                <a:latin typeface="Segoe UI Semibold"/>
                <a:cs typeface="Segoe UI Semibold"/>
              </a:rPr>
              <a:t>ere</a:t>
            </a:r>
            <a:r>
              <a:rPr sz="1200" b="1" spc="-5" dirty="0">
                <a:latin typeface="Segoe UI Semibold"/>
                <a:cs typeface="Segoe UI Semibold"/>
              </a:rPr>
              <a:t>n</a:t>
            </a:r>
            <a:r>
              <a:rPr sz="1200" b="1" spc="-10" dirty="0">
                <a:latin typeface="Segoe UI Semibold"/>
                <a:cs typeface="Segoe UI Semibold"/>
              </a:rPr>
              <a:t>c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4630400" cy="8229600"/>
          </a:xfrm>
          <a:custGeom>
            <a:avLst/>
            <a:gdLst/>
            <a:ahLst/>
            <a:cxnLst/>
            <a:rect l="l" t="t" r="r" b="b"/>
            <a:pathLst>
              <a:path w="14630400" h="8229600">
                <a:moveTo>
                  <a:pt x="0" y="8229600"/>
                </a:moveTo>
                <a:lnTo>
                  <a:pt x="14630400" y="8229600"/>
                </a:lnTo>
                <a:lnTo>
                  <a:pt x="14630400" y="0"/>
                </a:lnTo>
                <a:lnTo>
                  <a:pt x="0" y="0"/>
                </a:lnTo>
                <a:lnTo>
                  <a:pt x="0" y="8229600"/>
                </a:lnTo>
                <a:close/>
              </a:path>
            </a:pathLst>
          </a:custGeom>
          <a:solidFill>
            <a:srgbClr val="274B47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673100" y="1213966"/>
            <a:ext cx="2738120" cy="8267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5250" b="1" spc="-30" dirty="0">
                <a:solidFill>
                  <a:srgbClr val="30E5D0"/>
                </a:solidFill>
                <a:latin typeface="Segoe UI Semibold"/>
                <a:cs typeface="Segoe UI Semibold"/>
              </a:rPr>
              <a:t>Activities</a:t>
            </a:r>
            <a:endParaRPr sz="5250">
              <a:latin typeface="Segoe UI Semibold"/>
              <a:cs typeface="Segoe UI Semibold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647395" y="7742421"/>
            <a:ext cx="313055" cy="209673"/>
          </a:xfrm>
          <a:prstGeom prst="rect">
            <a:avLst/>
          </a:prstGeom>
        </p:spPr>
        <p:txBody>
          <a:bodyPr vert="horz" wrap="square" lIns="0" tIns="2476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5"/>
              </a:spcBef>
            </a:pPr>
            <a:fld id="{81D60167-4931-47E6-BA6A-407CBD079E47}" type="slidenum">
              <a:rPr sz="1200" b="1" dirty="0">
                <a:solidFill>
                  <a:schemeClr val="bg1"/>
                </a:solidFill>
                <a:latin typeface="Segoe UI Semibold"/>
                <a:cs typeface="Segoe UI Semibold"/>
              </a:rPr>
              <a:t>99</a:t>
            </a:fld>
            <a:endParaRPr sz="1200" dirty="0">
              <a:solidFill>
                <a:schemeClr val="bg1"/>
              </a:solidFill>
              <a:latin typeface="Segoe UI Semibold"/>
              <a:cs typeface="Segoe UI Semibold"/>
            </a:endParaRPr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73100" y="228245"/>
            <a:ext cx="20815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8770" algn="l"/>
                <a:tab pos="1469390" algn="l"/>
              </a:tabLst>
            </a:pPr>
            <a:r>
              <a:rPr sz="1200" b="1" spc="-10" dirty="0">
                <a:latin typeface="Segoe UI Semibold"/>
                <a:cs typeface="Segoe UI Semibold"/>
              </a:rPr>
              <a:t>0</a:t>
            </a:r>
            <a:r>
              <a:rPr sz="1200" b="1" dirty="0">
                <a:latin typeface="Segoe UI Semibold"/>
                <a:cs typeface="Segoe UI Semibold"/>
              </a:rPr>
              <a:t>5	</a:t>
            </a:r>
            <a:r>
              <a:rPr sz="1200" b="1" spc="-5" dirty="0">
                <a:latin typeface="Segoe UI Semibold"/>
                <a:cs typeface="Segoe UI Semibold"/>
              </a:rPr>
              <a:t>S</a:t>
            </a:r>
            <a:r>
              <a:rPr sz="1200" b="1" dirty="0">
                <a:latin typeface="Segoe UI Semibold"/>
                <a:cs typeface="Segoe UI Semibold"/>
              </a:rPr>
              <a:t>e</a:t>
            </a:r>
            <a:r>
              <a:rPr sz="1200" b="1" spc="-10" dirty="0">
                <a:latin typeface="Segoe UI Semibold"/>
                <a:cs typeface="Segoe UI Semibold"/>
              </a:rPr>
              <a:t>l</a:t>
            </a:r>
            <a:r>
              <a:rPr sz="1200" b="1" spc="-40" dirty="0">
                <a:latin typeface="Segoe UI Semibold"/>
                <a:cs typeface="Segoe UI Semibold"/>
              </a:rPr>
              <a:t>f</a:t>
            </a:r>
            <a:r>
              <a:rPr sz="1200" b="1" spc="-5" dirty="0">
                <a:latin typeface="Segoe UI Semibold"/>
                <a:cs typeface="Segoe UI Semibold"/>
              </a:rPr>
              <a:t>-</a:t>
            </a:r>
            <a:r>
              <a:rPr sz="1200" b="1" spc="-15" dirty="0">
                <a:latin typeface="Segoe UI Semibold"/>
                <a:cs typeface="Segoe UI Semibold"/>
              </a:rPr>
              <a:t>R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spc="-5" dirty="0">
                <a:latin typeface="Segoe UI Semibold"/>
                <a:cs typeface="Segoe UI Semibold"/>
              </a:rPr>
              <a:t>g</a:t>
            </a:r>
            <a:r>
              <a:rPr sz="1200" b="1" spc="-10" dirty="0">
                <a:latin typeface="Segoe UI Semibold"/>
                <a:cs typeface="Segoe UI Semibold"/>
              </a:rPr>
              <a:t>u</a:t>
            </a:r>
            <a:r>
              <a:rPr sz="1200" b="1" spc="-5" dirty="0">
                <a:latin typeface="Segoe UI Semibold"/>
                <a:cs typeface="Segoe UI Semibold"/>
              </a:rPr>
              <a:t>l</a:t>
            </a:r>
            <a:r>
              <a:rPr sz="1200" b="1" spc="-10" dirty="0">
                <a:latin typeface="Segoe UI Semibold"/>
                <a:cs typeface="Segoe UI Semibold"/>
              </a:rPr>
              <a:t>at</a:t>
            </a:r>
            <a:r>
              <a:rPr sz="1200" b="1" spc="5" dirty="0">
                <a:latin typeface="Segoe UI Semibold"/>
                <a:cs typeface="Segoe UI Semibold"/>
              </a:rPr>
              <a:t>e</a:t>
            </a:r>
            <a:r>
              <a:rPr sz="1200" b="1" dirty="0">
                <a:latin typeface="Segoe UI Semibold"/>
                <a:cs typeface="Segoe UI Semibold"/>
              </a:rPr>
              <a:t>d	Le</a:t>
            </a:r>
            <a:r>
              <a:rPr sz="1200" b="1" spc="-5" dirty="0">
                <a:latin typeface="Segoe UI Semibold"/>
                <a:cs typeface="Segoe UI Semibold"/>
              </a:rPr>
              <a:t>a</a:t>
            </a:r>
            <a:r>
              <a:rPr sz="1200" b="1" dirty="0">
                <a:latin typeface="Segoe UI Semibold"/>
                <a:cs typeface="Segoe UI Semibold"/>
              </a:rPr>
              <a:t>r</a:t>
            </a:r>
            <a:r>
              <a:rPr sz="1200" b="1" spc="-10" dirty="0">
                <a:latin typeface="Segoe UI Semibold"/>
                <a:cs typeface="Segoe UI Semibold"/>
              </a:rPr>
              <a:t>ni</a:t>
            </a:r>
            <a:r>
              <a:rPr sz="1200" b="1" dirty="0">
                <a:latin typeface="Segoe UI Semibold"/>
                <a:cs typeface="Segoe UI Semibold"/>
              </a:rPr>
              <a:t>ng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695953" y="228245"/>
            <a:ext cx="58801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Pu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rp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o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se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505856" y="228245"/>
            <a:ext cx="55880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g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en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d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7286650" y="228245"/>
            <a:ext cx="70675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Definition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214815" y="228245"/>
            <a:ext cx="650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u="sng" spc="-2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A</a:t>
            </a:r>
            <a:r>
              <a:rPr sz="1200" b="1" u="sng" spc="1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c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t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iv</a:t>
            </a:r>
            <a:r>
              <a:rPr sz="1200" b="1" u="sng" spc="-10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iti</a:t>
            </a:r>
            <a:r>
              <a:rPr sz="1200" b="1" u="sng" spc="5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e</a:t>
            </a:r>
            <a:r>
              <a:rPr sz="1200" b="1" u="sng" dirty="0">
                <a:solidFill>
                  <a:srgbClr val="30E5D0"/>
                </a:solidFill>
                <a:uFill>
                  <a:solidFill>
                    <a:srgbClr val="30E5D0"/>
                  </a:solidFill>
                </a:u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087963" y="228245"/>
            <a:ext cx="73152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520700" algn="l"/>
              </a:tabLst>
            </a:pPr>
            <a:r>
              <a:rPr sz="1200" b="1" spc="-35" dirty="0">
                <a:solidFill>
                  <a:srgbClr val="FFFFFF"/>
                </a:solidFill>
                <a:latin typeface="Segoe UI Semibold"/>
                <a:cs typeface="Segoe UI Semibold"/>
              </a:rPr>
              <a:t>W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a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	</a:t>
            </a: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U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p</a:t>
            </a:r>
            <a:endParaRPr sz="1200">
              <a:latin typeface="Segoe UI Semibold"/>
              <a:cs typeface="Segoe UI Semibold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180263" y="228245"/>
            <a:ext cx="77787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5" dirty="0">
                <a:solidFill>
                  <a:srgbClr val="FFFFFF"/>
                </a:solidFill>
                <a:latin typeface="Segoe UI Semibold"/>
                <a:cs typeface="Segoe UI Semibold"/>
              </a:rPr>
              <a:t>R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ef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ere</a:t>
            </a:r>
            <a:r>
              <a:rPr sz="1200" b="1" spc="-5" dirty="0">
                <a:solidFill>
                  <a:srgbClr val="FFFFFF"/>
                </a:solidFill>
                <a:latin typeface="Segoe UI Semibold"/>
                <a:cs typeface="Segoe UI Semibold"/>
              </a:rPr>
              <a:t>n</a:t>
            </a:r>
            <a:r>
              <a:rPr sz="1200" b="1" spc="-10" dirty="0">
                <a:solidFill>
                  <a:srgbClr val="FFFFFF"/>
                </a:solidFill>
                <a:latin typeface="Segoe UI Semibold"/>
                <a:cs typeface="Segoe UI Semibold"/>
              </a:rPr>
              <a:t>c</a:t>
            </a:r>
            <a:r>
              <a:rPr sz="1200" b="1" spc="5" dirty="0">
                <a:solidFill>
                  <a:srgbClr val="FFFFFF"/>
                </a:solidFill>
                <a:latin typeface="Segoe UI Semibold"/>
                <a:cs typeface="Segoe UI Semibold"/>
              </a:rPr>
              <a:t>e</a:t>
            </a:r>
            <a:r>
              <a:rPr sz="1200" b="1" dirty="0">
                <a:solidFill>
                  <a:srgbClr val="FFFFFF"/>
                </a:solidFill>
                <a:latin typeface="Segoe UI Semibold"/>
                <a:cs typeface="Segoe UI Semibold"/>
              </a:rPr>
              <a:t>s</a:t>
            </a:r>
            <a:endParaRPr sz="1200">
              <a:latin typeface="Segoe UI Semibold"/>
              <a:cs typeface="Segoe UI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A8474752FFCD146AB5E71C77E3D00F0" ma:contentTypeVersion="14" ma:contentTypeDescription="Create a new document." ma:contentTypeScope="" ma:versionID="1829ba16ebc9122321f820c7c729dc4b">
  <xsd:schema xmlns:xsd="http://www.w3.org/2001/XMLSchema" xmlns:xs="http://www.w3.org/2001/XMLSchema" xmlns:p="http://schemas.microsoft.com/office/2006/metadata/properties" xmlns:ns3="7be14c5b-17f0-41fd-985f-bec8a723ca0d" xmlns:ns4="864bb100-61e6-432a-b635-1e2feb0cf4cc" targetNamespace="http://schemas.microsoft.com/office/2006/metadata/properties" ma:root="true" ma:fieldsID="4e54527ceb7f8c1f8bbde8406453a376" ns3:_="" ns4:_="">
    <xsd:import namespace="7be14c5b-17f0-41fd-985f-bec8a723ca0d"/>
    <xsd:import namespace="864bb100-61e6-432a-b635-1e2feb0cf4c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3:LastSharedByUser" minOccurs="0"/>
                <xsd:element ref="ns3:LastSharedByTime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AutoKeyPoints" minOccurs="0"/>
                <xsd:element ref="ns4:MediaServiceKeyPoints" minOccurs="0"/>
                <xsd:element ref="ns4:MediaServiceDateTaken" minOccurs="0"/>
                <xsd:element ref="ns4:MediaServiceGenerationTime" minOccurs="0"/>
                <xsd:element ref="ns4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e14c5b-17f0-41fd-985f-bec8a723ca0d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  <xsd:element name="LastSharedByUser" ma:index="11" nillable="true" ma:displayName="Last Shared By User" ma:description="" ma:internalName="LastSharedByUser" ma:readOnly="true">
      <xsd:simpleType>
        <xsd:restriction base="dms:Note">
          <xsd:maxLength value="255"/>
        </xsd:restriction>
      </xsd:simpleType>
    </xsd:element>
    <xsd:element name="LastSharedByTime" ma:index="12" nillable="true" ma:displayName="Last Shared By Time" ma:description="" ma:internalName="LastSharedByTime" ma:readOnly="true">
      <xsd:simpleType>
        <xsd:restriction base="dms:DateTim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64bb100-61e6-432a-b635-1e2feb0cf4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3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4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Tags" ma:index="15" nillable="true" ma:displayName="MediaServiceAutoTags" ma:internalName="MediaServiceAutoTags" ma:readOnly="true">
      <xsd:simpleType>
        <xsd:restriction base="dms:Text"/>
      </xsd:simpleType>
    </xsd:element>
    <xsd:element name="MediaServiceOCR" ma:index="16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20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1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864bb100-61e6-432a-b635-1e2feb0cf4cc" xsi:nil="true"/>
  </documentManagement>
</p:properties>
</file>

<file path=customXml/itemProps1.xml><?xml version="1.0" encoding="utf-8"?>
<ds:datastoreItem xmlns:ds="http://schemas.openxmlformats.org/officeDocument/2006/customXml" ds:itemID="{A84126F7-D4D4-4FD3-A646-1E0A7C488D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e14c5b-17f0-41fd-985f-bec8a723ca0d"/>
    <ds:schemaRef ds:uri="864bb100-61e6-432a-b635-1e2feb0cf4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5BCE69-2D74-456F-AC9A-A7758FFBA00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A1C57CB-EEDA-4F42-8254-B5DCFCF5B4CD}">
  <ds:schemaRefs>
    <ds:schemaRef ds:uri="http://purl.org/dc/terms/"/>
    <ds:schemaRef ds:uri="864bb100-61e6-432a-b635-1e2feb0cf4cc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purl.org/dc/dcmitype/"/>
    <ds:schemaRef ds:uri="7be14c5b-17f0-41fd-985f-bec8a723ca0d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7688</TotalTime>
  <Words>28286</Words>
  <Application>Microsoft Macintosh PowerPoint</Application>
  <PresentationFormat>Custom</PresentationFormat>
  <Paragraphs>4658</Paragraphs>
  <Slides>320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320</vt:i4>
      </vt:variant>
    </vt:vector>
  </HeadingPairs>
  <TitlesOfParts>
    <vt:vector size="327" baseType="lpstr">
      <vt:lpstr>Arial</vt:lpstr>
      <vt:lpstr>Calibri</vt:lpstr>
      <vt:lpstr>Palatino Linotype</vt:lpstr>
      <vt:lpstr>Segoe UI</vt:lpstr>
      <vt:lpstr>Segoe UI Semibold</vt:lpstr>
      <vt:lpstr>Times New Roman</vt:lpstr>
      <vt:lpstr>Office Theme</vt:lpstr>
      <vt:lpstr>Educator  Kit</vt:lpstr>
      <vt:lpstr>Introduction</vt:lpstr>
      <vt:lpstr>Why did we create this?</vt:lpstr>
      <vt:lpstr>Why did we create this?</vt:lpstr>
      <vt:lpstr>Why did we create this?</vt:lpstr>
      <vt:lpstr>You can hit the  ground running</vt:lpstr>
      <vt:lpstr>Graders</vt:lpstr>
      <vt:lpstr>Computer science</vt:lpstr>
      <vt:lpstr>Recognize  Discomfort</vt:lpstr>
      <vt:lpstr>Recognize Discomfort Mentoring Roles &amp;  Expectations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01 Mentoring Roles &amp; Expectations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Recognize Discomfort Mindset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02 Mindset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Recognize Discomfort Self-Efficacy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Strategize  Solutions</vt:lpstr>
      <vt:lpstr>Strategize Solutions Goal Orientation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Strategize Solutions Self-Regulated 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05 Self-Regulated Learning</vt:lpstr>
      <vt:lpstr>PowerPoint Presentation</vt:lpstr>
      <vt:lpstr>PowerPoint Presentation</vt:lpstr>
      <vt:lpstr>PowerPoint Presentation</vt:lpstr>
      <vt:lpstr>PowerPoint Presentation</vt:lpstr>
      <vt:lpstr>Strategize Solutions Mirror and  Coach Roles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Strategize Solutions Emotional 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07 Emotional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 &amp;  Persist</vt:lpstr>
      <vt:lpstr>Pivot &amp; Persist Promoting Belonging  in Tech Fields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08 Promoting Belonging in Tech Fields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 &amp; Persist Effective Feedback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 &amp; Persist Code Review:  Practice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 &amp; Persist Mock 1:1 Meetings or  Conversations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11 Mock 1:1  Meetings or Conversations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Pivot &amp; Persist Active Learning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Facilitation  Guide</vt:lpstr>
      <vt:lpstr>Getting Started</vt:lpstr>
      <vt:lpstr>Discussion Direction</vt:lpstr>
      <vt:lpstr>Discussion Structure</vt:lpstr>
      <vt:lpstr>Tip 01</vt:lpstr>
      <vt:lpstr>Tip 03</vt:lpstr>
      <vt:lpstr>Tip 05</vt:lpstr>
      <vt:lpstr>Formats Individual Reflection</vt:lpstr>
      <vt:lpstr>Formats Individual Reflection</vt:lpstr>
      <vt:lpstr>Formats Individual Reflection</vt:lpstr>
      <vt:lpstr>Formats Think-Pair-Share Discussion</vt:lpstr>
      <vt:lpstr>Formats Think-Pair-Share Discussion</vt:lpstr>
      <vt:lpstr>Formats Think-Pair-Share Discussion</vt:lpstr>
      <vt:lpstr>Formats Think-Pair-Share Discussion</vt:lpstr>
      <vt:lpstr>Formats  Jigsaw</vt:lpstr>
      <vt:lpstr>Advantages</vt:lpstr>
      <vt:lpstr>Limitations</vt:lpstr>
      <vt:lpstr>Tips</vt:lpstr>
      <vt:lpstr>Formats Small Group Discussion</vt:lpstr>
      <vt:lpstr>Formats Small Group Discussion</vt:lpstr>
      <vt:lpstr>Formats Small Group Discussion</vt:lpstr>
      <vt:lpstr>Facilitation</vt:lpstr>
      <vt:lpstr>PowerPoint Presentation</vt:lpstr>
      <vt:lpstr>PowerPoint Presentation</vt:lpstr>
      <vt:lpstr>PowerPoint Presentation</vt:lpstr>
      <vt:lpstr>Group Dynamics</vt:lpstr>
      <vt:lpstr>Ground Rules</vt:lpstr>
      <vt:lpstr>Using “I” Statements</vt:lpstr>
      <vt:lpstr>Despite having ground rules, sometimes  someone will say something hostile or insensitive. Even if that was not the  intention, a comment can land that way  for another member of the group. Here are  some tips for you to successfully navigate.</vt:lpstr>
      <vt:lpstr>Acknowledge  What Happened</vt:lpstr>
      <vt:lpstr>Try to Pause</vt:lpstr>
      <vt:lpstr>Ask a Clarifying Question</vt:lpstr>
      <vt:lpstr>Ask What Can Be Done  Privately vs. As a Group</vt:lpstr>
      <vt:lpstr>Resources for Tips</vt:lpstr>
      <vt:lpstr>PowerPoint Presentation</vt:lpstr>
      <vt:lpstr>PowerPoint Presentation</vt:lpstr>
      <vt:lpstr>Our Research</vt:lpstr>
      <vt:lpstr>A few additional  examples of  studies focused on  outcomes from an academic peer  mentoring initiative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Educator  Kit</dc:title>
  <dc:creator>Margaret Price</dc:creator>
  <cp:lastModifiedBy>Audrey St. John</cp:lastModifiedBy>
  <cp:revision>6</cp:revision>
  <dcterms:created xsi:type="dcterms:W3CDTF">2020-07-10T02:23:13Z</dcterms:created>
  <dcterms:modified xsi:type="dcterms:W3CDTF">2021-06-09T13:49:17Z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2020-07-08T00:00:00Z</vt:filetime>
  </property>
  <property fmtid="{D5CDD505-2E9C-101B-9397-08002B2CF9AE}" pid="3" name="Creator">
    <vt:lpwstr>Adobe InDesign 15.1 (Macintosh)</vt:lpwstr>
  </property>
  <property fmtid="{D5CDD505-2E9C-101B-9397-08002B2CF9AE}" pid="4" name="LastSaved">
    <vt:filetime>2020-07-10T00:00:00Z</vt:filetime>
  </property>
  <property fmtid="{D5CDD505-2E9C-101B-9397-08002B2CF9AE}" pid="5" name="MSIP_Label_f42aa342-8706-4288-bd11-ebb85995028c_Enabled">
    <vt:lpwstr>true</vt:lpwstr>
  </property>
  <property fmtid="{D5CDD505-2E9C-101B-9397-08002B2CF9AE}" pid="6" name="MSIP_Label_f42aa342-8706-4288-bd11-ebb85995028c_SetDate">
    <vt:lpwstr>2020-08-12T19:01:41Z</vt:lpwstr>
  </property>
  <property fmtid="{D5CDD505-2E9C-101B-9397-08002B2CF9AE}" pid="7" name="MSIP_Label_f42aa342-8706-4288-bd11-ebb85995028c_Method">
    <vt:lpwstr>Standard</vt:lpwstr>
  </property>
  <property fmtid="{D5CDD505-2E9C-101B-9397-08002B2CF9AE}" pid="8" name="MSIP_Label_f42aa342-8706-4288-bd11-ebb85995028c_Name">
    <vt:lpwstr>Internal</vt:lpwstr>
  </property>
  <property fmtid="{D5CDD505-2E9C-101B-9397-08002B2CF9AE}" pid="9" name="MSIP_Label_f42aa342-8706-4288-bd11-ebb85995028c_SiteId">
    <vt:lpwstr>72f988bf-86f1-41af-91ab-2d7cd011db47</vt:lpwstr>
  </property>
  <property fmtid="{D5CDD505-2E9C-101B-9397-08002B2CF9AE}" pid="10" name="MSIP_Label_f42aa342-8706-4288-bd11-ebb85995028c_ActionId">
    <vt:lpwstr>3b0cd342-9d99-49ff-83f4-c976b9685792</vt:lpwstr>
  </property>
  <property fmtid="{D5CDD505-2E9C-101B-9397-08002B2CF9AE}" pid="11" name="MSIP_Label_f42aa342-8706-4288-bd11-ebb85995028c_ContentBits">
    <vt:lpwstr>0</vt:lpwstr>
  </property>
  <property fmtid="{D5CDD505-2E9C-101B-9397-08002B2CF9AE}" pid="12" name="ContentTypeId">
    <vt:lpwstr>0x0101000A8474752FFCD146AB5E71C77E3D00F0</vt:lpwstr>
  </property>
</Properties>
</file>